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70" r:id="rId14"/>
    <p:sldId id="271" r:id="rId15"/>
    <p:sldId id="272" r:id="rId16"/>
    <p:sldId id="269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45D515-6B20-45DC-BC02-DB139C8E4213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45A2BF-54AC-4139-B541-ECBFBA0C2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5D515-6B20-45DC-BC02-DB139C8E4213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5A2BF-54AC-4139-B541-ECBFBA0C2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5D515-6B20-45DC-BC02-DB139C8E4213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5A2BF-54AC-4139-B541-ECBFBA0C2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5D515-6B20-45DC-BC02-DB139C8E4213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5A2BF-54AC-4139-B541-ECBFBA0C2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5D515-6B20-45DC-BC02-DB139C8E4213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5A2BF-54AC-4139-B541-ECBFBA0C2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5D515-6B20-45DC-BC02-DB139C8E4213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5A2BF-54AC-4139-B541-ECBFBA0C2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5D515-6B20-45DC-BC02-DB139C8E4213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5A2BF-54AC-4139-B541-ECBFBA0C2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5D515-6B20-45DC-BC02-DB139C8E4213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5A2BF-54AC-4139-B541-ECBFBA0C2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5D515-6B20-45DC-BC02-DB139C8E4213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5A2BF-54AC-4139-B541-ECBFBA0C2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45D515-6B20-45DC-BC02-DB139C8E4213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45A2BF-54AC-4139-B541-ECBFBA0C2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45D515-6B20-45DC-BC02-DB139C8E4213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45A2BF-54AC-4139-B541-ECBFBA0C2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45D515-6B20-45DC-BC02-DB139C8E4213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45A2BF-54AC-4139-B541-ECBFBA0C2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8001056" cy="1457334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  <a:latin typeface="Arno Pro Caption" pitchFamily="18" charset="0"/>
              </a:rPr>
              <a:t>«Виды памяти: 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  <a:latin typeface="Arno Pro Caption" pitchFamily="18" charset="0"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  <a:latin typeface="Arno Pro Caption" pitchFamily="18" charset="0"/>
              </a:rPr>
              <a:t>назначение, принцип работы»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effectLst/>
              <a:latin typeface="Arno Pro Captio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572140"/>
            <a:ext cx="2843210" cy="1143008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Book Antiqua" pitchFamily="18" charset="0"/>
              </a:rPr>
              <a:t>Разработала и подготовила преподаватель, мастер </a:t>
            </a:r>
            <a:r>
              <a:rPr lang="ru-RU" sz="1800" b="1" dirty="0" err="1" smtClean="0">
                <a:solidFill>
                  <a:srgbClr val="002060"/>
                </a:solidFill>
                <a:latin typeface="Book Antiqua" pitchFamily="18" charset="0"/>
              </a:rPr>
              <a:t>п</a:t>
            </a:r>
            <a:r>
              <a:rPr lang="ru-RU" sz="1800" b="1" dirty="0" smtClean="0">
                <a:solidFill>
                  <a:srgbClr val="002060"/>
                </a:solidFill>
                <a:latin typeface="Book Antiqua" pitchFamily="18" charset="0"/>
              </a:rPr>
              <a:t>/о: </a:t>
            </a:r>
            <a:r>
              <a:rPr lang="ru-RU" sz="1800" b="1" dirty="0" err="1" smtClean="0">
                <a:solidFill>
                  <a:srgbClr val="002060"/>
                </a:solidFill>
                <a:latin typeface="Book Antiqua" pitchFamily="18" charset="0"/>
              </a:rPr>
              <a:t>Сладковская</a:t>
            </a:r>
            <a:r>
              <a:rPr lang="ru-RU" sz="1800" b="1" dirty="0" smtClean="0">
                <a:solidFill>
                  <a:srgbClr val="002060"/>
                </a:solidFill>
                <a:latin typeface="Book Antiqua" pitchFamily="18" charset="0"/>
              </a:rPr>
              <a:t> Н.А</a:t>
            </a:r>
            <a:r>
              <a:rPr lang="ru-RU" sz="1800" b="1" dirty="0" smtClean="0">
                <a:latin typeface="Book Antiqua" pitchFamily="18" charset="0"/>
              </a:rPr>
              <a:t>.</a:t>
            </a:r>
            <a:endParaRPr lang="ru-RU" sz="1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500042"/>
            <a:ext cx="742955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ГБОУ СПО «Политехнический колледж № 39»</a:t>
            </a:r>
          </a:p>
          <a:p>
            <a:pPr algn="ctr"/>
            <a:r>
              <a:rPr lang="ru-RU" dirty="0" smtClean="0"/>
              <a:t>Москва</a:t>
            </a:r>
            <a:endParaRPr lang="ru-RU" dirty="0"/>
          </a:p>
        </p:txBody>
      </p:sp>
      <p:pic>
        <p:nvPicPr>
          <p:cNvPr id="5" name="Picture 8" descr="дисков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71942"/>
            <a:ext cx="2726750" cy="201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effectLst/>
                <a:latin typeface="Book Antiqua" pitchFamily="18" charset="0"/>
              </a:rPr>
              <a:t>УСТРОЙСТВО ЛАЗЕРНОГО ДИСКОВОДА И ДИСКА</a:t>
            </a:r>
            <a:endParaRPr lang="ru-RU" sz="4400" dirty="0">
              <a:ln w="19050">
                <a:noFill/>
                <a:prstDash val="solid"/>
              </a:ln>
              <a:solidFill>
                <a:srgbClr val="008000"/>
              </a:solidFill>
              <a:effectLst/>
              <a:latin typeface="Book Antiqua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4429124" y="1714488"/>
            <a:ext cx="4429156" cy="4510745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429124" y="6357958"/>
            <a:ext cx="442915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Book Antiqua" pitchFamily="18" charset="0"/>
              </a:rPr>
              <a:t>Схема устройства лазерного дисковода</a:t>
            </a:r>
            <a:endParaRPr lang="ru-RU" sz="1400" b="1" i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5500702"/>
            <a:ext cx="400052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Book Antiqua" pitchFamily="18" charset="0"/>
              </a:rPr>
              <a:t>Строение CD-R диска. Для записи информации служит активный слой</a:t>
            </a:r>
            <a:endParaRPr lang="ru-RU" sz="1400" b="1" i="1" dirty="0">
              <a:latin typeface="Book Antiqua" pitchFamily="18" charset="0"/>
            </a:endParaRPr>
          </a:p>
        </p:txBody>
      </p:sp>
      <p:pic>
        <p:nvPicPr>
          <p:cNvPr id="1026" name="Picture 2" descr="C:\Documents and Settings\Admin\Рабочий стол\С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857364"/>
            <a:ext cx="4158417" cy="3351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uLnTx/>
                <a:uFillTx/>
                <a:latin typeface="Book Antiqua" pitchFamily="18" charset="0"/>
                <a:ea typeface="+mn-ea"/>
                <a:cs typeface="+mn-cs"/>
              </a:rPr>
              <a:t>УСТРОЙСТВА</a:t>
            </a:r>
            <a:r>
              <a:rPr kumimoji="0" lang="ru-RU" sz="4400" b="1" i="0" u="none" strike="noStrike" kern="1200" cap="none" spc="0" normalizeH="0" noProof="0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uLnTx/>
                <a:uFillTx/>
                <a:latin typeface="Book Antiqua" pitchFamily="18" charset="0"/>
                <a:ea typeface="+mn-ea"/>
                <a:cs typeface="+mn-cs"/>
              </a:rPr>
              <a:t> НА ОСНОВЕ </a:t>
            </a:r>
            <a:r>
              <a:rPr lang="en-US" sz="4400" b="1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latin typeface="Book Antiqua" pitchFamily="18" charset="0"/>
              </a:rPr>
              <a:t>FLASH -</a:t>
            </a:r>
            <a:r>
              <a:rPr kumimoji="0" lang="ru-RU" sz="4400" b="1" i="0" u="none" strike="noStrike" kern="1200" cap="none" spc="0" normalizeH="0" noProof="0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uLnTx/>
                <a:uFillTx/>
                <a:latin typeface="Book Antiqua" pitchFamily="18" charset="0"/>
                <a:ea typeface="+mn-ea"/>
                <a:cs typeface="+mn-cs"/>
              </a:rPr>
              <a:t>ПАМЯТИ</a:t>
            </a:r>
            <a:endParaRPr kumimoji="0" lang="ru-RU" sz="4400" b="1" i="0" u="none" strike="noStrike" kern="1200" cap="none" spc="0" normalizeH="0" baseline="0" noProof="0" dirty="0">
              <a:ln w="19050">
                <a:noFill/>
                <a:prstDash val="solid"/>
              </a:ln>
              <a:solidFill>
                <a:srgbClr val="008000"/>
              </a:solidFill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643050"/>
            <a:ext cx="4071966" cy="50783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latin typeface="Book Antiqua" pitchFamily="18" charset="0"/>
              </a:rPr>
              <a:t>Flash-память</a:t>
            </a:r>
            <a:r>
              <a:rPr lang="ru-RU" dirty="0" smtClean="0">
                <a:latin typeface="Book Antiqua" pitchFamily="18" charset="0"/>
              </a:rPr>
              <a:t>- это энергонезависимый тип памяти, позволяющий записывать и хранить данные в микросхемах. Устройства на основе flash-памяти не имеют в своём составе движущихся частей, что обеспечивает высокую сохранность данных при их использовании в мобильных устройствах. </a:t>
            </a:r>
            <a:endParaRPr lang="en-US" dirty="0" smtClean="0">
              <a:latin typeface="Book Antiqua" pitchFamily="18" charset="0"/>
            </a:endParaRPr>
          </a:p>
          <a:p>
            <a:pPr indent="457200" algn="just"/>
            <a:r>
              <a:rPr lang="ru-RU" dirty="0" smtClean="0">
                <a:latin typeface="Book Antiqua" pitchFamily="18" charset="0"/>
              </a:rPr>
              <a:t>Flash-память 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ru-RU" dirty="0" smtClean="0">
                <a:latin typeface="Book Antiqua" pitchFamily="18" charset="0"/>
              </a:rPr>
              <a:t>представляет собой микросхему, помещенную в миниатюрный корпус. Для записи или считывания информации накопители подключаются к компьютеру через USB-порт. Информационная емкость карт памяти достигает </a:t>
            </a:r>
            <a:r>
              <a:rPr lang="en-US" dirty="0" smtClean="0">
                <a:latin typeface="Book Antiqua" pitchFamily="18" charset="0"/>
              </a:rPr>
              <a:t>16 </a:t>
            </a:r>
            <a:r>
              <a:rPr lang="ru-RU" dirty="0" smtClean="0">
                <a:latin typeface="Book Antiqua" pitchFamily="18" charset="0"/>
              </a:rPr>
              <a:t>Гбайт. </a:t>
            </a:r>
            <a:endParaRPr lang="ru-RU" dirty="0"/>
          </a:p>
        </p:txBody>
      </p:sp>
      <p:pic>
        <p:nvPicPr>
          <p:cNvPr id="6" name="Picture 7" descr="Накопитель USB Flash Dr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28802"/>
            <a:ext cx="3292811" cy="2286016"/>
          </a:xfrm>
          <a:prstGeom prst="rect">
            <a:avLst/>
          </a:prstGeom>
          <a:noFill/>
        </p:spPr>
      </p:pic>
      <p:pic>
        <p:nvPicPr>
          <p:cNvPr id="7" name="Picture 13" descr="a06_flas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786322"/>
            <a:ext cx="3176095" cy="15001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14942" y="628652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Карты памяти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effectLst/>
                <a:latin typeface="Book Antiqua" pitchFamily="18" charset="0"/>
              </a:rPr>
              <a:t>ВНУТРЕННЯЯ ПАМЯТЬ</a:t>
            </a:r>
            <a:endParaRPr lang="ru-RU" sz="4400" dirty="0">
              <a:ln w="19050">
                <a:noFill/>
                <a:prstDash val="solid"/>
              </a:ln>
              <a:solidFill>
                <a:srgbClr val="008000"/>
              </a:solidFill>
              <a:effectLst/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71612"/>
            <a:ext cx="8143932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Book Antiqua" pitchFamily="18" charset="0"/>
              </a:rPr>
              <a:t>Устройства, составляющие внутреннюю память расположены на «материнской» плате в системном блоке. Этот вид памяти не предназначен для хранения информации пользователя. Она используется компьютерной системой.</a:t>
            </a:r>
          </a:p>
          <a:p>
            <a:pPr indent="457200" algn="just"/>
            <a:r>
              <a:rPr lang="ru-RU" b="1" u="sng" dirty="0" smtClean="0">
                <a:latin typeface="Book Antiqua" pitchFamily="18" charset="0"/>
              </a:rPr>
              <a:t>Свойства внутренней памяти: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b="1" dirty="0" smtClean="0">
                <a:latin typeface="Book Antiqua" pitchFamily="18" charset="0"/>
              </a:rPr>
              <a:t> Дискретность;</a:t>
            </a:r>
          </a:p>
          <a:p>
            <a:pPr indent="457200" algn="just"/>
            <a:r>
              <a:rPr lang="ru-RU" dirty="0" smtClean="0">
                <a:latin typeface="Book Antiqua" pitchFamily="18" charset="0"/>
              </a:rPr>
              <a:t>Дискретные объекты состоят из отдельных частиц.  Память состоит из отдельных ячеек – битов.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b="1" dirty="0" smtClean="0">
                <a:latin typeface="Book Antiqua" pitchFamily="18" charset="0"/>
              </a:rPr>
              <a:t> Адресуемость.</a:t>
            </a:r>
          </a:p>
          <a:p>
            <a:pPr indent="457200" algn="just"/>
            <a:r>
              <a:rPr lang="ru-RU" dirty="0" smtClean="0">
                <a:latin typeface="Book Antiqua" pitchFamily="18" charset="0"/>
              </a:rPr>
              <a:t>Занесение информации в память, а также извлечение ее из памяти, проводится по адресам.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857760"/>
            <a:ext cx="7999844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effectLst/>
                <a:latin typeface="Book Antiqua" pitchFamily="18" charset="0"/>
              </a:rPr>
              <a:t>ОПЕРАТИВНАЯ ПАМЯТЬ</a:t>
            </a:r>
            <a:endParaRPr lang="ru-RU" sz="4400" dirty="0">
              <a:ln w="19050">
                <a:noFill/>
                <a:prstDash val="solid"/>
              </a:ln>
              <a:solidFill>
                <a:srgbClr val="008000"/>
              </a:solidFill>
              <a:effectLst/>
              <a:latin typeface="Book Antiqua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00504"/>
            <a:ext cx="33813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34" y="1785926"/>
            <a:ext cx="792961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latin typeface="Book Antiqua" pitchFamily="18" charset="0"/>
              </a:rPr>
              <a:t>Оперативная память (ОЗУ, англ. RAM, </a:t>
            </a:r>
            <a:r>
              <a:rPr lang="ru-RU" b="1" dirty="0" err="1" smtClean="0">
                <a:latin typeface="Book Antiqua" pitchFamily="18" charset="0"/>
              </a:rPr>
              <a:t>Random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Access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Memory</a:t>
            </a:r>
            <a:r>
              <a:rPr lang="ru-RU" b="1" dirty="0" smtClean="0">
                <a:latin typeface="Book Antiqua" pitchFamily="18" charset="0"/>
              </a:rPr>
              <a:t> — память с произвольным доступом) </a:t>
            </a:r>
            <a:r>
              <a:rPr lang="ru-RU" dirty="0" smtClean="0">
                <a:latin typeface="Book Antiqua" pitchFamily="18" charset="0"/>
              </a:rPr>
              <a:t>— это быстрое запоминающее устройство не очень большого объёма, непосредственно связанное с процессором и предназначенное для записи, считывания и хранения выполняемых программ и данных, обрабатываемых этими программами. 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143380"/>
            <a:ext cx="3286128" cy="216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effectLst/>
                <a:latin typeface="Book Antiqua" pitchFamily="18" charset="0"/>
              </a:rPr>
              <a:t>КЭШ-ПАМЯТЬ</a:t>
            </a:r>
            <a:endParaRPr lang="ru-RU" sz="4400" dirty="0">
              <a:ln w="19050">
                <a:noFill/>
                <a:prstDash val="solid"/>
              </a:ln>
              <a:solidFill>
                <a:srgbClr val="008000"/>
              </a:solidFill>
              <a:effectLst/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857364"/>
            <a:ext cx="8215370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 smtClean="0">
                <a:latin typeface="Book Antiqua" pitchFamily="18" charset="0"/>
              </a:rPr>
              <a:t>Кэш-память (от англ. </a:t>
            </a:r>
            <a:r>
              <a:rPr lang="ru-RU" sz="2000" b="1" dirty="0" err="1" smtClean="0">
                <a:latin typeface="Book Antiqua" pitchFamily="18" charset="0"/>
              </a:rPr>
              <a:t>caсhe</a:t>
            </a:r>
            <a:r>
              <a:rPr lang="ru-RU" sz="2000" b="1" dirty="0" smtClean="0">
                <a:latin typeface="Book Antiqua" pitchFamily="18" charset="0"/>
              </a:rPr>
              <a:t> – тайник)  </a:t>
            </a:r>
            <a:r>
              <a:rPr lang="ru-RU" sz="2000" dirty="0" smtClean="0">
                <a:latin typeface="Book Antiqua" pitchFamily="18" charset="0"/>
              </a:rPr>
              <a:t>или сверхоперативная память — очень быстрое ЗУ небольшого объёма, которое используется при обмене данными между микропроцессором и оперативной памятью для компенсации разницы в скорости обработки информации процессором и несколько менее быстродействующей оперативной памятью. 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21093" y="3563682"/>
            <a:ext cx="2459534" cy="3500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071942"/>
            <a:ext cx="3286148" cy="2467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effectLst/>
                <a:latin typeface="Book Antiqua" pitchFamily="18" charset="0"/>
              </a:rPr>
              <a:t>ПОСТОЯННАЯ ПАМЯТЬ</a:t>
            </a:r>
            <a:endParaRPr lang="ru-RU" sz="4400" dirty="0">
              <a:ln w="19050">
                <a:noFill/>
                <a:prstDash val="solid"/>
              </a:ln>
              <a:solidFill>
                <a:srgbClr val="008000"/>
              </a:solidFill>
              <a:effectLst/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8286808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latin typeface="Book Antiqua" pitchFamily="18" charset="0"/>
              </a:rPr>
              <a:t>Постоянная память - BIOS (</a:t>
            </a:r>
            <a:r>
              <a:rPr lang="ru-RU" b="1" dirty="0" err="1" smtClean="0">
                <a:latin typeface="Book Antiqua" pitchFamily="18" charset="0"/>
              </a:rPr>
              <a:t>Basic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Input-Output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System</a:t>
            </a:r>
            <a:r>
              <a:rPr lang="ru-RU" b="1" dirty="0" smtClean="0">
                <a:latin typeface="Book Antiqua" pitchFamily="18" charset="0"/>
              </a:rPr>
              <a:t>). </a:t>
            </a:r>
            <a:r>
              <a:rPr lang="ru-RU" dirty="0" smtClean="0">
                <a:latin typeface="Book Antiqua" pitchFamily="18" charset="0"/>
              </a:rPr>
              <a:t>В нее данные занесены при изготовлении компьютера. Обозначается ROM - </a:t>
            </a:r>
            <a:r>
              <a:rPr lang="ru-RU" dirty="0" err="1" smtClean="0">
                <a:latin typeface="Book Antiqua" pitchFamily="18" charset="0"/>
              </a:rPr>
              <a:t>Read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Only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Memory</a:t>
            </a:r>
            <a:r>
              <a:rPr lang="ru-RU" dirty="0" smtClean="0">
                <a:latin typeface="Book Antiqua" pitchFamily="18" charset="0"/>
              </a:rPr>
              <a:t>. Хранит: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программы для проверки оборудования при загрузке операционной системы;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программы начала загрузки операционной системы;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программы по выполнению базовых функций по обслуживанию устройств компьютера;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программу настройки конфигурации компьютера - </a:t>
            </a:r>
            <a:r>
              <a:rPr lang="ru-RU" dirty="0" err="1" smtClean="0">
                <a:latin typeface="Book Antiqua" pitchFamily="18" charset="0"/>
              </a:rPr>
              <a:t>Setup</a:t>
            </a:r>
            <a:r>
              <a:rPr lang="ru-RU" dirty="0" smtClean="0">
                <a:latin typeface="Book Antiqua" pitchFamily="18" charset="0"/>
              </a:rPr>
              <a:t>. Позволяет установить характеристики: типы видеоконтроллера, жестких дисков и дисководов для дискет, режимы работы с </a:t>
            </a:r>
            <a:r>
              <a:rPr lang="ru-RU" dirty="0" err="1" smtClean="0">
                <a:latin typeface="Book Antiqua" pitchFamily="18" charset="0"/>
              </a:rPr>
              <a:t>RAM,запрос</a:t>
            </a:r>
            <a:r>
              <a:rPr lang="ru-RU" dirty="0" smtClean="0">
                <a:latin typeface="Book Antiqua" pitchFamily="18" charset="0"/>
              </a:rPr>
              <a:t> пароля при загрузке и </a:t>
            </a:r>
            <a:r>
              <a:rPr lang="ru-RU" dirty="0" err="1" smtClean="0">
                <a:latin typeface="Book Antiqua" pitchFamily="18" charset="0"/>
              </a:rPr>
              <a:t>т.д</a:t>
            </a:r>
            <a:r>
              <a:rPr lang="ru-RU" dirty="0" smtClean="0">
                <a:latin typeface="Book Antiqua" pitchFamily="18" charset="0"/>
              </a:rPr>
              <a:t>;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286388"/>
            <a:ext cx="3381390" cy="141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357826"/>
            <a:ext cx="2286016" cy="1325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effectLst/>
                <a:latin typeface="Book Antiqua" pitchFamily="18" charset="0"/>
              </a:rPr>
              <a:t>ВОПРОСЫ</a:t>
            </a:r>
            <a:endParaRPr lang="ru-RU" sz="4400" dirty="0">
              <a:ln w="19050">
                <a:noFill/>
                <a:prstDash val="solid"/>
              </a:ln>
              <a:solidFill>
                <a:srgbClr val="008000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828800"/>
            <a:ext cx="8229600" cy="43021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В чем заключается дискретность внутренней памяти?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Какие два смысла имеет слово «бит»?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 Как они связаны?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В чем заключается свойство адресуемости внутренней памяти?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В чем разница между магнитным, оптическим и магнитооптическим диском?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Что такое файл?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28800"/>
            <a:ext cx="8229600" cy="47434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Каково назначение устройств хранение информации в компьютере?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В чем суть считывания и записи информации в компьютере?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Сколько страниц текста (37 строк, 50 символов в строке) можно сохранить на обычную дискету?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Что такое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CD, CD-ROM, CD-R, DVD-RW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?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Во сколько раз информационная емкость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DVD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больше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CD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?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effectLst/>
                <a:latin typeface="Book Antiqua" pitchFamily="18" charset="0"/>
              </a:rPr>
              <a:t>ДОМАШНЕЕ ЗАДАНИЕ</a:t>
            </a:r>
            <a:endParaRPr lang="ru-RU" sz="4400" dirty="0">
              <a:ln w="19050">
                <a:noFill/>
                <a:prstDash val="solid"/>
              </a:ln>
              <a:solidFill>
                <a:srgbClr val="008000"/>
              </a:solidFill>
              <a:effectLst/>
              <a:latin typeface="Book Antiqua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285992"/>
            <a:ext cx="10953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effectLst/>
                <a:latin typeface="Book Antiqua" pitchFamily="18" charset="0"/>
              </a:rPr>
              <a:t>ЦЕЛИ УРОКА:</a:t>
            </a:r>
            <a:endParaRPr lang="ru-RU" sz="4400" dirty="0">
              <a:ln w="19050">
                <a:noFill/>
                <a:prstDash val="solid"/>
              </a:ln>
              <a:solidFill>
                <a:srgbClr val="008000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8143932" cy="47089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u="sng" dirty="0" smtClean="0">
                <a:solidFill>
                  <a:srgbClr val="FF0000"/>
                </a:solidFill>
                <a:latin typeface="Book Antiqua" pitchFamily="18" charset="0"/>
              </a:rPr>
              <a:t>Знать: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Book Antiqua" pitchFamily="18" charset="0"/>
              </a:rPr>
              <a:t>- назначение памяти;</a:t>
            </a:r>
          </a:p>
          <a:p>
            <a:pPr lvl="1">
              <a:lnSpc>
                <a:spcPct val="150000"/>
              </a:lnSpc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Book Antiqua" pitchFamily="18" charset="0"/>
              </a:rPr>
              <a:t>- характеристики памяти;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Book Antiqua" pitchFamily="18" charset="0"/>
              </a:rPr>
              <a:t>	- определения внешней и внутренней памяти;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Book Antiqua" pitchFamily="18" charset="0"/>
              </a:rPr>
              <a:t>		- единицы измерения объема информации;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Book Antiqua" pitchFamily="18" charset="0"/>
              </a:rPr>
              <a:t>			- основные устройства памяти</a:t>
            </a:r>
          </a:p>
          <a:p>
            <a:pPr>
              <a:lnSpc>
                <a:spcPct val="150000"/>
              </a:lnSpc>
            </a:pPr>
            <a:r>
              <a:rPr lang="ru-RU" sz="2800" b="1" i="1" u="sng" dirty="0" smtClean="0">
                <a:solidFill>
                  <a:srgbClr val="FF0000"/>
                </a:solidFill>
                <a:latin typeface="Book Antiqua" pitchFamily="18" charset="0"/>
              </a:rPr>
              <a:t>Уметь: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Book Antiqua" pitchFamily="18" charset="0"/>
              </a:rPr>
              <a:t> различать устройства внешней и внутренней памяти.</a:t>
            </a:r>
          </a:p>
          <a:p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857364"/>
            <a:ext cx="1828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429684" cy="30008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b="1" u="sng" dirty="0" smtClean="0">
                <a:ln w="12700">
                  <a:noFill/>
                </a:ln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Основное назначение памяти – хранение информации</a:t>
            </a:r>
            <a:endParaRPr lang="ru-RU" b="1" dirty="0" smtClean="0">
              <a:ln w="12700">
                <a:noFill/>
              </a:ln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Book Antiqua" pitchFamily="18" charset="0"/>
              </a:rPr>
              <a:t>Память компьютера построена из двоичных запоминающих элементов — битов, объединенных в группы по 8 битов, которые называются байтами. </a:t>
            </a:r>
            <a:r>
              <a:rPr lang="ru-RU" b="1" dirty="0" smtClean="0">
                <a:latin typeface="Book Antiqua" pitchFamily="18" charset="0"/>
              </a:rPr>
              <a:t>Все байты пронумерованы. Номер байта называется его адресом. Байты могут объединяться в ячейки, которые называются также словами. Для каждого компьютера характерна определенная длина слова — два, четыре или восемь байтов. </a:t>
            </a:r>
            <a:endParaRPr lang="ru-RU" b="1" dirty="0">
              <a:latin typeface="Book Antiqu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3643314"/>
          <a:ext cx="7500991" cy="252374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95972"/>
                <a:gridCol w="1612114"/>
                <a:gridCol w="1515716"/>
                <a:gridCol w="1404427"/>
                <a:gridCol w="1272762"/>
              </a:tblGrid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 Antiqua" pitchFamily="18" charset="0"/>
                        </a:rPr>
                        <a:t>0-й байт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 Antiqua" pitchFamily="18" charset="0"/>
                        </a:rPr>
                        <a:t>1-й байт	</a:t>
                      </a:r>
                      <a:endParaRPr lang="ru-RU" sz="1600" b="1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 Antiqua" pitchFamily="18" charset="0"/>
                        </a:rPr>
                        <a:t>2-й байт	</a:t>
                      </a:r>
                      <a:endParaRPr lang="ru-RU" sz="1600" b="1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 Antiqua" pitchFamily="18" charset="0"/>
                        </a:rPr>
                        <a:t>3-й байт	</a:t>
                      </a:r>
                      <a:endParaRPr lang="ru-RU" sz="1600" b="1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Book Antiqua" pitchFamily="18" charset="0"/>
                        </a:rPr>
                        <a:t>…</a:t>
                      </a:r>
                      <a:endParaRPr lang="ru-RU" sz="1600" b="1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 Antiqua" pitchFamily="18" charset="0"/>
                        </a:rPr>
                        <a:t>        0</a:t>
                      </a:r>
                      <a:r>
                        <a:rPr lang="ru-RU" sz="1600" b="1" dirty="0">
                          <a:latin typeface="Book Antiqua" pitchFamily="18" charset="0"/>
                        </a:rPr>
                        <a:t>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 Antiqua" pitchFamily="18" charset="0"/>
                        </a:rPr>
                        <a:t>         1</a:t>
                      </a:r>
                      <a:r>
                        <a:rPr lang="ru-RU" sz="1600" b="1" dirty="0">
                          <a:latin typeface="Book Antiqua" pitchFamily="18" charset="0"/>
                        </a:rPr>
                        <a:t>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 Antiqua" pitchFamily="18" charset="0"/>
                        </a:rPr>
                        <a:t>1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 Antiqua" pitchFamily="18" charset="0"/>
                        </a:rPr>
                        <a:t>0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 Antiqua" pitchFamily="18" charset="0"/>
                        </a:rPr>
                        <a:t>        1</a:t>
                      </a:r>
                      <a:r>
                        <a:rPr lang="ru-RU" sz="1600" b="1" dirty="0">
                          <a:latin typeface="Book Antiqua" pitchFamily="18" charset="0"/>
                        </a:rPr>
                        <a:t>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 Antiqua" pitchFamily="18" charset="0"/>
                        </a:rPr>
                        <a:t>         1</a:t>
                      </a:r>
                      <a:r>
                        <a:rPr lang="ru-RU" sz="1600" b="1" dirty="0">
                          <a:latin typeface="Book Antiqua" pitchFamily="18" charset="0"/>
                        </a:rPr>
                        <a:t>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 Antiqua" pitchFamily="18" charset="0"/>
                        </a:rPr>
                        <a:t>0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 Antiqua" pitchFamily="18" charset="0"/>
                        </a:rPr>
                        <a:t>0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 Antiqua" pitchFamily="18" charset="0"/>
                        </a:rPr>
                        <a:t>        0</a:t>
                      </a:r>
                      <a:r>
                        <a:rPr lang="ru-RU" sz="1600" b="1" dirty="0">
                          <a:latin typeface="Book Antiqua" pitchFamily="18" charset="0"/>
                        </a:rPr>
                        <a:t>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 Antiqua" pitchFamily="18" charset="0"/>
                        </a:rPr>
                        <a:t>         0</a:t>
                      </a:r>
                      <a:r>
                        <a:rPr lang="ru-RU" sz="1600" b="1" dirty="0">
                          <a:latin typeface="Book Antiqua" pitchFamily="18" charset="0"/>
                        </a:rPr>
                        <a:t>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 Antiqua" pitchFamily="18" charset="0"/>
                        </a:rPr>
                        <a:t>1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 Antiqua" pitchFamily="18" charset="0"/>
                        </a:rPr>
                        <a:t>1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 Antiqua" pitchFamily="18" charset="0"/>
                        </a:rPr>
                        <a:t>        1</a:t>
                      </a:r>
                      <a:r>
                        <a:rPr lang="ru-RU" sz="1600" b="1" dirty="0">
                          <a:latin typeface="Book Antiqua" pitchFamily="18" charset="0"/>
                        </a:rPr>
                        <a:t>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 Antiqua" pitchFamily="18" charset="0"/>
                        </a:rPr>
                        <a:t>         0</a:t>
                      </a:r>
                      <a:r>
                        <a:rPr lang="ru-RU" sz="1600" b="1" dirty="0">
                          <a:latin typeface="Book Antiqua" pitchFamily="18" charset="0"/>
                        </a:rPr>
                        <a:t>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 Antiqua" pitchFamily="18" charset="0"/>
                        </a:rPr>
                        <a:t>0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 Antiqua" pitchFamily="18" charset="0"/>
                        </a:rPr>
                        <a:t>0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 Antiqua" pitchFamily="18" charset="0"/>
                        </a:rPr>
                        <a:t>        1</a:t>
                      </a:r>
                      <a:r>
                        <a:rPr lang="ru-RU" sz="1600" b="1" dirty="0">
                          <a:latin typeface="Book Antiqua" pitchFamily="18" charset="0"/>
                        </a:rPr>
                        <a:t>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 Antiqua" pitchFamily="18" charset="0"/>
                        </a:rPr>
                        <a:t>         1</a:t>
                      </a:r>
                      <a:r>
                        <a:rPr lang="ru-RU" sz="1600" b="1" dirty="0">
                          <a:latin typeface="Book Antiqua" pitchFamily="18" charset="0"/>
                        </a:rPr>
                        <a:t>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 Antiqua" pitchFamily="18" charset="0"/>
                        </a:rPr>
                        <a:t>1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 Antiqua" pitchFamily="18" charset="0"/>
                        </a:rPr>
                        <a:t>1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 Antiqua" pitchFamily="18" charset="0"/>
                        </a:rPr>
                        <a:t>        0</a:t>
                      </a:r>
                      <a:r>
                        <a:rPr lang="ru-RU" sz="1600" b="1" dirty="0">
                          <a:latin typeface="Book Antiqua" pitchFamily="18" charset="0"/>
                        </a:rPr>
                        <a:t>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 Antiqua" pitchFamily="18" charset="0"/>
                        </a:rPr>
                        <a:t>         1</a:t>
                      </a:r>
                      <a:r>
                        <a:rPr lang="ru-RU" sz="1600" b="1" dirty="0">
                          <a:latin typeface="Book Antiqua" pitchFamily="18" charset="0"/>
                        </a:rPr>
                        <a:t>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 Antiqua" pitchFamily="18" charset="0"/>
                        </a:rPr>
                        <a:t>1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 Antiqua" pitchFamily="18" charset="0"/>
                        </a:rPr>
                        <a:t>0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 Antiqua" pitchFamily="18" charset="0"/>
                        </a:rPr>
                        <a:t>        0</a:t>
                      </a:r>
                      <a:r>
                        <a:rPr lang="ru-RU" sz="1600" b="1" dirty="0">
                          <a:latin typeface="Book Antiqua" pitchFamily="18" charset="0"/>
                        </a:rPr>
                        <a:t>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 Antiqua" pitchFamily="18" charset="0"/>
                        </a:rPr>
                        <a:t>         0</a:t>
                      </a:r>
                      <a:r>
                        <a:rPr lang="ru-RU" sz="1600" b="1" dirty="0">
                          <a:latin typeface="Book Antiqua" pitchFamily="18" charset="0"/>
                        </a:rPr>
                        <a:t>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 Antiqua" pitchFamily="18" charset="0"/>
                        </a:rPr>
                        <a:t>1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 Antiqua" pitchFamily="18" charset="0"/>
                        </a:rPr>
                        <a:t>0	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7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Book Antiqua" pitchFamily="18" charset="0"/>
                        </a:rPr>
                        <a:t>0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 Antiqua" pitchFamily="18" charset="0"/>
                        </a:rPr>
                        <a:t> 1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 Antiqua" pitchFamily="18" charset="0"/>
                        </a:rPr>
                        <a:t>     1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ook Antiqua" pitchFamily="18" charset="0"/>
                        </a:rPr>
                        <a:t>    1</a:t>
                      </a: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uLnTx/>
                <a:uFillTx/>
                <a:latin typeface="Book Antiqua" pitchFamily="18" charset="0"/>
                <a:ea typeface="+mn-ea"/>
                <a:cs typeface="+mn-cs"/>
              </a:rPr>
              <a:t>ХАРАКТЕРИСТИКИ ПАМЯТИ:</a:t>
            </a:r>
            <a:endParaRPr kumimoji="0" lang="ru-RU" sz="4400" b="1" i="0" u="none" strike="noStrike" kern="1200" cap="none" spc="0" normalizeH="0" baseline="0" noProof="0" dirty="0">
              <a:ln w="19050">
                <a:noFill/>
                <a:prstDash val="solid"/>
              </a:ln>
              <a:solidFill>
                <a:srgbClr val="008000"/>
              </a:solidFill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928802"/>
            <a:ext cx="8001056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Емкость</a:t>
            </a:r>
            <a:r>
              <a:rPr lang="ru-RU" sz="2000" b="1" dirty="0" smtClean="0">
                <a:latin typeface="Book Antiqua" pitchFamily="18" charset="0"/>
              </a:rPr>
              <a:t> – максимальный объем информации, «вмещающийся» в различные устройства памяти;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Скорость </a:t>
            </a:r>
            <a:r>
              <a:rPr lang="ru-RU" sz="2000" b="1" dirty="0" smtClean="0">
                <a:latin typeface="Book Antiqua" pitchFamily="18" charset="0"/>
              </a:rPr>
              <a:t>обращения к информации;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Способ доступа </a:t>
            </a:r>
            <a:r>
              <a:rPr lang="ru-RU" sz="2000" b="1" dirty="0" smtClean="0">
                <a:latin typeface="Book Antiqua" pitchFamily="18" charset="0"/>
              </a:rPr>
              <a:t>к информации – прямой или последовательный;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Принцип записи-чтения</a:t>
            </a:r>
            <a:r>
              <a:rPr lang="ru-RU" sz="2000" b="1" dirty="0" smtClean="0">
                <a:latin typeface="Book Antiqua" pitchFamily="18" charset="0"/>
              </a:rPr>
              <a:t>- магнитный или оптический</a:t>
            </a:r>
            <a:endParaRPr lang="ru-RU" sz="2000" b="1" dirty="0">
              <a:latin typeface="Book Antiqua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000636"/>
            <a:ext cx="2424549" cy="1333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effectLst/>
                <a:latin typeface="Book Antiqua" pitchFamily="18" charset="0"/>
              </a:rPr>
              <a:t>ВИДЫ ПАМЯТИ</a:t>
            </a:r>
            <a:endParaRPr lang="ru-RU" sz="4400" dirty="0">
              <a:ln w="19050">
                <a:noFill/>
                <a:prstDash val="solid"/>
              </a:ln>
              <a:solidFill>
                <a:srgbClr val="008000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714488"/>
            <a:ext cx="15953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  <a:latin typeface="Book Antiqua" pitchFamily="18" charset="0"/>
              </a:rPr>
              <a:t>Внешняя</a:t>
            </a:r>
            <a:endParaRPr lang="ru-RU" sz="2400" b="1" cap="none" spc="0" dirty="0">
              <a:ln>
                <a:solidFill>
                  <a:schemeClr val="tx1"/>
                </a:solidFill>
              </a:ln>
              <a:solidFill>
                <a:schemeClr val="accent3"/>
              </a:solidFill>
              <a:effectLst/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1714488"/>
            <a:ext cx="20233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  <a:latin typeface="Book Antiqua" pitchFamily="18" charset="0"/>
              </a:rPr>
              <a:t>Внутренняя</a:t>
            </a:r>
            <a:endParaRPr lang="ru-RU" sz="2400" b="1" cap="none" spc="0" dirty="0">
              <a:ln>
                <a:solidFill>
                  <a:schemeClr val="tx1"/>
                </a:solidFill>
              </a:ln>
              <a:solidFill>
                <a:schemeClr val="accent3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285993"/>
            <a:ext cx="364333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latin typeface="Book Antiqua" pitchFamily="18" charset="0"/>
              </a:rPr>
              <a:t>ВЗУ (внешние запоминающие устройства) предназначена для долговременного хранения информации пользователя.</a:t>
            </a:r>
          </a:p>
          <a:p>
            <a:pPr indent="457200" algn="just"/>
            <a:r>
              <a:rPr lang="ru-RU" sz="1600" dirty="0" smtClean="0">
                <a:latin typeface="Book Antiqua" pitchFamily="18" charset="0"/>
              </a:rPr>
              <a:t> Ее можно обновлять, удалять ненужную.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2285992"/>
            <a:ext cx="321471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latin typeface="Book Antiqua" pitchFamily="18" charset="0"/>
              </a:rPr>
              <a:t>Этот вид памяти не предназначен для хранения информации пользователя. Она используется самой системой и обеспечивает ее функционирование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4143380"/>
            <a:ext cx="321471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Гибкие диски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714884"/>
            <a:ext cx="321471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Жесткие диски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5357826"/>
            <a:ext cx="321471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Компакт-диски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5929330"/>
            <a:ext cx="321471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Устройства на основе flash-памяти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0" y="4214818"/>
            <a:ext cx="328614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Оперативная память (ОЗУ)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6380" y="4857760"/>
            <a:ext cx="328614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Кэш-память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6380" y="5500702"/>
            <a:ext cx="328614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Постоянная память </a:t>
            </a:r>
            <a:endParaRPr lang="ru-RU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effectLst/>
                <a:latin typeface="Book Antiqua" pitchFamily="18" charset="0"/>
              </a:rPr>
              <a:t>ВНЕШНЯЯ ПАМЯТЬ</a:t>
            </a:r>
            <a:endParaRPr lang="ru-RU" sz="4400" dirty="0">
              <a:ln w="19050">
                <a:noFill/>
                <a:prstDash val="solid"/>
              </a:ln>
              <a:solidFill>
                <a:srgbClr val="008000"/>
              </a:solidFill>
              <a:effectLst/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643051"/>
            <a:ext cx="8143932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latin typeface="Book Antiqua" pitchFamily="18" charset="0"/>
              </a:rPr>
              <a:t>Основной функцией внешней памяти компьютера является способность долговременно хранить большой объем информации (программы, документы, аудио- и видеоклипы и т. д.). Устройство, которое обеспечивает запись/считывание информации, называется накопителем или дисководом, а хранится информация на носителях (например, дискетах).</a:t>
            </a:r>
          </a:p>
          <a:p>
            <a:pPr indent="457200" algn="just"/>
            <a:r>
              <a:rPr lang="ru-RU" b="1" dirty="0" smtClean="0">
                <a:latin typeface="Book Antiqua" pitchFamily="18" charset="0"/>
              </a:rPr>
              <a:t>Информация на внешних носителях имеет файловую организацию.  </a:t>
            </a:r>
          </a:p>
          <a:p>
            <a:pPr indent="457200" algn="just"/>
            <a:r>
              <a:rPr lang="ru-RU" b="1" dirty="0" smtClean="0">
                <a:latin typeface="Book Antiqua" pitchFamily="18" charset="0"/>
              </a:rPr>
              <a:t>Файлом называется информация, хранящаяся на внешнем носителе и имеющее собственное имя.</a:t>
            </a:r>
            <a:endParaRPr lang="ru-RU" dirty="0"/>
          </a:p>
        </p:txBody>
      </p:sp>
      <p:pic>
        <p:nvPicPr>
          <p:cNvPr id="7" name="Рисунок 6" descr="дискетка.TIF"/>
          <p:cNvPicPr>
            <a:picLocks noChangeAspect="1"/>
          </p:cNvPicPr>
          <p:nvPr/>
        </p:nvPicPr>
        <p:blipFill>
          <a:blip r:embed="rId3" cstate="print">
            <a:lum bright="2000" contrast="10000"/>
          </a:blip>
          <a:srcRect b="4032"/>
          <a:stretch>
            <a:fillRect/>
          </a:stretch>
        </p:blipFill>
        <p:spPr>
          <a:xfrm>
            <a:off x="214282" y="4572008"/>
            <a:ext cx="214314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диск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857760"/>
            <a:ext cx="1937841" cy="178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флешки.TIF"/>
          <p:cNvPicPr>
            <a:picLocks noChangeAspect="1"/>
          </p:cNvPicPr>
          <p:nvPr/>
        </p:nvPicPr>
        <p:blipFill>
          <a:blip r:embed="rId5" cstate="print"/>
          <a:srcRect l="24888" t="36000" r="9780"/>
          <a:stretch>
            <a:fillRect/>
          </a:stretch>
        </p:blipFill>
        <p:spPr>
          <a:xfrm>
            <a:off x="7358082" y="4575410"/>
            <a:ext cx="1357322" cy="206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Жёсткий диск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4857760"/>
            <a:ext cx="2020601" cy="176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effectLst/>
                <a:latin typeface="Book Antiqua" pitchFamily="18" charset="0"/>
              </a:rPr>
              <a:t>ГИБКИЕ МАГНИТНЫЕ ДИСКИ</a:t>
            </a:r>
            <a:endParaRPr lang="ru-RU" sz="4400" dirty="0">
              <a:ln w="19050">
                <a:noFill/>
                <a:prstDash val="solid"/>
              </a:ln>
              <a:solidFill>
                <a:srgbClr val="008000"/>
              </a:solidFill>
              <a:effectLst/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71612"/>
            <a:ext cx="4286280" cy="50167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 smtClean="0">
                <a:effectLst/>
                <a:latin typeface="Book Antiqua" pitchFamily="18" charset="0"/>
              </a:rPr>
              <a:t>Гибкий диск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Book Antiqua" pitchFamily="18" charset="0"/>
              </a:rPr>
              <a:t>(</a:t>
            </a:r>
            <a:r>
              <a:rPr lang="en-US" sz="1600" b="1" dirty="0" smtClean="0">
                <a:latin typeface="Book Antiqua" pitchFamily="18" charset="0"/>
              </a:rPr>
              <a:t>floppy disk</a:t>
            </a:r>
            <a:r>
              <a:rPr lang="ru-RU" sz="1600" dirty="0" smtClean="0">
                <a:latin typeface="Book Antiqua" pitchFamily="18" charset="0"/>
              </a:rPr>
              <a:t>)</a:t>
            </a:r>
            <a:r>
              <a:rPr lang="ru-RU" sz="1600" b="1" dirty="0" smtClean="0">
                <a:effectLst/>
                <a:latin typeface="Book Antiqua" pitchFamily="18" charset="0"/>
              </a:rPr>
              <a:t> </a:t>
            </a:r>
            <a:r>
              <a:rPr lang="ru-RU" sz="1600" dirty="0" smtClean="0">
                <a:effectLst/>
                <a:latin typeface="Book Antiqua" pitchFamily="18" charset="0"/>
              </a:rPr>
              <a:t>– его называют еще флоппи диском или дискетой – </a:t>
            </a:r>
            <a:r>
              <a:rPr lang="ru-RU" sz="1600" u="sng" dirty="0" smtClean="0">
                <a:effectLst/>
                <a:latin typeface="Book Antiqua" pitchFamily="18" charset="0"/>
              </a:rPr>
              <a:t>это круглая гибкая пластина с намагниченным слоем, вставленная в пластмассовый корпус</a:t>
            </a:r>
            <a:r>
              <a:rPr lang="ru-RU" sz="1600" dirty="0" smtClean="0">
                <a:effectLst/>
                <a:latin typeface="Book Antiqua" pitchFamily="18" charset="0"/>
              </a:rPr>
              <a:t>. Гибкий диск вращается в пластиковом футляре, защищённый двумя прокладками для уменьшения трения. </a:t>
            </a:r>
          </a:p>
          <a:p>
            <a:pPr indent="457200" algn="just"/>
            <a:r>
              <a:rPr lang="ru-RU" sz="1600" dirty="0" smtClean="0">
                <a:effectLst/>
                <a:latin typeface="Book Antiqua" pitchFamily="18" charset="0"/>
              </a:rPr>
              <a:t> Принцип записи на дискетах – магнитный. Доступ к информации – прямой.</a:t>
            </a:r>
          </a:p>
          <a:p>
            <a:pPr indent="457200" algn="just"/>
            <a:r>
              <a:rPr lang="ru-RU" sz="1600" dirty="0" smtClean="0">
                <a:effectLst/>
                <a:latin typeface="Book Antiqua" pitchFamily="18" charset="0"/>
              </a:rPr>
              <a:t>В дискетах (3,5 дюйма) существует режим защиты информации от стирания и записи, которые осуществляется путём переключения соответствующего переключателя на пластиковом конверте. На стандартной дискете  находится 1,44 Мб информации. Дискеты нуждаются в очень тщательном хранении. Их нельзя мочить, бить, обращаться небрежно</a:t>
            </a:r>
            <a:r>
              <a:rPr lang="ru-RU" sz="1600" b="1" dirty="0" smtClean="0">
                <a:effectLst/>
                <a:latin typeface="Book Antiqua" pitchFamily="18" charset="0"/>
              </a:rPr>
              <a:t>. 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714488"/>
            <a:ext cx="2286016" cy="489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effectLst/>
                <a:latin typeface="Book Antiqua" pitchFamily="18" charset="0"/>
              </a:rPr>
              <a:t>ЖЕСТКИЕ МАГНИТНЫЕ ДИСКИ</a:t>
            </a:r>
            <a:endParaRPr lang="ru-RU" sz="4400" dirty="0">
              <a:ln w="19050">
                <a:noFill/>
                <a:prstDash val="solid"/>
              </a:ln>
              <a:solidFill>
                <a:srgbClr val="008000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571612"/>
            <a:ext cx="5286412" cy="50783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latin typeface="Book Antiqua" pitchFamily="18" charset="0"/>
              </a:rPr>
              <a:t>Жесткий диск (HDD — </a:t>
            </a:r>
            <a:r>
              <a:rPr lang="ru-RU" b="1" dirty="0" err="1" smtClean="0">
                <a:latin typeface="Book Antiqua" pitchFamily="18" charset="0"/>
              </a:rPr>
              <a:t>Hard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Disk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Drive</a:t>
            </a:r>
            <a:r>
              <a:rPr lang="ru-RU" b="1" dirty="0" smtClean="0">
                <a:latin typeface="Book Antiqua" pitchFamily="18" charset="0"/>
              </a:rPr>
              <a:t>)</a:t>
            </a:r>
            <a:r>
              <a:rPr lang="ru-RU" dirty="0" smtClean="0">
                <a:latin typeface="Book Antiqua" pitchFamily="18" charset="0"/>
              </a:rPr>
              <a:t> относится к несменным дисковым магнитным накопителям. </a:t>
            </a:r>
          </a:p>
          <a:p>
            <a:pPr indent="457200" algn="just"/>
            <a:r>
              <a:rPr lang="ru-RU" dirty="0" smtClean="0">
                <a:latin typeface="Book Antiqua" pitchFamily="18" charset="0"/>
              </a:rPr>
              <a:t>Жесткие магнитные диски представляют собой несколько десятков дисков, размещенных на одной оси, заключенных в металлический корпус и вращающихся с высокой угловой скоростью. Скорость записи и считывания информации с жестких дисков достаточно велика (около 133 Мбайт/с) за счет быстрого вращения дисков (7200 об./мин).</a:t>
            </a:r>
          </a:p>
          <a:p>
            <a:pPr indent="457200" algn="just"/>
            <a:r>
              <a:rPr lang="ru-RU" dirty="0" smtClean="0">
                <a:latin typeface="Book Antiqua" pitchFamily="18" charset="0"/>
              </a:rPr>
              <a:t>В жестких дисках используются достаточно хрупкие и миниатюрные элементы. Чтобы сохранить информацию и работоспособность жестких дисков, необходимо оберегать их от ударов и резких изменений пространственной ориентации в процессе работы.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85926"/>
            <a:ext cx="2722936" cy="2103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14818"/>
            <a:ext cx="2714644" cy="203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n w="19050">
                  <a:noFill/>
                  <a:prstDash val="solid"/>
                </a:ln>
                <a:solidFill>
                  <a:srgbClr val="008000"/>
                </a:solidFill>
                <a:effectLst/>
                <a:latin typeface="Book Antiqua" pitchFamily="18" charset="0"/>
              </a:rPr>
              <a:t>ЛАЗЕРНЫЕ ДИСКОВОДЫ И ДИСКИ</a:t>
            </a:r>
            <a:endParaRPr lang="ru-RU" sz="4400" dirty="0">
              <a:ln w="19050">
                <a:noFill/>
                <a:prstDash val="solid"/>
              </a:ln>
              <a:solidFill>
                <a:srgbClr val="008000"/>
              </a:solidFill>
              <a:effectLst/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85926"/>
            <a:ext cx="4929222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Book Antiqua" pitchFamily="18" charset="0"/>
              </a:rPr>
              <a:t>Лазерные дисководы используют оптический принцип чтения информации. На лазерных дисках </a:t>
            </a:r>
            <a:r>
              <a:rPr lang="ru-RU" b="1" dirty="0" smtClean="0">
                <a:latin typeface="Book Antiqua" pitchFamily="18" charset="0"/>
              </a:rPr>
              <a:t>CD</a:t>
            </a:r>
            <a:r>
              <a:rPr lang="ru-RU" dirty="0" smtClean="0">
                <a:latin typeface="Book Antiqua" pitchFamily="18" charset="0"/>
              </a:rPr>
              <a:t> (CD — </a:t>
            </a:r>
            <a:r>
              <a:rPr lang="ru-RU" dirty="0" err="1" smtClean="0">
                <a:latin typeface="Book Antiqua" pitchFamily="18" charset="0"/>
              </a:rPr>
              <a:t>Compact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Disk</a:t>
            </a:r>
            <a:r>
              <a:rPr lang="ru-RU" dirty="0" smtClean="0">
                <a:latin typeface="Book Antiqua" pitchFamily="18" charset="0"/>
              </a:rPr>
              <a:t>, компакт диск) и </a:t>
            </a:r>
            <a:r>
              <a:rPr lang="ru-RU" b="1" dirty="0" smtClean="0">
                <a:latin typeface="Book Antiqua" pitchFamily="18" charset="0"/>
              </a:rPr>
              <a:t>DVD</a:t>
            </a:r>
            <a:r>
              <a:rPr lang="ru-RU" dirty="0" smtClean="0">
                <a:latin typeface="Book Antiqua" pitchFamily="18" charset="0"/>
              </a:rPr>
              <a:t> (DVD — Digital Video </a:t>
            </a:r>
            <a:r>
              <a:rPr lang="ru-RU" dirty="0" err="1" smtClean="0">
                <a:latin typeface="Book Antiqua" pitchFamily="18" charset="0"/>
              </a:rPr>
              <a:t>Disk</a:t>
            </a:r>
            <a:r>
              <a:rPr lang="ru-RU" dirty="0" smtClean="0">
                <a:latin typeface="Book Antiqua" pitchFamily="18" charset="0"/>
              </a:rPr>
              <a:t>, цифровой видеодиск) информация записана на одну </a:t>
            </a:r>
            <a:r>
              <a:rPr lang="ru-RU" dirty="0" err="1" smtClean="0">
                <a:latin typeface="Book Antiqua" pitchFamily="18" charset="0"/>
              </a:rPr>
              <a:t>спира-левидную</a:t>
            </a:r>
            <a:r>
              <a:rPr lang="ru-RU" dirty="0" smtClean="0">
                <a:latin typeface="Book Antiqua" pitchFamily="18" charset="0"/>
              </a:rPr>
              <a:t> дорожку (как на грампластинке), содержащую чередующиеся участки с различной отражающей способностью. Лазерный луч падает на поверхность вращающегося диска, а интенсивность отраженного луча зависит от отражающей способности участка дорожки и приобретает значения 0 или 1.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5" name="Picture 5" descr="CD-R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643050"/>
            <a:ext cx="2143140" cy="214314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256"/>
            <a:ext cx="2571768" cy="182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330</TotalTime>
  <Words>1051</Words>
  <Application>Microsoft Office PowerPoint</Application>
  <PresentationFormat>Экран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«Виды памяти:  назначение, принцип работы»</vt:lpstr>
      <vt:lpstr>ЦЕЛИ УРОКА:</vt:lpstr>
      <vt:lpstr>Слайд 3</vt:lpstr>
      <vt:lpstr>Слайд 4</vt:lpstr>
      <vt:lpstr>ВИДЫ ПАМЯТИ</vt:lpstr>
      <vt:lpstr>ВНЕШНЯЯ ПАМЯТЬ</vt:lpstr>
      <vt:lpstr>ГИБКИЕ МАГНИТНЫЕ ДИСКИ</vt:lpstr>
      <vt:lpstr>ЖЕСТКИЕ МАГНИТНЫЕ ДИСКИ</vt:lpstr>
      <vt:lpstr>ЛАЗЕРНЫЕ ДИСКОВОДЫ И ДИСКИ</vt:lpstr>
      <vt:lpstr>УСТРОЙСТВО ЛАЗЕРНОГО ДИСКОВОДА И ДИСКА</vt:lpstr>
      <vt:lpstr>Слайд 11</vt:lpstr>
      <vt:lpstr>ВНУТРЕННЯЯ ПАМЯТЬ</vt:lpstr>
      <vt:lpstr>ОПЕРАТИВНАЯ ПАМЯТЬ</vt:lpstr>
      <vt:lpstr>КЭШ-ПАМЯТЬ</vt:lpstr>
      <vt:lpstr>ПОСТОЯННАЯ ПАМЯТЬ</vt:lpstr>
      <vt:lpstr>ВОПРОСЫ</vt:lpstr>
      <vt:lpstr>ДОМАШНЕЕ ЗАДАНИЕ</vt:lpstr>
    </vt:vector>
  </TitlesOfParts>
  <Company>ПЛ-20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Устройства вывода информации: «Мониторы»</dc:title>
  <dc:creator>NATALI</dc:creator>
  <cp:lastModifiedBy>Дарёна</cp:lastModifiedBy>
  <cp:revision>43</cp:revision>
  <dcterms:created xsi:type="dcterms:W3CDTF">2009-03-19T12:13:28Z</dcterms:created>
  <dcterms:modified xsi:type="dcterms:W3CDTF">2012-04-19T18:26:49Z</dcterms:modified>
</cp:coreProperties>
</file>