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6" r:id="rId3"/>
    <p:sldId id="263" r:id="rId4"/>
    <p:sldId id="261" r:id="rId5"/>
    <p:sldId id="262" r:id="rId6"/>
    <p:sldId id="265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33"/>
    <a:srgbClr val="FF00FF"/>
    <a:srgbClr val="00FFCC"/>
    <a:srgbClr val="FF5050"/>
    <a:srgbClr val="00FFFF"/>
    <a:srgbClr val="66FF33"/>
    <a:srgbClr val="FF0066"/>
    <a:srgbClr val="FF33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6446-FC79-4ADD-9497-13B82EB48361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4ACF4-956F-43F4-BBE1-BDFBED0B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D35-74A0-4B4D-84EA-6798055C395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183CA-86C9-4A6D-979D-ED42EC3D367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FDF2-8E6C-422F-9A5C-CA7AC57C6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7.png"/><Relationship Id="rId3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86;&#1092;&#1077;&#1089;&#1089;&#1080;&#1080;\&#1055;&#1086;&#1076;&#1083;&#1086;&#1078;&#1082;&#1072;%20&#1076;&#1083;&#1103;%20&#1082;&#1086;&#1085;&#1082;&#1091;&#1088;&#1089;&#1086;&#1074;%20-%20&#1040;&#1081;%20&#1072;&#1081;.mp3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audio" Target="file:///C:\Documents%20and%20Settings\Admin\&#1052;&#1086;&#1080;%20&#1076;&#1086;&#1082;&#1091;&#1084;&#1077;&#1085;&#1090;&#1099;\&#1050;&#1089;&#1102;%20LOVE\&#1071;%20&#1080;%20&#1084;&#1086;&#1080;%20&#1088;&#1072;&#1079;&#1074;&#1083;&#1077;&#1095;&#1077;&#1085;&#1080;&#1103;\&#1047;&#1074;&#1074;&#1074;&#1091;&#1091;&#1091;&#1082;&#1080;\neitr5.mid" TargetMode="External"/><Relationship Id="rId1" Type="http://schemas.openxmlformats.org/officeDocument/2006/relationships/audio" Target="file:///C:\Documents%20and%20Settings\Admin\&#1052;&#1086;&#1080;%20&#1076;&#1086;&#1082;&#1091;&#1084;&#1077;&#1085;&#1090;&#1099;\&#1050;&#1089;&#1102;%20LOVE\&#1071;%20&#1080;%20&#1084;&#1086;&#1080;%20&#1088;&#1072;&#1079;&#1074;&#1083;&#1077;&#1095;&#1077;&#1085;&#1080;&#1103;\&#1047;&#1074;&#1074;&#1074;&#1091;&#1091;&#1091;&#1082;&#1080;\sergey_sirotin-spellbound.mp3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wmf"/><Relationship Id="rId4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86;&#1092;&#1077;&#1089;&#1089;&#1080;&#1080;\&#1060;&#1072;&#1085;&#1092;&#1072;&#1088;&#1099;%20&#1094;&#1072;&#1088;&#1089;&#1082;&#1080;&#1077;.mp3" TargetMode="External"/><Relationship Id="rId9" Type="http://schemas.openxmlformats.org/officeDocument/2006/relationships/image" Target="../media/image3.wmf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2.wmf"/><Relationship Id="rId21" Type="http://schemas.openxmlformats.org/officeDocument/2006/relationships/image" Target="../media/image60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image" Target="../media/image41.wmf"/><Relationship Id="rId16" Type="http://schemas.openxmlformats.org/officeDocument/2006/relationships/image" Target="../media/image55.jpe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19" Type="http://schemas.openxmlformats.org/officeDocument/2006/relationships/image" Target="../media/image58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86;&#1092;&#1077;&#1089;&#1089;&#1080;&#1080;\&#1056;&#1091;&#1089;&#1089;&#1082;&#1072;&#1103;%20&#1085;&#1072;&#1088;&#1086;&#1076;&#1085;&#1072;&#1103;%20(2).mp3" TargetMode="Externa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86;&#1092;&#1077;&#1089;&#1089;&#1080;&#1080;\&#1055;&#1086;&#1076;&#1083;&#1086;&#1078;&#1082;&#1072;%20&#1076;&#1083;&#1103;%20&#1082;&#1086;&#1085;&#1082;&#1091;&#1088;&#1089;&#1086;&#1074;%20-%20&#1040;&#1081;%20&#1072;&#1081;.mp3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86;&#1092;&#1077;&#1089;&#1089;&#1080;&#1080;\&#1057;&#1090;&#1091;&#1082;%20&#1074;%20&#1076;&#1074;&#1077;&#1088;&#1100;%20-%201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64.png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86;&#1092;&#1077;&#1089;&#1089;&#1080;&#1080;\&#1055;&#1086;&#1076;&#1083;&#1086;&#1078;&#1082;&#1072;%20&#1076;&#1083;&#1103;%20&#1082;&#1086;&#1085;&#1082;&#1091;&#1088;&#1089;&#1086;&#1074;%20-%20&#1040;&#1081;%20&#1072;&#1081;.mp3" TargetMode="Externa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9.png"/><Relationship Id="rId2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86;&#1092;&#1077;&#1089;&#1089;&#1080;&#1080;\&#1060;&#1072;&#1085;&#1092;&#1072;&#1088;&#1099;%20&#1094;&#1072;&#1088;&#1089;&#1082;&#1080;&#1077;.mp3" TargetMode="Externa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86;&#1092;&#1077;&#1089;&#1089;&#1080;&#1080;\&#1060;&#1072;&#1085;&#1092;&#1072;&#1088;&#1099;%20&#1076;&#1083;&#1080;&#1085;&#1085;&#1099;&#1077;.mp3" TargetMode="External"/><Relationship Id="rId6" Type="http://schemas.openxmlformats.org/officeDocument/2006/relationships/image" Target="../media/image68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86;&#1092;&#1077;&#1089;&#1089;&#1080;&#1080;\&#1055;&#1091;&#1079;&#1099;&#1088;&#1100;&#1082;&#1080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bigpics.gorbushka.ru/biteco.rue7B0qG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eg"/><Relationship Id="rId3" Type="http://schemas.openxmlformats.org/officeDocument/2006/relationships/audio" Target="file:///C:\Documents%20and%20Settings\Admin\&#1052;&#1086;&#1080;%20&#1076;&#1086;&#1082;&#1091;&#1084;&#1077;&#1085;&#1090;&#1099;\&#1050;&#1089;&#1102;%20LOVE\&#1071;%20&#1080;%20&#1084;&#1086;&#1080;%20&#1088;&#1072;&#1079;&#1074;&#1083;&#1077;&#1095;&#1077;&#1085;&#1080;&#1103;\&#1047;&#1074;&#1074;&#1074;&#1091;&#1091;&#1091;&#1082;&#1080;\&#1064;&#1091;&#1084;&#1099;%20&#1080;&#1079;%20&#1073;&#1091;&#1082;&#1072;\&#1048;&#1085;&#1089;&#1090;&#1088;&#1091;&#1084;&#1077;&#1085;&#1090;&#1099;\&#1055;&#1080;&#1083;&#1072;-&#1044;&#1088;&#1091;&#1078;&#1073;&#1072;%20-%202.mp3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12.jpeg"/><Relationship Id="rId2" Type="http://schemas.openxmlformats.org/officeDocument/2006/relationships/audio" Target="file:///C:\Documents%20and%20Settings\Admin\&#1052;&#1086;&#1080;%20&#1076;&#1086;&#1082;&#1091;&#1084;&#1077;&#1085;&#1090;&#1099;\&#1050;&#1089;&#1102;%20LOVE\&#1071;%20&#1080;%20&#1084;&#1086;&#1080;%20&#1088;&#1072;&#1079;&#1074;&#1083;&#1077;&#1095;&#1077;&#1085;&#1080;&#1103;\&#1047;&#1074;&#1074;&#1074;&#1091;&#1091;&#1091;&#1082;&#1080;\&#1064;&#1091;&#1084;&#1099;%20&#1080;&#1079;%20&#1073;&#1091;&#1082;&#1072;\&#1055;&#1080;&#1083;&#1072;%20&#1087;&#1086;%20&#1076;&#1077;&#1088;&#1077;&#1074;&#1091;%20(2).mp3" TargetMode="External"/><Relationship Id="rId1" Type="http://schemas.openxmlformats.org/officeDocument/2006/relationships/audio" Target="file:///K:\&#1071;%20&#1080;%20&#1084;&#1086;&#1080;%20&#1088;&#1072;&#1079;&#1074;&#1083;&#1077;&#1095;&#1077;&#1085;&#1080;&#1103;\&#1047;&#1074;&#1074;&#1074;&#1091;&#1091;&#1091;&#1082;&#1080;\&#1064;&#1091;&#1084;&#1099;%20&#1080;&#1079;%20&#1073;&#1091;&#1082;&#1072;\&#1056;.&#1040;.&#1047;.&#1053;.&#1054;.&#1045;\&#1055;&#1080;&#1083;&#1072;-&#1044;&#1088;&#1091;&#1078;&#1073;&#1072;.mp3" TargetMode="External"/><Relationship Id="rId6" Type="http://schemas.openxmlformats.org/officeDocument/2006/relationships/image" Target="../media/image15.png"/><Relationship Id="rId11" Type="http://schemas.openxmlformats.org/officeDocument/2006/relationships/hyperlink" Target="http://bigpics.gorbushka.ru/biteco.rue7B0qG.jpg" TargetMode="Externa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86;&#1092;&#1077;&#1089;&#1089;&#1080;&#1080;\&#1069;&#1083;&#1077;&#1082;&#1090;&#1088;&#1086;-&#1087;&#1080;&#1083;&#1072;%20(2).mp3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bigpics.gorbushka.ru/biteco.rue7B0qG.jp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86;&#1092;&#1077;&#1089;&#1089;&#1080;&#1080;\&#1057;&#1080;&#1088;&#1077;&#1085;&#1072;-&#1089;&#1082;&#1086;&#1088;&#1072;&#1103;%20&#1087;&#1086;&#1084;&#1086;&#1097;&#1100;.mp3" TargetMode="External"/><Relationship Id="rId1" Type="http://schemas.openxmlformats.org/officeDocument/2006/relationships/audio" Target="file:///C:\Documents%20and%20Settings\Admin\&#1052;&#1086;&#1080;%20&#1076;&#1086;&#1082;&#1091;&#1084;&#1077;&#1085;&#1090;&#1099;\&#1050;&#1089;&#1102;%20LOVE\&#1071;%20&#1080;%20&#1084;&#1086;&#1080;%20&#1088;&#1072;&#1079;&#1074;&#1083;&#1077;&#1095;&#1077;&#1085;&#1080;&#1103;\&#1047;&#1074;&#1074;&#1074;&#1091;&#1091;&#1091;&#1082;&#1080;\&#1064;&#1091;&#1084;&#1099;%20&#1080;&#1079;%20&#1073;&#1091;&#1082;&#1072;\&#1057;&#1073;&#1086;&#1088;&#1085;&#1080;&#1082;%20&#1079;&#1074;&#1091;&#1082;&#1086;&#1074;%20&#1074;%20&#1092;&#1086;&#1088;&#1084;&#1072;&#1090;&#1077;%20MP3%20-%20&#1073;&#1086;&#1083;&#1077;&#1077;%2040\&#1089;&#1082;&#1086;&#1088;&#1072;&#1103;%20&#1087;&#1086;&#1084;&#1086;&#1097;&#1100;.mp3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7.gif"/><Relationship Id="rId5" Type="http://schemas.openxmlformats.org/officeDocument/2006/relationships/image" Target="../media/image23.png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bigpics.gorbushka.ru/biteco.rue7B0qG.jpg" TargetMode="External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Admin\&#1052;&#1086;&#1080;%20&#1076;&#1086;&#1082;&#1091;&#1084;&#1077;&#1085;&#1090;&#1099;\&#1050;&#1089;&#1102;%20LOVE\&#1071;%20&#1080;%20&#1084;&#1086;&#1080;%20&#1088;&#1072;&#1079;&#1074;&#1083;&#1077;&#1095;&#1077;&#1085;&#1080;&#1103;\&#1047;&#1074;&#1074;&#1074;&#1091;&#1091;&#1091;&#1082;&#1080;\&#1064;&#1091;&#1084;&#1099;%20&#1080;&#1079;%20&#1073;&#1091;&#1082;&#1072;\&#1047;&#1074;&#1091;&#1082;&#1080;%20&#1087;&#1088;&#1080;&#1088;&#1086;&#1076;&#1099;\11_&#1053;&#1072;&#1077;&#1076;&#1080;&#1085;&#1077;%20&#1089;%20&#1087;&#1088;&#1080;&#1088;&#1086;&#1076;&#1086;&#1081;\005_&#1052;&#1086;&#1088;&#1077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10" Type="http://schemas.openxmlformats.org/officeDocument/2006/relationships/image" Target="../media/image31.gif"/><Relationship Id="rId4" Type="http://schemas.openxmlformats.org/officeDocument/2006/relationships/image" Target="../media/image28.png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9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WordArt 4"/>
          <p:cNvSpPr>
            <a:spLocks noChangeArrowheads="1" noChangeShapeType="1" noTextEdit="1"/>
          </p:cNvSpPr>
          <p:nvPr/>
        </p:nvSpPr>
        <p:spPr bwMode="auto">
          <a:xfrm>
            <a:off x="0" y="1785926"/>
            <a:ext cx="914400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 « Нет профессии важней!"</a:t>
            </a:r>
            <a:endParaRPr lang="ru-RU" sz="3600" b="1" i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/>
            </a:endParaRPr>
          </a:p>
        </p:txBody>
      </p:sp>
      <p:pic>
        <p:nvPicPr>
          <p:cNvPr id="144394" name="Picture 10" descr="J02330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20650">
            <a:off x="2659337" y="15581"/>
            <a:ext cx="3498554" cy="2044384"/>
          </a:xfrm>
          <a:prstGeom prst="cloud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144395" name="Picture 11" descr="J02330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149925">
            <a:off x="-100036" y="272137"/>
            <a:ext cx="2526353" cy="1755113"/>
          </a:xfrm>
          <a:prstGeom prst="cloud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4396" name="Picture 12" descr="J023303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786336">
            <a:off x="6715310" y="91737"/>
            <a:ext cx="2357454" cy="2066020"/>
          </a:xfrm>
          <a:prstGeom prst="cloud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1433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66"/>
                </a:solidFill>
                <a:latin typeface="Georgia" pitchFamily="18" charset="0"/>
              </a:rPr>
              <a:t>Комплексное занятие по </a:t>
            </a:r>
            <a:r>
              <a:rPr lang="ru-RU" sz="3200" b="1" i="1" dirty="0" smtClean="0">
                <a:solidFill>
                  <a:srgbClr val="FF0066"/>
                </a:solidFill>
                <a:latin typeface="Georgia" pitchFamily="18" charset="0"/>
              </a:rPr>
              <a:t>развитию речи и  </a:t>
            </a:r>
            <a:r>
              <a:rPr lang="ru-RU" sz="3200" b="1" i="1" dirty="0" smtClean="0">
                <a:solidFill>
                  <a:srgbClr val="FF0066"/>
                </a:solidFill>
                <a:latin typeface="Georgia" pitchFamily="18" charset="0"/>
              </a:rPr>
              <a:t>ознакомлению с </a:t>
            </a:r>
            <a:r>
              <a:rPr lang="ru-RU" sz="3200" b="1" i="1" dirty="0" smtClean="0">
                <a:solidFill>
                  <a:srgbClr val="FF0066"/>
                </a:solidFill>
                <a:latin typeface="Georgia" pitchFamily="18" charset="0"/>
              </a:rPr>
              <a:t>окружающим </a:t>
            </a:r>
            <a:endParaRPr lang="ru-RU" sz="3200" b="1" i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436072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80000"/>
              </a:lnSpc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Автор  </a:t>
            </a:r>
          </a:p>
          <a:p>
            <a:pPr marL="457200" indent="-457200" algn="ctr">
              <a:lnSpc>
                <a:spcPct val="80000"/>
              </a:lnSpc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Матрос Е.А..,</a:t>
            </a:r>
          </a:p>
          <a:p>
            <a:pPr marL="457200" indent="-457200" algn="ctr">
              <a:lnSpc>
                <a:spcPct val="80000"/>
              </a:lnSpc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старший воспитатель  МБДОУ 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Заринский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детский сад  «Солнышко»</a:t>
            </a:r>
            <a:endParaRPr lang="ru-RU" sz="2000" b="1" dirty="0" smtClean="0">
              <a:ln>
                <a:solidFill>
                  <a:schemeClr val="tx1"/>
                </a:solidFill>
              </a:ln>
              <a:solidFill>
                <a:srgbClr val="0066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marL="457200" indent="-457200" algn="ctr">
              <a:lnSpc>
                <a:spcPct val="80000"/>
              </a:lnSpc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пос.Плотниково Промышленновского района </a:t>
            </a:r>
          </a:p>
          <a:p>
            <a:pPr marL="457200" indent="-457200" algn="ctr">
              <a:lnSpc>
                <a:spcPct val="80000"/>
              </a:lnSpc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Кемеровской области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Georgia" pitchFamily="18" charset="0"/>
            </a:endParaRPr>
          </a:p>
        </p:txBody>
      </p:sp>
      <p:pic>
        <p:nvPicPr>
          <p:cNvPr id="8" name="sergey_sirotin-spellbou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neitr5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Подложка для конкурсов - Ай ай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Фанфары царские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0)">
                                      <p:cBhvr>
                                        <p:cTn id="6" dur="395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9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5"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5"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4388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21.jpg"/>
          <p:cNvPicPr>
            <a:picLocks noChangeAspect="1"/>
          </p:cNvPicPr>
          <p:nvPr/>
        </p:nvPicPr>
        <p:blipFill>
          <a:blip r:embed="rId2">
            <a:lum bright="9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 descr="Объясн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2286016" cy="5143536"/>
          </a:xfrm>
          <a:prstGeom prst="roundRect">
            <a:avLst/>
          </a:prstGeom>
          <a:solidFill>
            <a:srgbClr val="FF6699"/>
          </a:solidFill>
          <a:effectLst>
            <a:softEdge rad="6350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Выноска-облако 3"/>
          <p:cNvSpPr/>
          <p:nvPr/>
        </p:nvSpPr>
        <p:spPr>
          <a:xfrm>
            <a:off x="285720" y="0"/>
            <a:ext cx="4857784" cy="2714620"/>
          </a:xfrm>
          <a:prstGeom prst="cloudCallout">
            <a:avLst>
              <a:gd name="adj1" fmla="val -54176"/>
              <a:gd name="adj2" fmla="val 50242"/>
            </a:avLst>
          </a:prstGeom>
          <a:solidFill>
            <a:srgbClr val="FF6699">
              <a:alpha val="43000"/>
            </a:srgbClr>
          </a:solidFill>
          <a:ln>
            <a:solidFill>
              <a:srgbClr val="333399">
                <a:alpha val="36000"/>
              </a:srgb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Молодцы, дети! Все загадки разгадали!</a:t>
            </a: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Ребята, а как одним словом можно назвать молоток, ножницы, метлу, топор и отвертку?</a:t>
            </a:r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728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Да, ребята, для того чтобы человек любой профессии работал хорошо, люди придумали и изготовили разные предметы и инструменты</a:t>
            </a:r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7" name="Picture 2" descr="Объясн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286016" cy="5143536"/>
          </a:xfrm>
          <a:prstGeom prst="roundRect">
            <a:avLst/>
          </a:prstGeom>
          <a:solidFill>
            <a:srgbClr val="FF6699"/>
          </a:solidFill>
          <a:effectLst>
            <a:softEdge rad="635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Выноска-облако 7"/>
          <p:cNvSpPr/>
          <p:nvPr/>
        </p:nvSpPr>
        <p:spPr>
          <a:xfrm>
            <a:off x="3643306" y="0"/>
            <a:ext cx="5500694" cy="3357562"/>
          </a:xfrm>
          <a:prstGeom prst="cloudCallout">
            <a:avLst>
              <a:gd name="adj1" fmla="val -54176"/>
              <a:gd name="adj2" fmla="val 50242"/>
            </a:avLst>
          </a:prstGeom>
          <a:solidFill>
            <a:srgbClr val="FF6699">
              <a:alpha val="43000"/>
            </a:srgbClr>
          </a:solidFill>
          <a:ln>
            <a:solidFill>
              <a:srgbClr val="333399">
                <a:alpha val="36000"/>
              </a:srgb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357166"/>
            <a:ext cx="4500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Следующая наша игра называется «Четвертый лишний». Перед вами появятся картинки с изображениями инструментов, которые используют люди определенной профессии. Один из инструментов к этой профессии не относится. Определите его.</a:t>
            </a:r>
            <a:endParaRPr lang="ru-RU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2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52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3.33333E-6 L -0.47934 0.00069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52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2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13386 -1.11111E-6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2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52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48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8" grpId="0" animBg="1"/>
      <p:bldP spid="8" grpId="1" animBg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>
                <a:alpha val="54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9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normalizeH="1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Игра «Четвертый лишний»</a:t>
            </a:r>
            <a:endParaRPr lang="ru-RU" sz="4400" b="1" normalizeH="1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333399"/>
                  </a:solidFill>
                </a:ln>
                <a:solidFill>
                  <a:srgbClr val="FF00FF"/>
                </a:solidFill>
                <a:latin typeface="Georgia" pitchFamily="18" charset="0"/>
              </a:rPr>
              <a:t>Определите лишний инструмент в ряду</a:t>
            </a:r>
            <a:endParaRPr lang="ru-RU" sz="3600" b="1" i="1" dirty="0">
              <a:ln>
                <a:solidFill>
                  <a:srgbClr val="333399"/>
                </a:solidFill>
              </a:ln>
              <a:solidFill>
                <a:srgbClr val="FF00FF"/>
              </a:solidFill>
              <a:latin typeface="Georgia" pitchFamily="18" charset="0"/>
            </a:endParaRPr>
          </a:p>
        </p:txBody>
      </p:sp>
      <p:pic>
        <p:nvPicPr>
          <p:cNvPr id="25602" name="Picture 2" descr="G:\Картинки\Диск 5000\Объекты\OBJ07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00372"/>
            <a:ext cx="2459814" cy="2071702"/>
          </a:xfrm>
          <a:prstGeom prst="rect">
            <a:avLst/>
          </a:prstGeom>
          <a:noFill/>
        </p:spPr>
      </p:pic>
      <p:pic>
        <p:nvPicPr>
          <p:cNvPr id="25603" name="Picture 3" descr="G:\Картинки\Диск 5000\Объекты\OBJ07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357562"/>
            <a:ext cx="2515318" cy="1714512"/>
          </a:xfrm>
          <a:prstGeom prst="dodecagon">
            <a:avLst/>
          </a:prstGeom>
          <a:noFill/>
        </p:spPr>
      </p:pic>
      <p:pic>
        <p:nvPicPr>
          <p:cNvPr id="25604" name="Picture 4" descr="G:\Картинки\Дети\Разное\CO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1557310" cy="1557310"/>
          </a:xfrm>
          <a:prstGeom prst="dodecagon">
            <a:avLst/>
          </a:prstGeom>
          <a:noFill/>
        </p:spPr>
      </p:pic>
      <p:pic>
        <p:nvPicPr>
          <p:cNvPr id="25606" name="Picture 6" descr="http://im0-tub.yandex.net/i?id=127231947&amp;tov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357562"/>
            <a:ext cx="1571636" cy="1571637"/>
          </a:xfrm>
          <a:prstGeom prst="dodecagon">
            <a:avLst/>
          </a:prstGeom>
          <a:noFill/>
        </p:spPr>
      </p:pic>
      <p:pic>
        <p:nvPicPr>
          <p:cNvPr id="25609" name="Picture 9" descr="http://im8-tub.yandex.net/i?id=20335258&amp;tov=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000372"/>
            <a:ext cx="1896417" cy="2076457"/>
          </a:xfrm>
          <a:prstGeom prst="dodecagon">
            <a:avLst/>
          </a:prstGeom>
          <a:noFill/>
        </p:spPr>
      </p:pic>
      <p:pic>
        <p:nvPicPr>
          <p:cNvPr id="11" name="Рисунок 10" descr="указ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3000372"/>
            <a:ext cx="1714511" cy="2043127"/>
          </a:xfrm>
          <a:prstGeom prst="dodecagon">
            <a:avLst/>
          </a:prstGeom>
        </p:spPr>
      </p:pic>
      <p:pic>
        <p:nvPicPr>
          <p:cNvPr id="25613" name="Picture 13" descr="http://im5-tub.yandex.net/i?id=82092753&amp;tov=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32782"/>
            <a:ext cx="2285984" cy="2167854"/>
          </a:xfrm>
          <a:prstGeom prst="dodecagon">
            <a:avLst/>
          </a:prstGeom>
          <a:noFill/>
        </p:spPr>
      </p:pic>
      <p:pic>
        <p:nvPicPr>
          <p:cNvPr id="25615" name="Picture 15" descr="http://im6-tub.yandex.net/i?id=47284694&amp;tov=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2928934"/>
            <a:ext cx="1714512" cy="2066208"/>
          </a:xfrm>
          <a:prstGeom prst="rect">
            <a:avLst/>
          </a:prstGeom>
          <a:noFill/>
        </p:spPr>
      </p:pic>
      <p:pic>
        <p:nvPicPr>
          <p:cNvPr id="25616" name="Picture 16" descr="G:\Картинки\Дети\Разное\TERMOMET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2786058"/>
            <a:ext cx="1928826" cy="1714512"/>
          </a:xfrm>
          <a:prstGeom prst="rect">
            <a:avLst/>
          </a:prstGeom>
          <a:noFill/>
        </p:spPr>
      </p:pic>
      <p:pic>
        <p:nvPicPr>
          <p:cNvPr id="25620" name="Picture 20" descr="http://im0-tub.yandex.net/i?id=20906142&amp;tov=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2786058"/>
            <a:ext cx="2071702" cy="1785950"/>
          </a:xfrm>
          <a:prstGeom prst="rect">
            <a:avLst/>
          </a:prstGeom>
          <a:noFill/>
        </p:spPr>
      </p:pic>
      <p:pic>
        <p:nvPicPr>
          <p:cNvPr id="25622" name="Picture 22" descr="http://im8-tub.yandex.net/i?id=151094381&amp;tov=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2786058"/>
            <a:ext cx="2071702" cy="1809108"/>
          </a:xfrm>
          <a:prstGeom prst="rect">
            <a:avLst/>
          </a:prstGeom>
          <a:noFill/>
        </p:spPr>
      </p:pic>
      <p:pic>
        <p:nvPicPr>
          <p:cNvPr id="25624" name="Picture 24" descr="http://im5-tub.yandex.net/i?id=147432503&amp;tov=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0298" y="2786058"/>
            <a:ext cx="1928826" cy="1785950"/>
          </a:xfrm>
          <a:prstGeom prst="rect">
            <a:avLst/>
          </a:prstGeom>
          <a:noFill/>
        </p:spPr>
      </p:pic>
      <p:pic>
        <p:nvPicPr>
          <p:cNvPr id="25625" name="Picture 25" descr="G:\Картинки\Диск 5000\Объекты\OBJ054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0034" y="4000504"/>
            <a:ext cx="1714512" cy="1667813"/>
          </a:xfrm>
          <a:prstGeom prst="rect">
            <a:avLst/>
          </a:prstGeom>
          <a:noFill/>
        </p:spPr>
      </p:pic>
      <p:pic>
        <p:nvPicPr>
          <p:cNvPr id="25627" name="Picture 27" descr="http://im4-tub.yandex.net/i?id=20118120&amp;tov=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0298" y="4071942"/>
            <a:ext cx="2000264" cy="1499914"/>
          </a:xfrm>
          <a:prstGeom prst="dodecagon">
            <a:avLst/>
          </a:prstGeom>
          <a:noFill/>
        </p:spPr>
      </p:pic>
      <p:pic>
        <p:nvPicPr>
          <p:cNvPr id="25629" name="Picture 29" descr="http://im0-tub.yandex.net/i?id=8258950&amp;tov=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0" y="4143380"/>
            <a:ext cx="2000264" cy="1571627"/>
          </a:xfrm>
          <a:prstGeom prst="rect">
            <a:avLst/>
          </a:prstGeom>
          <a:noFill/>
        </p:spPr>
      </p:pic>
      <p:pic>
        <p:nvPicPr>
          <p:cNvPr id="25631" name="Picture 31" descr="http://im6-tub.yandex.net/i?id=23883507&amp;tov=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86578" y="4214818"/>
            <a:ext cx="2073206" cy="1547817"/>
          </a:xfrm>
          <a:prstGeom prst="dodecagon">
            <a:avLst/>
          </a:prstGeom>
          <a:noFill/>
        </p:spPr>
      </p:pic>
      <p:pic>
        <p:nvPicPr>
          <p:cNvPr id="25633" name="Picture 33" descr="http://im3-tub.yandex.net/i?id=530441&amp;tov=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4282" y="2357430"/>
            <a:ext cx="1978567" cy="1423990"/>
          </a:xfrm>
          <a:prstGeom prst="ellipse">
            <a:avLst/>
          </a:prstGeom>
          <a:noFill/>
        </p:spPr>
      </p:pic>
      <p:pic>
        <p:nvPicPr>
          <p:cNvPr id="25635" name="Picture 35" descr="http://im7-tub.yandex.net/i?id=87735060&amp;tov=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428860" y="2357430"/>
            <a:ext cx="1928826" cy="1428760"/>
          </a:xfrm>
          <a:prstGeom prst="ellipse">
            <a:avLst/>
          </a:prstGeom>
          <a:noFill/>
        </p:spPr>
      </p:pic>
      <p:pic>
        <p:nvPicPr>
          <p:cNvPr id="25637" name="Picture 37" descr="http://im0-tub.yandex.net/i?id=80516246&amp;tov=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72000" y="2357430"/>
            <a:ext cx="2071702" cy="1428760"/>
          </a:xfrm>
          <a:prstGeom prst="rect">
            <a:avLst/>
          </a:prstGeom>
          <a:noFill/>
        </p:spPr>
      </p:pic>
      <p:pic>
        <p:nvPicPr>
          <p:cNvPr id="25639" name="Picture 39" descr="http://im8-tub.yandex.net/i?id=96413059&amp;tov=8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858016" y="2357430"/>
            <a:ext cx="2071702" cy="1428760"/>
          </a:xfrm>
          <a:prstGeom prst="ellipse">
            <a:avLst/>
          </a:prstGeom>
          <a:noFill/>
        </p:spPr>
      </p:pic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4" presetClass="emp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60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00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Rot by="21600000">
                                      <p:cBhvr>
                                        <p:cTn id="78" dur="3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2000"/>
                            </p:stCondLst>
                            <p:childTnLst>
                              <p:par>
                                <p:cTn id="94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7000"/>
                            </p:stCondLst>
                            <p:childTnLst>
                              <p:par>
                                <p:cTn id="1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9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4000"/>
                            </p:stCondLst>
                            <p:childTnLst>
                              <p:par>
                                <p:cTn id="128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45" presetID="8" presetClass="emp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900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162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4000"/>
                            </p:stCondLst>
                            <p:childTnLst>
                              <p:par>
                                <p:cTn id="179" presetID="8" presetClass="emp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61000"/>
                            </p:stCondLst>
                            <p:childTnLst>
                              <p:par>
                                <p:cTn id="1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6300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21.jpg"/>
          <p:cNvPicPr>
            <a:picLocks noChangeAspect="1"/>
          </p:cNvPicPr>
          <p:nvPr/>
        </p:nvPicPr>
        <p:blipFill>
          <a:blip r:embed="rId2">
            <a:lum bright="9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 descr="Объясн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142984"/>
            <a:ext cx="2286016" cy="5143536"/>
          </a:xfrm>
          <a:prstGeom prst="roundRect">
            <a:avLst/>
          </a:prstGeom>
          <a:solidFill>
            <a:srgbClr val="FF6699"/>
          </a:solidFill>
          <a:effectLst>
            <a:softEdge rad="635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Выноска-облако 3"/>
          <p:cNvSpPr/>
          <p:nvPr/>
        </p:nvSpPr>
        <p:spPr>
          <a:xfrm>
            <a:off x="4857752" y="0"/>
            <a:ext cx="4286248" cy="2428868"/>
          </a:xfrm>
          <a:prstGeom prst="cloudCallout">
            <a:avLst>
              <a:gd name="adj1" fmla="val -54176"/>
              <a:gd name="adj2" fmla="val 50242"/>
            </a:avLst>
          </a:prstGeom>
          <a:solidFill>
            <a:srgbClr val="FF6699">
              <a:alpha val="43000"/>
            </a:srgbClr>
          </a:solidFill>
          <a:ln>
            <a:solidFill>
              <a:srgbClr val="333399">
                <a:alpha val="36000"/>
              </a:srgb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1158" y="285728"/>
            <a:ext cx="429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Молодцы, дети! С заданием справились!</a:t>
            </a: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А теперь я предлагаю немного отдохнуть.</a:t>
            </a:r>
            <a:endParaRPr lang="ru-RU" sz="24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928670"/>
            <a:ext cx="6159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normalizeH="1" dirty="0" smtClean="0">
                <a:ln w="38100"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</a:ln>
                <a:solidFill>
                  <a:schemeClr val="bg1"/>
                </a:solidFill>
                <a:latin typeface="Georgia" pitchFamily="18" charset="0"/>
              </a:rPr>
              <a:t>физкультминутка</a:t>
            </a:r>
            <a:endParaRPr lang="ru-RU" sz="4800" b="1" normalizeH="1" dirty="0">
              <a:ln w="3810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</a:ln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7650" name="Picture 2" descr="C:\Documents and Settings\Admin\Мои документы\Ксю LOVE\Я и мои развлечения\Анимационные картинки\Человеческие\Детские\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857364"/>
            <a:ext cx="7000924" cy="5000636"/>
          </a:xfrm>
          <a:prstGeom prst="rect">
            <a:avLst/>
          </a:prstGeom>
          <a:noFill/>
        </p:spPr>
      </p:pic>
      <p:pic>
        <p:nvPicPr>
          <p:cNvPr id="4" name="Подложка для конкурсов - Ай 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Русская народная (2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5)">
                                      <p:cBhvr>
                                        <p:cTn id="23" dur="90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xit" presetSubtype="0" fill="hold" nodeType="afterEffect">
                                  <p:stCondLst>
                                    <p:cond delay="9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21.jpg"/>
          <p:cNvPicPr>
            <a:picLocks noChangeAspect="1"/>
          </p:cNvPicPr>
          <p:nvPr/>
        </p:nvPicPr>
        <p:blipFill>
          <a:blip r:embed="rId2">
            <a:lum bright="9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4143372" y="0"/>
            <a:ext cx="5000628" cy="3643314"/>
          </a:xfrm>
          <a:prstGeom prst="cloudCallout">
            <a:avLst>
              <a:gd name="adj1" fmla="val -65974"/>
              <a:gd name="adj2" fmla="val 12943"/>
            </a:avLst>
          </a:prstGeom>
          <a:solidFill>
            <a:srgbClr val="FF6699">
              <a:alpha val="43000"/>
            </a:srgbClr>
          </a:solidFill>
          <a:ln>
            <a:solidFill>
              <a:srgbClr val="333399">
                <a:alpha val="36000"/>
              </a:srgb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4" name="Picture 2" descr="Объясн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928670"/>
            <a:ext cx="2286016" cy="5143536"/>
          </a:xfrm>
          <a:prstGeom prst="roundRect">
            <a:avLst/>
          </a:prstGeom>
          <a:solidFill>
            <a:srgbClr val="FF6699"/>
          </a:solidFill>
          <a:effectLst>
            <a:softEdge rad="635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4429092" y="571480"/>
            <a:ext cx="4214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Молодцы, ребята! Вы совсем освоились с этими профессиями!</a:t>
            </a:r>
          </a:p>
          <a:p>
            <a:pPr algn="ctr"/>
            <a:r>
              <a:rPr lang="ru-RU" sz="20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А сейчас я хочу проверить, как внимательно вы умеете слушать. Мы сыграем в игру «Кому принадлежит фраза?».</a:t>
            </a:r>
            <a:endParaRPr lang="ru-RU" sz="2000" b="1" i="1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14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CC"/>
            </a:gs>
            <a:gs pos="0">
              <a:schemeClr val="bg1"/>
            </a:gs>
            <a:gs pos="0">
              <a:schemeClr val="bg1"/>
            </a:gs>
            <a:gs pos="0">
              <a:schemeClr val="bg1"/>
            </a:gs>
            <a:gs pos="0">
              <a:schemeClr val="bg1"/>
            </a:gs>
            <a:gs pos="0">
              <a:schemeClr val="bg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normalizeH="1" dirty="0" smtClean="0">
                <a:gradFill>
                  <a:gsLst>
                    <a:gs pos="0">
                      <a:srgbClr val="FF0066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Georgia" pitchFamily="18" charset="0"/>
              </a:rPr>
              <a:t>Игра  «Кому принадлежит фраза»</a:t>
            </a:r>
            <a:endParaRPr lang="ru-RU" sz="3200" b="1" normalizeH="1" dirty="0">
              <a:gradFill>
                <a:gsLst>
                  <a:gs pos="0">
                    <a:srgbClr val="FF0066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571480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900C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Определите, человек какой профессии мог сказать данную фразу</a:t>
            </a:r>
            <a:endParaRPr lang="ru-RU" sz="2400" b="1" i="1" dirty="0">
              <a:solidFill>
                <a:srgbClr val="9900C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6429388" cy="584775"/>
          </a:xfrm>
          <a:prstGeom prst="rect">
            <a:avLst/>
          </a:prstGeom>
          <a:solidFill>
            <a:srgbClr val="00B050"/>
          </a:solidFill>
          <a:ln w="508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«Как вас постричь? А челку покороче?»</a:t>
            </a:r>
            <a:endParaRPr lang="ru-RU" sz="3200" b="1" i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5212" y="1428736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Georgia" pitchFamily="18" charset="0"/>
              </a:rPr>
              <a:t>Парикмахер</a:t>
            </a:r>
            <a:endParaRPr lang="ru-RU" sz="28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071678"/>
            <a:ext cx="5889754" cy="1077218"/>
          </a:xfrm>
          <a:prstGeom prst="rect">
            <a:avLst/>
          </a:prstGeom>
          <a:solidFill>
            <a:srgbClr val="00FFFF"/>
          </a:solidFill>
          <a:ln w="508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«Дети, здравствуйте!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Откройте учебники на странице 33»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2285992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FFFF"/>
                </a:solidFill>
                <a:latin typeface="Georgia" pitchFamily="18" charset="0"/>
              </a:rPr>
              <a:t>Учитель</a:t>
            </a:r>
            <a:endParaRPr lang="ru-RU" sz="2800" b="1" dirty="0">
              <a:solidFill>
                <a:srgbClr val="00FFFF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214686"/>
            <a:ext cx="4355680" cy="584775"/>
          </a:xfrm>
          <a:prstGeom prst="rect">
            <a:avLst/>
          </a:prstGeom>
          <a:solidFill>
            <a:srgbClr val="3333FF"/>
          </a:solidFill>
          <a:ln w="508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«Несите кирпичи, цемент»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3214686"/>
            <a:ext cx="220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Строитель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857628"/>
            <a:ext cx="5431295" cy="584775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«Сегодня я буду рисовать пейзаж»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3857628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Художник</a:t>
            </a:r>
            <a:endParaRPr lang="ru-RU" sz="28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500570"/>
            <a:ext cx="5995552" cy="58477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«Откройте рот и скажите </a:t>
            </a:r>
            <a:r>
              <a:rPr lang="ru-RU" sz="3200" b="1" dirty="0" err="1" smtClean="0">
                <a:latin typeface="Monotype Corsiva" pitchFamily="66" charset="0"/>
              </a:rPr>
              <a:t>А-а-а-а-а</a:t>
            </a:r>
            <a:r>
              <a:rPr lang="ru-RU" sz="3200" b="1" dirty="0" smtClean="0">
                <a:latin typeface="Monotype Corsiva" pitchFamily="66" charset="0"/>
              </a:rPr>
              <a:t>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4500570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Врач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143512"/>
            <a:ext cx="6715140" cy="830997"/>
          </a:xfrm>
          <a:prstGeom prst="rect">
            <a:avLst/>
          </a:prstGeom>
          <a:solidFill>
            <a:srgbClr val="66FF33"/>
          </a:solidFill>
          <a:ln w="508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«Какие пуговицы пришить вам на эту блузку: белые или черные?»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0892" y="5286388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FF33"/>
                </a:solidFill>
                <a:latin typeface="Georgia" pitchFamily="18" charset="0"/>
              </a:rPr>
              <a:t>Портной</a:t>
            </a:r>
            <a:endParaRPr lang="ru-RU" sz="2800" b="1" dirty="0">
              <a:solidFill>
                <a:srgbClr val="66FF33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027003"/>
            <a:ext cx="6858017" cy="830997"/>
          </a:xfrm>
          <a:prstGeom prst="rect">
            <a:avLst/>
          </a:prstGeom>
          <a:solidFill>
            <a:srgbClr val="FF33CC"/>
          </a:solidFill>
          <a:ln w="508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«Сколько килограммов картошки вам взвесить? С вас 25 рублей»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3" y="6143644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3399"/>
                </a:solidFill>
                <a:latin typeface="Georgia" pitchFamily="18" charset="0"/>
              </a:rPr>
              <a:t>Продавец</a:t>
            </a:r>
            <a:endParaRPr lang="ru-RU" sz="2800" b="1" dirty="0">
              <a:solidFill>
                <a:srgbClr val="FF33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1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1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15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5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55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4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400"/>
                            </p:stCondLst>
                            <p:childTnLst>
                              <p:par>
                                <p:cTn id="66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35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350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4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400"/>
                            </p:stCondLst>
                            <p:childTnLst>
                              <p:par>
                                <p:cTn id="88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45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3450"/>
                            </p:stCondLst>
                            <p:childTnLst>
                              <p:par>
                                <p:cTn id="99" presetID="52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00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2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05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2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10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2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15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2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20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1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2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25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2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30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1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5" grpId="1"/>
      <p:bldP spid="6" grpId="0" animBg="1"/>
      <p:bldP spid="7" grpId="0"/>
      <p:bldP spid="7" grpId="1"/>
      <p:bldP spid="8" grpId="0" animBg="1"/>
      <p:bldP spid="9" grpId="0"/>
      <p:bldP spid="9" grpId="1"/>
      <p:bldP spid="10" grpId="0" animBg="1"/>
      <p:bldP spid="11" grpId="0"/>
      <p:bldP spid="11" grpId="1"/>
      <p:bldP spid="12" grpId="0" animBg="1"/>
      <p:bldP spid="13" grpId="0"/>
      <p:bldP spid="13" grpId="1"/>
      <p:bldP spid="14" grpId="0" animBg="1"/>
      <p:bldP spid="15" grpId="0"/>
      <p:bldP spid="15" grpId="1"/>
      <p:bldP spid="16" grpId="0" animBg="1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21.jpg"/>
          <p:cNvPicPr>
            <a:picLocks noChangeAspect="1"/>
          </p:cNvPicPr>
          <p:nvPr/>
        </p:nvPicPr>
        <p:blipFill>
          <a:blip r:embed="rId3">
            <a:lum bright="9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 descr="Объяснени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298"/>
            <a:ext cx="2286016" cy="5143536"/>
          </a:xfrm>
          <a:prstGeom prst="roundRect">
            <a:avLst/>
          </a:prstGeom>
          <a:solidFill>
            <a:srgbClr val="FF6699"/>
          </a:solidFill>
          <a:effectLst>
            <a:softEdge rad="6350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Выноска-облако 3"/>
          <p:cNvSpPr/>
          <p:nvPr/>
        </p:nvSpPr>
        <p:spPr>
          <a:xfrm>
            <a:off x="285720" y="0"/>
            <a:ext cx="4857784" cy="2714620"/>
          </a:xfrm>
          <a:prstGeom prst="cloudCallout">
            <a:avLst>
              <a:gd name="adj1" fmla="val -54176"/>
              <a:gd name="adj2" fmla="val 50242"/>
            </a:avLst>
          </a:prstGeom>
          <a:solidFill>
            <a:srgbClr val="FF6699">
              <a:alpha val="43000"/>
            </a:srgbClr>
          </a:solidFill>
          <a:ln>
            <a:solidFill>
              <a:srgbClr val="333399">
                <a:alpha val="36000"/>
              </a:srgb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1435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Молодцы, вы правильно отгадали все профессии!</a:t>
            </a:r>
            <a:endParaRPr lang="ru-RU" sz="2400" b="1" i="1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6" name="Стук в дверь -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Стук в дверь -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2918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Ребята, слышите, кто-то к нам стучится. </a:t>
            </a:r>
            <a:endParaRPr lang="ru-RU" sz="2400" b="1" i="1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28674" name="Picture 2" descr="http://im3-tub.yandex.net/i?id=39898665&amp;tov=3"/>
          <p:cNvPicPr>
            <a:picLocks noChangeAspect="1" noChangeArrowheads="1"/>
          </p:cNvPicPr>
          <p:nvPr/>
        </p:nvPicPr>
        <p:blipFill>
          <a:blip r:embed="rId7">
            <a:lum bright="-21000" contrast="42000"/>
          </a:blip>
          <a:srcRect/>
          <a:stretch>
            <a:fillRect/>
          </a:stretch>
        </p:blipFill>
        <p:spPr bwMode="auto">
          <a:xfrm>
            <a:off x="428596" y="3214686"/>
            <a:ext cx="1571636" cy="3143272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500034" y="1000108"/>
            <a:ext cx="3924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Да ведь это Незнайка</a:t>
            </a:r>
            <a:endParaRPr lang="ru-RU" sz="2400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2786050" y="2000240"/>
            <a:ext cx="2643206" cy="2286016"/>
          </a:xfrm>
          <a:prstGeom prst="cloudCallout">
            <a:avLst>
              <a:gd name="adj1" fmla="val -54186"/>
              <a:gd name="adj2" fmla="val 45895"/>
            </a:avLst>
          </a:prstGeom>
          <a:solidFill>
            <a:srgbClr val="00B0F0">
              <a:alpha val="61000"/>
            </a:srgb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14612" y="2428868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А я тоже все знаю о профессиях. Я даже написал предложения о том, как работают люди  различных профессий</a:t>
            </a:r>
            <a:endParaRPr lang="ru-RU" sz="1600" b="1" i="1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85728"/>
            <a:ext cx="4143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Дети, я подозреваю, что незнайка не все сделал правильно. Давайте его проверим. Для этого мы сыграем в игру путаница</a:t>
            </a:r>
            <a:endParaRPr lang="ru-RU" sz="2200" b="1" i="1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4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64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924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324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324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7032 0.00162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324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44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44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24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484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/>
      <p:bldP spid="5" grpId="1"/>
      <p:bldP spid="8" grpId="0"/>
      <p:bldP spid="8" grpId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4290"/>
            <a:ext cx="5532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normalizeH="1" dirty="0" smtClean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Игра «Путаница»</a:t>
            </a:r>
            <a:endParaRPr lang="ru-RU" sz="4400" b="1" normalizeH="1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142984"/>
            <a:ext cx="1782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FF0066"/>
                </a:solidFill>
                <a:latin typeface="Monotype Corsiva" pitchFamily="66" charset="0"/>
              </a:rPr>
              <a:t>Повар</a:t>
            </a:r>
            <a:endParaRPr lang="ru-RU" sz="5400" b="1" dirty="0">
              <a:ln>
                <a:solidFill>
                  <a:srgbClr val="0000CC">
                    <a:alpha val="55000"/>
                  </a:srgbClr>
                </a:solidFill>
              </a:ln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64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66FF33"/>
                </a:solidFill>
                <a:latin typeface="Monotype Corsiva" pitchFamily="66" charset="0"/>
              </a:rPr>
              <a:t>К</a:t>
            </a:r>
            <a:endParaRPr lang="ru-RU" sz="5400" b="1" dirty="0">
              <a:ln>
                <a:solidFill>
                  <a:srgbClr val="0000CC">
                    <a:alpha val="55000"/>
                  </a:srgbClr>
                </a:solidFill>
              </a:ln>
              <a:solidFill>
                <a:srgbClr val="66FF33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14686"/>
            <a:ext cx="2714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00FFFF"/>
                </a:solidFill>
                <a:latin typeface="Monotype Corsiva" pitchFamily="66" charset="0"/>
              </a:rPr>
              <a:t>Садовник</a:t>
            </a:r>
            <a:endParaRPr lang="ru-RU" sz="4800" b="1" dirty="0">
              <a:ln>
                <a:solidFill>
                  <a:srgbClr val="0000CC">
                    <a:alpha val="55000"/>
                  </a:srgbClr>
                </a:solidFill>
              </a:ln>
              <a:solidFill>
                <a:srgbClr val="00FF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3214686"/>
            <a:ext cx="83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00FFFF"/>
                </a:solidFill>
                <a:latin typeface="Monotype Corsiva" pitchFamily="66" charset="0"/>
              </a:rPr>
              <a:t>из </a:t>
            </a:r>
            <a:endParaRPr lang="ru-RU" sz="4800" b="1" dirty="0">
              <a:ln>
                <a:solidFill>
                  <a:srgbClr val="0000CC">
                    <a:alpha val="55000"/>
                  </a:srgbClr>
                </a:solidFill>
              </a:ln>
              <a:solidFill>
                <a:srgbClr val="FF505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429264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00FFCC"/>
                </a:solidFill>
                <a:latin typeface="Monotype Corsiva" pitchFamily="66" charset="0"/>
              </a:rPr>
              <a:t>Портной</a:t>
            </a:r>
            <a:endParaRPr lang="ru-RU" sz="5400" b="1" dirty="0">
              <a:ln>
                <a:solidFill>
                  <a:srgbClr val="0000CC">
                    <a:alpha val="55000"/>
                  </a:srgbClr>
                </a:solidFill>
              </a:ln>
              <a:solidFill>
                <a:srgbClr val="00FFCC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1142984"/>
            <a:ext cx="3368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FF0066"/>
                </a:solidFill>
                <a:latin typeface="Monotype Corsiva" pitchFamily="66" charset="0"/>
              </a:rPr>
              <a:t>приготовил 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1142984"/>
            <a:ext cx="2468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FF0066"/>
                </a:solidFill>
                <a:latin typeface="Monotype Corsiva" pitchFamily="66" charset="0"/>
              </a:rPr>
              <a:t>вкусный 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86710" y="1142984"/>
            <a:ext cx="10198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FF0066"/>
                </a:solidFill>
                <a:latin typeface="Monotype Corsiva" pitchFamily="66" charset="0"/>
              </a:rPr>
              <a:t>дуб</a:t>
            </a:r>
            <a:endParaRPr lang="ru-RU" sz="5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143116"/>
            <a:ext cx="2775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66FF33"/>
                </a:solidFill>
                <a:latin typeface="Monotype Corsiva" pitchFamily="66" charset="0"/>
              </a:rPr>
              <a:t>больному </a:t>
            </a:r>
            <a:endParaRPr 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2143116"/>
            <a:ext cx="2246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66FF33"/>
                </a:solidFill>
                <a:latin typeface="Monotype Corsiva" pitchFamily="66" charset="0"/>
              </a:rPr>
              <a:t>пришел </a:t>
            </a:r>
            <a:endParaRPr lang="ru-RU" sz="5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2143116"/>
            <a:ext cx="13163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66FF33"/>
                </a:solidFill>
                <a:latin typeface="Monotype Corsiva" pitchFamily="66" charset="0"/>
              </a:rPr>
              <a:t>грач</a:t>
            </a:r>
            <a:endParaRPr lang="ru-RU" sz="5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3214686"/>
            <a:ext cx="2472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00FFFF"/>
                </a:solidFill>
                <a:latin typeface="Monotype Corsiva" pitchFamily="66" charset="0"/>
              </a:rPr>
              <a:t>поливает 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3214686"/>
            <a:ext cx="1798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00FFFF"/>
                </a:solidFill>
                <a:latin typeface="Monotype Corsiva" pitchFamily="66" charset="0"/>
              </a:rPr>
              <a:t>цветы 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23043" y="3214686"/>
            <a:ext cx="1620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00FFFF"/>
                </a:solidFill>
                <a:latin typeface="Monotype Corsiva" pitchFamily="66" charset="0"/>
              </a:rPr>
              <a:t>шейки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5429264"/>
            <a:ext cx="16225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00FFCC"/>
                </a:solidFill>
                <a:latin typeface="Monotype Corsiva" pitchFamily="66" charset="0"/>
              </a:rPr>
              <a:t>сшил </a:t>
            </a:r>
            <a:endParaRPr lang="ru-RU" sz="5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5429264"/>
            <a:ext cx="13885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00FFCC"/>
                </a:solidFill>
                <a:latin typeface="Monotype Corsiva" pitchFamily="66" charset="0"/>
              </a:rPr>
              <a:t>плач</a:t>
            </a:r>
            <a:endParaRPr lang="ru-RU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357158" y="4357694"/>
            <a:ext cx="271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FF00FF"/>
                </a:solidFill>
                <a:latin typeface="Monotype Corsiva" pitchFamily="66" charset="0"/>
              </a:rPr>
              <a:t>Водитель</a:t>
            </a:r>
            <a:endParaRPr lang="ru-RU" sz="5400" b="1" dirty="0">
              <a:ln>
                <a:solidFill>
                  <a:srgbClr val="0000CC">
                    <a:alpha val="55000"/>
                  </a:srgbClr>
                </a:solidFill>
              </a:ln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4357694"/>
            <a:ext cx="1765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FF00FF"/>
                </a:solidFill>
                <a:latin typeface="Monotype Corsiva" pitchFamily="66" charset="0"/>
              </a:rPr>
              <a:t>сидит</a:t>
            </a:r>
            <a:endParaRPr lang="ru-RU" sz="5400" b="1" dirty="0">
              <a:ln>
                <a:solidFill>
                  <a:srgbClr val="0000CC">
                    <a:alpha val="55000"/>
                  </a:srgbClr>
                </a:solidFill>
              </a:ln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0694" y="4357694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FF00FF"/>
                </a:solidFill>
                <a:latin typeface="Monotype Corsiva" pitchFamily="66" charset="0"/>
              </a:rPr>
              <a:t>за</a:t>
            </a:r>
            <a:endParaRPr lang="ru-RU" sz="5400" b="1" dirty="0">
              <a:ln>
                <a:solidFill>
                  <a:srgbClr val="0000CC">
                    <a:alpha val="55000"/>
                  </a:srgbClr>
                </a:solidFill>
              </a:ln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64" y="4357694"/>
            <a:ext cx="1728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0000CC">
                      <a:alpha val="55000"/>
                    </a:srgbClr>
                  </a:solidFill>
                </a:ln>
                <a:solidFill>
                  <a:srgbClr val="FF00FF"/>
                </a:solidFill>
                <a:latin typeface="Monotype Corsiva" pitchFamily="66" charset="0"/>
              </a:rPr>
              <a:t>кулем</a:t>
            </a:r>
            <a:endParaRPr lang="ru-RU" sz="5400" b="1" dirty="0">
              <a:ln>
                <a:solidFill>
                  <a:srgbClr val="0000CC">
                    <a:alpha val="55000"/>
                  </a:srgbClr>
                </a:solidFill>
              </a:ln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8148" y="571480"/>
            <a:ext cx="1104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суп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1785926"/>
            <a:ext cx="1486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врач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9520" y="2857496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лейки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702" y="4000504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рулём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29322" y="5143512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плащ</a:t>
            </a:r>
            <a:endParaRPr lang="ru-RU" sz="40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18" presetClass="emph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4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40"/>
                            </p:stCondLst>
                            <p:childTnLst>
                              <p:par>
                                <p:cTn id="8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6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6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600"/>
                            </p:stCondLst>
                            <p:childTnLst>
                              <p:par>
                                <p:cTn id="9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18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180"/>
                            </p:stCondLst>
                            <p:childTnLst>
                              <p:par>
                                <p:cTn id="10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74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0" grpId="0"/>
      <p:bldP spid="11" grpId="0"/>
      <p:bldP spid="11" grpId="1"/>
      <p:bldP spid="12" grpId="0"/>
      <p:bldP spid="13" grpId="0"/>
      <p:bldP spid="14" grpId="0"/>
      <p:bldP spid="14" grpId="1"/>
      <p:bldP spid="17" grpId="0"/>
      <p:bldP spid="18" grpId="0"/>
      <p:bldP spid="19" grpId="0"/>
      <p:bldP spid="19" grpId="1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21.jpg"/>
          <p:cNvPicPr>
            <a:picLocks noChangeAspect="1"/>
          </p:cNvPicPr>
          <p:nvPr/>
        </p:nvPicPr>
        <p:blipFill>
          <a:blip r:embed="rId2">
            <a:lum bright="9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 descr="Объясн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2286016" cy="5143536"/>
          </a:xfrm>
          <a:prstGeom prst="roundRect">
            <a:avLst/>
          </a:prstGeom>
          <a:solidFill>
            <a:srgbClr val="FF6699"/>
          </a:solidFill>
          <a:effectLst>
            <a:softEdge rad="6350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Выноска-облако 3"/>
          <p:cNvSpPr/>
          <p:nvPr/>
        </p:nvSpPr>
        <p:spPr>
          <a:xfrm>
            <a:off x="285720" y="0"/>
            <a:ext cx="4857784" cy="2714620"/>
          </a:xfrm>
          <a:prstGeom prst="cloudCallout">
            <a:avLst>
              <a:gd name="adj1" fmla="val -54176"/>
              <a:gd name="adj2" fmla="val 50242"/>
            </a:avLst>
          </a:prstGeom>
          <a:solidFill>
            <a:srgbClr val="FF6699">
              <a:alpha val="43000"/>
            </a:srgbClr>
          </a:solidFill>
          <a:ln>
            <a:solidFill>
              <a:srgbClr val="333399">
                <a:alpha val="36000"/>
              </a:srgb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Вы все верно отгадали!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А теперь давайте поиграем с мячом!</a:t>
            </a:r>
            <a:endParaRPr lang="ru-RU" sz="2800" b="1" i="1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96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85728"/>
            <a:ext cx="3906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normalizeH="1" dirty="0" smtClean="0">
                <a:solidFill>
                  <a:srgbClr val="990033"/>
                </a:solidFill>
                <a:latin typeface="Georgia" pitchFamily="18" charset="0"/>
              </a:rPr>
              <a:t>Игра с мячом</a:t>
            </a:r>
            <a:endParaRPr lang="ru-RU" sz="4000" b="1" normalizeH="1" dirty="0">
              <a:solidFill>
                <a:srgbClr val="990033"/>
              </a:solidFill>
              <a:latin typeface="Georgia" pitchFamily="18" charset="0"/>
            </a:endParaRPr>
          </a:p>
        </p:txBody>
      </p:sp>
      <p:pic>
        <p:nvPicPr>
          <p:cNvPr id="32770" name="Picture 2" descr="C:\Documents and Settings\Admin\Мои документы\Ксю LOVE\Я и мои развлечения\Анимационные картинки\Человеческие\Детские\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5500726" cy="5286412"/>
          </a:xfrm>
          <a:prstGeom prst="rect">
            <a:avLst/>
          </a:prstGeom>
          <a:noFill/>
        </p:spPr>
      </p:pic>
      <p:pic>
        <p:nvPicPr>
          <p:cNvPr id="4" name="Подложка для конкурсов - Ай 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0)">
                                      <p:cBhvr>
                                        <p:cTn id="10" dur="60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21.jpg"/>
          <p:cNvPicPr>
            <a:picLocks noChangeAspect="1"/>
          </p:cNvPicPr>
          <p:nvPr/>
        </p:nvPicPr>
        <p:blipFill>
          <a:blip r:embed="rId2">
            <a:lum bright="9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2" descr="Объясн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2286016" cy="5143536"/>
          </a:xfrm>
          <a:prstGeom prst="roundRect">
            <a:avLst/>
          </a:prstGeom>
          <a:solidFill>
            <a:srgbClr val="FF6699"/>
          </a:solidFill>
          <a:effectLst>
            <a:softEdge rad="635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Выноска-облако 7"/>
          <p:cNvSpPr/>
          <p:nvPr/>
        </p:nvSpPr>
        <p:spPr>
          <a:xfrm>
            <a:off x="4214810" y="0"/>
            <a:ext cx="4929190" cy="2928934"/>
          </a:xfrm>
          <a:prstGeom prst="cloudCallout">
            <a:avLst>
              <a:gd name="adj1" fmla="val -49588"/>
              <a:gd name="adj2" fmla="val 50801"/>
            </a:avLst>
          </a:prstGeom>
          <a:solidFill>
            <a:srgbClr val="FF6699">
              <a:alpha val="43000"/>
            </a:srgbClr>
          </a:solidFill>
          <a:ln>
            <a:solidFill>
              <a:srgbClr val="333399">
                <a:alpha val="36000"/>
              </a:srgb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Здравствуйте, Дети!</a:t>
            </a: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Сегодня  я не буду называть вам тему нашего занятия! Давайте вы сами догадаетесь!</a:t>
            </a: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Внимание на экран…</a:t>
            </a:r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21.jpg"/>
          <p:cNvPicPr>
            <a:picLocks noChangeAspect="1"/>
          </p:cNvPicPr>
          <p:nvPr/>
        </p:nvPicPr>
        <p:blipFill>
          <a:blip r:embed="rId4">
            <a:lum bright="9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 descr="Объяснение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357298"/>
            <a:ext cx="2286016" cy="5143536"/>
          </a:xfrm>
          <a:prstGeom prst="roundRect">
            <a:avLst/>
          </a:prstGeom>
          <a:solidFill>
            <a:srgbClr val="FF6699"/>
          </a:solidFill>
          <a:effectLst>
            <a:softEdge rad="6350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Выноска-облако 3"/>
          <p:cNvSpPr/>
          <p:nvPr/>
        </p:nvSpPr>
        <p:spPr>
          <a:xfrm>
            <a:off x="1214414" y="0"/>
            <a:ext cx="5500726" cy="4643446"/>
          </a:xfrm>
          <a:prstGeom prst="cloudCallout">
            <a:avLst>
              <a:gd name="adj1" fmla="val -71650"/>
              <a:gd name="adj2" fmla="val 8558"/>
            </a:avLst>
          </a:prstGeom>
          <a:solidFill>
            <a:srgbClr val="FF6699">
              <a:alpha val="43000"/>
            </a:srgbClr>
          </a:solidFill>
          <a:ln>
            <a:solidFill>
              <a:srgbClr val="333399">
                <a:alpha val="36000"/>
              </a:srgbClr>
            </a:solidFill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28604"/>
            <a:ext cx="4214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Молодцы, ребята!</a:t>
            </a:r>
          </a:p>
          <a:p>
            <a:pPr algn="ctr"/>
            <a:r>
              <a:rPr lang="ru-RU" sz="20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Сегодня вы хорошо позанимались!</a:t>
            </a:r>
          </a:p>
          <a:p>
            <a:pPr algn="ctr"/>
            <a:r>
              <a:rPr lang="ru-RU" sz="20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Мы с вами узнали, что все профессии  нужны, все профессии важны. Напоследок я хочу сказать, что каждый человек должен выполнять свою работу хорошо. Ведь любая работа приносит людям пользу!</a:t>
            </a:r>
            <a:endParaRPr lang="ru-RU" sz="2000" b="1" i="1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285860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До новых встреч!</a:t>
            </a:r>
            <a:endParaRPr lang="ru-RU" sz="5400" b="1" i="1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7" name="Фанфары длинн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Фанфары царск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6" dur="423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9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2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2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Motion origin="layout" path="M 1.11022E-16 3.33333E-6 L -0.61233 0.00069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узырь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Picture 2" descr="Картинка 54 из 45033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785794"/>
            <a:ext cx="5857916" cy="4286280"/>
          </a:xfrm>
          <a:prstGeom prst="rect">
            <a:avLst/>
          </a:prstGeom>
          <a:effectLst/>
        </p:spPr>
      </p:pic>
      <p:pic>
        <p:nvPicPr>
          <p:cNvPr id="13" name="Picture 10" descr="Повар готовит любовный напиток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1285860"/>
            <a:ext cx="1384213" cy="37862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3786182" y="785794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Добрый повар в колпаке,</a:t>
            </a:r>
            <a:endParaRPr lang="ru-RU" sz="28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1714488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С поварешкою в руке,</a:t>
            </a:r>
            <a:endParaRPr lang="ru-RU" sz="28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2643182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Он готовит на обед - </a:t>
            </a:r>
            <a:endParaRPr lang="ru-RU" sz="28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306" y="3571876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Кашу, щи и винегрет</a:t>
            </a:r>
            <a:endParaRPr lang="ru-RU" sz="28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3)">
                                      <p:cBhvr>
                                        <p:cTn id="6" dur="141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Пила-Друж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Пила по дереву (2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Пила-Дружба - 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Пила-Дружба - 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Электро-пила (2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Picture 2" descr="Картинка 54 из 450334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3" descr="C:\Documents and Settings\Admin\Мои документы\Ксю LOVE\Я и мои развлечения\Мастер-класс\картинки\мастерская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43042" y="785794"/>
            <a:ext cx="5786478" cy="4357718"/>
          </a:xfrm>
          <a:prstGeom prst="rect">
            <a:avLst/>
          </a:prstGeom>
          <a:noFill/>
          <a:effectLst/>
        </p:spPr>
      </p:pic>
      <p:pic>
        <p:nvPicPr>
          <p:cNvPr id="17" name="Picture 3" descr="Циркулярная пила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248" y="428604"/>
            <a:ext cx="3571900" cy="5143536"/>
          </a:xfrm>
          <a:prstGeom prst="roundRect">
            <a:avLst/>
          </a:prstGeom>
          <a:noFill/>
          <a:effectLst>
            <a:softEdge rad="6350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643042" y="785794"/>
            <a:ext cx="400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Летят опилки белые,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43042" y="2000240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Летят </a:t>
            </a:r>
          </a:p>
          <a:p>
            <a:pPr algn="ctr"/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из-под </a:t>
            </a:r>
            <a:r>
              <a:rPr lang="en-US" sz="3200" b="1" i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пилы,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43042" y="3357562"/>
            <a:ext cx="3929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Это плотник делает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71670" y="4500570"/>
            <a:ext cx="3174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Окна и полы!</a:t>
            </a:r>
            <a:endParaRPr lang="ru-RU" sz="3200" b="1" i="1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9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grpId="0" nodeType="withEffect">
                                  <p:stCondLst>
                                    <p:cond delay="1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корая помощ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Сирена-скорая помощ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Сирена-скорая помощ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Сирена-скорая помощ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Picture 2" descr="Картинка 54 из 45033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3" descr="C:\Documents and Settings\Admin\Мои документы\Ксю LOVE\Я и мои развлечения\Мастер-класс\картинки\процедурка1.jpg"/>
          <p:cNvPicPr>
            <a:picLocks noChangeAspect="1" noChangeArrowheads="1"/>
          </p:cNvPicPr>
          <p:nvPr/>
        </p:nvPicPr>
        <p:blipFill>
          <a:blip r:embed="rId10">
            <a:lum bright="5000" contrast="42000"/>
          </a:blip>
          <a:srcRect/>
          <a:stretch>
            <a:fillRect/>
          </a:stretch>
        </p:blipFill>
        <p:spPr bwMode="auto">
          <a:xfrm>
            <a:off x="1643042" y="785794"/>
            <a:ext cx="5834071" cy="4357718"/>
          </a:xfrm>
          <a:prstGeom prst="rect">
            <a:avLst/>
          </a:prstGeom>
          <a:noFill/>
          <a:effectLst/>
        </p:spPr>
      </p:pic>
      <p:pic>
        <p:nvPicPr>
          <p:cNvPr id="20" name="Picture 5" descr="C:\Documents and Settings\Admin\Мои документы\Ксю LOVE\Я и мои развлечения\Анимационные картинки\Человеческие\Мужские\Врачи\5.gif"/>
          <p:cNvPicPr>
            <a:picLocks noChangeAspect="1" noChangeArrowheads="1" noCrop="1"/>
          </p:cNvPicPr>
          <p:nvPr/>
        </p:nvPicPr>
        <p:blipFill>
          <a:blip r:embed="rId11">
            <a:lum bright="6000" contrast="-13000"/>
          </a:blip>
          <a:srcRect/>
          <a:stretch>
            <a:fillRect/>
          </a:stretch>
        </p:blipFill>
        <p:spPr bwMode="auto">
          <a:xfrm>
            <a:off x="1500167" y="2000239"/>
            <a:ext cx="3357586" cy="3314665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>
              <a:rot lat="0" lon="9600000" rev="0"/>
            </a:camera>
            <a:lightRig rig="threePt" dir="t"/>
          </a:scene3d>
        </p:spPr>
      </p:pic>
      <p:sp>
        <p:nvSpPr>
          <p:cNvPr id="21" name="TextBox 20"/>
          <p:cNvSpPr txBox="1"/>
          <p:nvPr/>
        </p:nvSpPr>
        <p:spPr>
          <a:xfrm>
            <a:off x="1214414" y="714356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333399"/>
                  </a:solidFill>
                </a:ln>
                <a:solidFill>
                  <a:srgbClr val="00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Все болезни лечит врач</a:t>
            </a:r>
            <a:endParaRPr lang="ru-RU" sz="2800" b="1" i="1" dirty="0">
              <a:ln>
                <a:solidFill>
                  <a:srgbClr val="333399"/>
                </a:solidFill>
              </a:ln>
              <a:solidFill>
                <a:srgbClr val="00FF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52" y="164305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333399"/>
                  </a:solidFill>
                </a:ln>
                <a:solidFill>
                  <a:srgbClr val="00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Он уколет – ты не плачь</a:t>
            </a:r>
            <a:endParaRPr lang="ru-RU" sz="2800" b="1" i="1" dirty="0">
              <a:ln>
                <a:solidFill>
                  <a:srgbClr val="333399"/>
                </a:solidFill>
              </a:ln>
              <a:solidFill>
                <a:srgbClr val="00FF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4810" y="71435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333399"/>
                  </a:solidFill>
                </a:ln>
                <a:solidFill>
                  <a:srgbClr val="00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Веселей смотри вокруг</a:t>
            </a:r>
            <a:endParaRPr lang="ru-RU" sz="2800" b="1" i="1" dirty="0">
              <a:ln>
                <a:solidFill>
                  <a:srgbClr val="333399"/>
                </a:solidFill>
              </a:ln>
              <a:solidFill>
                <a:srgbClr val="00FF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0430" y="1643050"/>
            <a:ext cx="4929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333399"/>
                  </a:solidFill>
                </a:ln>
                <a:solidFill>
                  <a:srgbClr val="00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Детский врач – ребятам друг!</a:t>
            </a:r>
            <a:endParaRPr lang="ru-RU" sz="2800" b="1" i="1" dirty="0">
              <a:ln>
                <a:solidFill>
                  <a:srgbClr val="333399"/>
                </a:solidFill>
              </a:ln>
              <a:solidFill>
                <a:srgbClr val="00FF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05_Мо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005_Мо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6ocean.wav">
            <a:hlinkClick r:id="" action="ppaction://media"/>
          </p:cNvPr>
          <p:cNvPicPr>
            <a:picLocks noRot="1" noChangeAspect="1"/>
          </p:cNvPicPr>
          <p:nvPr>
            <a:wavAudioFile r:embed="rId2" name="6ocean.wav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Picture 2" descr="Картинка 54 из 45033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7" descr="парусник в море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785794"/>
            <a:ext cx="5786478" cy="4286280"/>
          </a:xfrm>
          <a:prstGeom prst="rect">
            <a:avLst/>
          </a:prstGeom>
          <a:noFill/>
          <a:effectLst/>
        </p:spPr>
      </p:pic>
      <p:pic>
        <p:nvPicPr>
          <p:cNvPr id="17" name="Picture 3" descr="C:\Documents and Settings\Admin\Мои документы\Ксю LOVE\Я и мои развлечения\Анимационные картинки\Человеческие\Мужские\Моряки\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1198780"/>
            <a:ext cx="1928826" cy="2212669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18" name="TextBox 17"/>
          <p:cNvSpPr txBox="1"/>
          <p:nvPr/>
        </p:nvSpPr>
        <p:spPr>
          <a:xfrm>
            <a:off x="1142976" y="785794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Моряк плывет на корабле,</a:t>
            </a:r>
            <a:endParaRPr lang="ru-RU" sz="2800" b="1" i="1" dirty="0">
              <a:ln>
                <a:solidFill>
                  <a:schemeClr val="bg1"/>
                </a:solidFill>
              </a:ln>
              <a:solidFill>
                <a:srgbClr val="99663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1714488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Он не тоскует по земле,</a:t>
            </a:r>
            <a:endParaRPr lang="ru-RU" sz="2800" b="1" i="1" dirty="0">
              <a:ln>
                <a:solidFill>
                  <a:schemeClr val="bg1"/>
                </a:solidFill>
              </a:ln>
              <a:solidFill>
                <a:srgbClr val="99663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3042" y="2786058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Он с ветром дружит и волной</a:t>
            </a:r>
            <a:endParaRPr lang="ru-RU" sz="2800" b="1" i="1" dirty="0">
              <a:ln>
                <a:solidFill>
                  <a:schemeClr val="bg1"/>
                </a:solidFill>
              </a:ln>
              <a:solidFill>
                <a:srgbClr val="99663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1214414" y="3857628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Ведь море – дом его родной!</a:t>
            </a:r>
            <a:endParaRPr lang="ru-RU" sz="2800" b="1" i="1" dirty="0">
              <a:ln>
                <a:solidFill>
                  <a:schemeClr val="bg1"/>
                </a:solidFill>
              </a:ln>
              <a:solidFill>
                <a:srgbClr val="99663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21.jpg"/>
          <p:cNvPicPr>
            <a:picLocks noChangeAspect="1"/>
          </p:cNvPicPr>
          <p:nvPr/>
        </p:nvPicPr>
        <p:blipFill>
          <a:blip r:embed="rId2">
            <a:lum bright="9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2" descr="Объясн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64"/>
            <a:ext cx="2286016" cy="5143536"/>
          </a:xfrm>
          <a:prstGeom prst="roundRect">
            <a:avLst/>
          </a:prstGeom>
          <a:solidFill>
            <a:srgbClr val="FF6699"/>
          </a:solidFill>
          <a:effectLst>
            <a:softEdge rad="635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Выноска-облако 7"/>
          <p:cNvSpPr/>
          <p:nvPr/>
        </p:nvSpPr>
        <p:spPr>
          <a:xfrm>
            <a:off x="5143504" y="0"/>
            <a:ext cx="4000496" cy="2214554"/>
          </a:xfrm>
          <a:prstGeom prst="cloudCallout">
            <a:avLst>
              <a:gd name="adj1" fmla="val -49588"/>
              <a:gd name="adj2" fmla="val 50801"/>
            </a:avLst>
          </a:prstGeom>
          <a:solidFill>
            <a:srgbClr val="FF6699">
              <a:alpha val="43000"/>
            </a:srgbClr>
          </a:solidFill>
          <a:ln>
            <a:solidFill>
              <a:srgbClr val="333399">
                <a:alpha val="36000"/>
              </a:srgb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10" name="Picture 2" descr="Объясн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285860"/>
            <a:ext cx="2286016" cy="5143536"/>
          </a:xfrm>
          <a:prstGeom prst="roundRect">
            <a:avLst/>
          </a:prstGeom>
          <a:solidFill>
            <a:srgbClr val="FF6699"/>
          </a:solidFill>
          <a:effectLst>
            <a:softEdge rad="6350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1" name="Выноска-облако 10"/>
          <p:cNvSpPr/>
          <p:nvPr/>
        </p:nvSpPr>
        <p:spPr>
          <a:xfrm>
            <a:off x="0" y="0"/>
            <a:ext cx="5500694" cy="2643182"/>
          </a:xfrm>
          <a:prstGeom prst="cloudCallout">
            <a:avLst>
              <a:gd name="adj1" fmla="val -38500"/>
              <a:gd name="adj2" fmla="val 72549"/>
            </a:avLst>
          </a:prstGeom>
          <a:solidFill>
            <a:srgbClr val="FF6699">
              <a:alpha val="43000"/>
            </a:srgbClr>
          </a:solidFill>
          <a:ln>
            <a:solidFill>
              <a:srgbClr val="333399">
                <a:alpha val="36000"/>
              </a:srgb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42852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А сейчас давайте поиграем, </a:t>
            </a:r>
            <a:r>
              <a:rPr lang="ru-RU" sz="2400" b="1" i="1" dirty="0" err="1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порассуждаем</a:t>
            </a:r>
            <a:r>
              <a:rPr lang="ru-RU" sz="24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Я буду спрашивать: </a:t>
            </a: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«Что  было бы, если бы?»,</a:t>
            </a: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а вы станете отвечать</a:t>
            </a:r>
            <a:endParaRPr lang="ru-RU" sz="24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285728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Да, речь пойдет о профессиях!</a:t>
            </a: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А что такое профессия?</a:t>
            </a:r>
            <a:endParaRPr lang="ru-RU" sz="24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3472" y="428604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А как вы думаете, какая профессия самая важная?</a:t>
            </a:r>
            <a:endParaRPr lang="ru-RU" sz="24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357166"/>
            <a:ext cx="3714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Ну что, ребята, вы догадались, о чем мы сегодня будем говорить?</a:t>
            </a:r>
            <a:endParaRPr lang="ru-RU" sz="24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16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1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96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6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6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2 -0.06343 L 0.45312 -0.062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6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6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6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60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24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build="allAtOnce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0"/>
            <a:ext cx="616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Что было бы, если бы?..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CC00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14356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Представьте себе, что было бы,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если бы не было: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2241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Georgia" pitchFamily="18" charset="0"/>
              </a:rPr>
              <a:t>- врачей?</a:t>
            </a:r>
            <a:endParaRPr lang="ru-RU" sz="32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6" name="Picture 5" descr="000803_1057_9648_vn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2500330" cy="1643074"/>
          </a:xfrm>
          <a:prstGeom prst="rect">
            <a:avLst/>
          </a:prstGeom>
          <a:noFill/>
        </p:spPr>
      </p:pic>
      <p:pic>
        <p:nvPicPr>
          <p:cNvPr id="7" name="Picture 7" descr="000803_1055_8651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2714612" cy="2786058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0" y="3500438"/>
            <a:ext cx="25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- поваров?</a:t>
            </a:r>
            <a:endParaRPr lang="ru-RU" sz="32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9" name="Picture 6" descr="000803_1055_8705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04" y="1928802"/>
            <a:ext cx="3000396" cy="164307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" name="Picture 5" descr="000803_1071_1170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071942"/>
            <a:ext cx="2928926" cy="2786058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5950497" y="1428736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- строителей?</a:t>
            </a:r>
            <a:endParaRPr lang="ru-RU" sz="32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8839" y="3500438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3399"/>
                </a:solidFill>
                <a:latin typeface="Georgia" pitchFamily="18" charset="0"/>
              </a:rPr>
              <a:t>- парикмахеров?</a:t>
            </a:r>
            <a:endParaRPr lang="ru-RU" sz="3200" b="1" dirty="0">
              <a:solidFill>
                <a:srgbClr val="333399"/>
              </a:solidFill>
              <a:latin typeface="Georgia" pitchFamily="18" charset="0"/>
            </a:endParaRPr>
          </a:p>
        </p:txBody>
      </p:sp>
      <p:pic>
        <p:nvPicPr>
          <p:cNvPr id="13" name="Picture 2" descr="Объяснение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214686"/>
            <a:ext cx="2286016" cy="3643314"/>
          </a:xfrm>
          <a:prstGeom prst="roundRect">
            <a:avLst/>
          </a:prstGeom>
          <a:solidFill>
            <a:srgbClr val="FF6699"/>
          </a:solidFill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2643174" y="1571612"/>
            <a:ext cx="3357586" cy="1714512"/>
          </a:xfrm>
          <a:prstGeom prst="wedgeRoundRectCallout">
            <a:avLst/>
          </a:prstGeom>
          <a:solidFill>
            <a:srgbClr val="CC00CC">
              <a:alpha val="4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b="1" i="1" dirty="0">
              <a:solidFill>
                <a:srgbClr val="0000CC"/>
              </a:solidFill>
              <a:effectLst/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1500174"/>
            <a:ext cx="364333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solidFill>
                  <a:srgbClr val="0000CC"/>
                </a:solidFill>
                <a:latin typeface="Georgia" pitchFamily="18" charset="0"/>
              </a:rPr>
              <a:t>Значит, можно сделать вывод:</a:t>
            </a:r>
          </a:p>
          <a:p>
            <a:pPr algn="ctr"/>
            <a:r>
              <a:rPr lang="ru-RU" sz="2300" b="1" i="1" dirty="0" smtClean="0">
                <a:solidFill>
                  <a:srgbClr val="0000CC"/>
                </a:solidFill>
                <a:latin typeface="Georgia" pitchFamily="18" charset="0"/>
              </a:rPr>
              <a:t>«Все профессии нужны–все профессии важны»</a:t>
            </a:r>
            <a:endParaRPr lang="ru-RU" sz="23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17" name="Рисунок 16" descr="h21.jpg"/>
          <p:cNvPicPr>
            <a:picLocks noChangeAspect="1"/>
          </p:cNvPicPr>
          <p:nvPr/>
        </p:nvPicPr>
        <p:blipFill>
          <a:blip r:embed="rId7">
            <a:lum bright="9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2" descr="Объяснение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428736"/>
            <a:ext cx="2286016" cy="5143536"/>
          </a:xfrm>
          <a:prstGeom prst="roundRect">
            <a:avLst/>
          </a:prstGeom>
          <a:solidFill>
            <a:srgbClr val="FF6699"/>
          </a:solidFill>
          <a:effectLst>
            <a:softEdge rad="635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9" name="Выноска-облако 18"/>
          <p:cNvSpPr/>
          <p:nvPr/>
        </p:nvSpPr>
        <p:spPr>
          <a:xfrm>
            <a:off x="5143504" y="0"/>
            <a:ext cx="4000496" cy="2428868"/>
          </a:xfrm>
          <a:prstGeom prst="cloudCallout">
            <a:avLst>
              <a:gd name="adj1" fmla="val -49588"/>
              <a:gd name="adj2" fmla="val 50801"/>
            </a:avLst>
          </a:prstGeom>
          <a:solidFill>
            <a:srgbClr val="FF6699">
              <a:alpha val="43000"/>
            </a:srgbClr>
          </a:solidFill>
          <a:ln>
            <a:solidFill>
              <a:srgbClr val="333399">
                <a:alpha val="36000"/>
              </a:srgb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0694" y="142852"/>
            <a:ext cx="3643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3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Ребята, у меня есть интересные загадки.</a:t>
            </a:r>
          </a:p>
          <a:p>
            <a:pPr algn="ctr"/>
            <a:r>
              <a:rPr lang="ru-RU" sz="2400" b="1" i="1" dirty="0" smtClean="0">
                <a:solidFill>
                  <a:srgbClr val="33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Хотите их отгадать?</a:t>
            </a:r>
            <a:endParaRPr lang="ru-RU" sz="2400" b="1" i="1" dirty="0">
              <a:solidFill>
                <a:srgbClr val="3333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2132" y="642918"/>
            <a:ext cx="357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3333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Слушайте внимательно!</a:t>
            </a:r>
            <a:endParaRPr lang="ru-RU" sz="2800" b="1" i="1" dirty="0">
              <a:solidFill>
                <a:srgbClr val="3333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6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28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2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68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68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28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28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28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28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98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78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9800"/>
                            </p:stCondLst>
                            <p:childTnLst>
                              <p:par>
                                <p:cTn id="1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4800"/>
                            </p:stCondLst>
                            <p:childTnLst>
                              <p:par>
                                <p:cTn id="132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888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5880"/>
                            </p:stCondLst>
                            <p:childTnLst>
                              <p:par>
                                <p:cTn id="142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8" grpId="0"/>
      <p:bldP spid="8" grpId="1"/>
      <p:bldP spid="11" grpId="0"/>
      <p:bldP spid="11" grpId="1"/>
      <p:bldP spid="12" grpId="0"/>
      <p:bldP spid="12" grpId="1"/>
      <p:bldP spid="15" grpId="0" animBg="1"/>
      <p:bldP spid="15" grpId="1" animBg="1"/>
      <p:bldP spid="16" grpId="0"/>
      <p:bldP spid="16" grpId="1"/>
      <p:bldP spid="19" grpId="0" animBg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43240" y="142852"/>
            <a:ext cx="2855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normalizeH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Загадки</a:t>
            </a:r>
            <a:endParaRPr lang="ru-RU" sz="4800" b="1" normalizeH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1000108"/>
            <a:ext cx="62119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Он в хозяйстве очень нужен,</a:t>
            </a:r>
          </a:p>
          <a:p>
            <a:pPr algn="ctr"/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Он с гвоздями очень дружен,</a:t>
            </a:r>
          </a:p>
          <a:p>
            <a:pPr algn="ctr"/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Как на работу он вышел,</a:t>
            </a:r>
          </a:p>
          <a:p>
            <a:pPr algn="ctr"/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Так его каждый услышал!</a:t>
            </a:r>
          </a:p>
          <a:p>
            <a:pPr algn="ctr"/>
            <a:endParaRPr lang="ru-RU" sz="4400" b="1" i="1" dirty="0">
              <a:solidFill>
                <a:srgbClr val="D6009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56" name="Picture 4" descr="http://www.gifpark.ru/Gifs/THINGS/TOOLS/17R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500570"/>
            <a:ext cx="1714512" cy="1714512"/>
          </a:xfrm>
          <a:prstGeom prst="rect">
            <a:avLst/>
          </a:prstGeom>
          <a:noFill/>
        </p:spPr>
      </p:pic>
      <p:pic>
        <p:nvPicPr>
          <p:cNvPr id="23557" name="Picture 5" descr="http://www.gifpark.ru/Gifs/THINGS/TOOLS/rake_t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23000"/>
          </a:blip>
          <a:srcRect/>
          <a:stretch>
            <a:fillRect/>
          </a:stretch>
        </p:blipFill>
        <p:spPr bwMode="auto">
          <a:xfrm>
            <a:off x="3333517" y="3563518"/>
            <a:ext cx="2500330" cy="332186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571604" y="1357298"/>
            <a:ext cx="61436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Инструмент бывалый - </a:t>
            </a:r>
            <a:b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Не большой, не малый. </a:t>
            </a:r>
            <a:b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У него полно забот: </a:t>
            </a:r>
            <a:b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Он и режет, и стрижет.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59" name="Picture 7" descr="http://www.gifpark.ru/Gifs/THINGS/TOOLS/scisso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08453">
            <a:off x="3509885" y="4150499"/>
            <a:ext cx="2643206" cy="210319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14612" y="1285860"/>
            <a:ext cx="411843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Monotype Corsiva" pitchFamily="66" charset="0"/>
              </a:rPr>
              <a:t>Скручена, связана,</a:t>
            </a: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Monotype Corsiva" pitchFamily="66" charset="0"/>
              </a:rPr>
              <a:t>На кол посажена,</a:t>
            </a: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Monotype Corsiva" pitchFamily="66" charset="0"/>
              </a:rPr>
              <a:t>По двору пляшет,</a:t>
            </a: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Monotype Corsiva" pitchFamily="66" charset="0"/>
              </a:rPr>
              <a:t>Волосами машет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714356"/>
            <a:ext cx="75009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Замечательный дружище, Деревянная ручища ,</a:t>
            </a: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Да железный обушок, </a:t>
            </a: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Закаленный гребешок. </a:t>
            </a: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Он у плотника в почете – </a:t>
            </a: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Каждый день с ним на работе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60" name="Picture 8" descr="http://www.gifpark.ru/Gifs/THINGS/TOOLS/instrum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429132"/>
            <a:ext cx="3342758" cy="228601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14480" y="1500174"/>
            <a:ext cx="59293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Вострушка-вертушка</a:t>
            </a:r>
            <a:b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Уперлась в винт ногой,</a:t>
            </a:r>
            <a:b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Потерял болтун покой.</a:t>
            </a:r>
            <a:r>
              <a:rPr lang="ru-RU" sz="4400" b="1" dirty="0" smtClean="0">
                <a:solidFill>
                  <a:srgbClr val="99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99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endParaRPr lang="ru-RU" sz="4400" b="1" dirty="0">
              <a:solidFill>
                <a:srgbClr val="99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61" name="Picture 9" descr="http://www.gifpark.ru/Gifs/THINGS/TOOLS/Screwdriver-0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000504"/>
            <a:ext cx="2643206" cy="22288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4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4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44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28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28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28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64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964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964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28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128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828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256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456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705</Words>
  <Application>Microsoft Office PowerPoint</Application>
  <PresentationFormat>Экран (4:3)</PresentationFormat>
  <Paragraphs>130</Paragraphs>
  <Slides>20</Slides>
  <Notes>1</Notes>
  <HiddenSlides>0</HiddenSlides>
  <MMClips>24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6</cp:revision>
  <dcterms:created xsi:type="dcterms:W3CDTF">2010-01-09T15:37:18Z</dcterms:created>
  <dcterms:modified xsi:type="dcterms:W3CDTF">2012-01-20T09:52:55Z</dcterms:modified>
</cp:coreProperties>
</file>