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8"/>
  </p:notes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31" autoAdjust="0"/>
    <p:restoredTop sz="89950" autoAdjust="0"/>
  </p:normalViewPr>
  <p:slideViewPr>
    <p:cSldViewPr>
      <p:cViewPr varScale="1">
        <p:scale>
          <a:sx n="70" d="100"/>
          <a:sy n="70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1C7D3C-CBCA-4EB2-BF4F-9DCBD0D73053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5D30D-3D86-4BA7-83A6-9276934AB83E}">
      <dgm:prSet phldrT="[Текст]" custT="1"/>
      <dgm:spPr>
        <a:solidFill>
          <a:srgbClr val="99CCFF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100" b="1" dirty="0" smtClean="0">
              <a:solidFill>
                <a:schemeClr val="accent6">
                  <a:lumMod val="75000"/>
                </a:schemeClr>
              </a:solidFill>
            </a:rPr>
            <a:t>Эмоциональное истощение</a:t>
          </a:r>
          <a:endParaRPr lang="ru-RU" sz="1100" b="1" dirty="0">
            <a:solidFill>
              <a:schemeClr val="accent6">
                <a:lumMod val="75000"/>
              </a:schemeClr>
            </a:solidFill>
          </a:endParaRPr>
        </a:p>
      </dgm:t>
    </dgm:pt>
    <dgm:pt modelId="{1DE83A2F-D3FB-4A71-9006-ADA1B5922868}" type="parTrans" cxnId="{E7D2862E-D1C7-49B7-94D0-D070EE4AF2EC}">
      <dgm:prSet/>
      <dgm:spPr/>
      <dgm:t>
        <a:bodyPr/>
        <a:lstStyle/>
        <a:p>
          <a:endParaRPr lang="ru-RU"/>
        </a:p>
      </dgm:t>
    </dgm:pt>
    <dgm:pt modelId="{A9AE8075-9BDB-48C3-BC8A-2B55D66235BF}" type="sibTrans" cxnId="{E7D2862E-D1C7-49B7-94D0-D070EE4AF2EC}">
      <dgm:prSet/>
      <dgm:spPr/>
      <dgm:t>
        <a:bodyPr/>
        <a:lstStyle/>
        <a:p>
          <a:endParaRPr lang="ru-RU"/>
        </a:p>
      </dgm:t>
    </dgm:pt>
    <dgm:pt modelId="{E9FCEBCA-4E7D-4DE0-B067-D32D8A14E5E5}">
      <dgm:prSet phldrT="[Текст]" custT="1"/>
      <dgm:spPr>
        <a:solidFill>
          <a:srgbClr val="99CCFF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100" b="1" dirty="0" smtClean="0">
              <a:solidFill>
                <a:schemeClr val="accent6">
                  <a:lumMod val="75000"/>
                </a:schemeClr>
              </a:solidFill>
            </a:rPr>
            <a:t>Физическое</a:t>
          </a:r>
          <a:r>
            <a:rPr lang="ru-RU" sz="1400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ru-RU" sz="1200" b="1" dirty="0" smtClean="0">
              <a:solidFill>
                <a:schemeClr val="accent6">
                  <a:lumMod val="75000"/>
                </a:schemeClr>
              </a:solidFill>
            </a:rPr>
            <a:t>истощение</a:t>
          </a:r>
          <a:endParaRPr lang="ru-RU" sz="1400" b="1" dirty="0">
            <a:solidFill>
              <a:schemeClr val="accent6">
                <a:lumMod val="75000"/>
              </a:schemeClr>
            </a:solidFill>
          </a:endParaRPr>
        </a:p>
      </dgm:t>
    </dgm:pt>
    <dgm:pt modelId="{C8E06796-E30A-4718-92F8-2525374E8842}" type="parTrans" cxnId="{1CAA5731-C94B-40A1-A222-71DE487BF53E}">
      <dgm:prSet/>
      <dgm:spPr/>
      <dgm:t>
        <a:bodyPr/>
        <a:lstStyle/>
        <a:p>
          <a:endParaRPr lang="ru-RU"/>
        </a:p>
      </dgm:t>
    </dgm:pt>
    <dgm:pt modelId="{583DAF8E-9369-4CEB-84CF-B91713EE727A}" type="sibTrans" cxnId="{1CAA5731-C94B-40A1-A222-71DE487BF53E}">
      <dgm:prSet/>
      <dgm:spPr/>
      <dgm:t>
        <a:bodyPr/>
        <a:lstStyle/>
        <a:p>
          <a:endParaRPr lang="ru-RU"/>
        </a:p>
      </dgm:t>
    </dgm:pt>
    <dgm:pt modelId="{2B9106F1-2FC7-4601-AB1B-8DC4C283C748}">
      <dgm:prSet phldrT="[Текст]" custT="1"/>
      <dgm:spPr>
        <a:solidFill>
          <a:srgbClr val="99CCFF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75000"/>
                </a:schemeClr>
              </a:solidFill>
            </a:rPr>
            <a:t>Когнитивное истощение</a:t>
          </a:r>
          <a:endParaRPr lang="ru-RU" sz="1200" b="1" dirty="0">
            <a:solidFill>
              <a:schemeClr val="accent6">
                <a:lumMod val="75000"/>
              </a:schemeClr>
            </a:solidFill>
          </a:endParaRPr>
        </a:p>
      </dgm:t>
    </dgm:pt>
    <dgm:pt modelId="{F4B5D818-2EC2-4588-A9B7-81537DB13B53}" type="parTrans" cxnId="{AB987176-574C-42C3-9162-6DFFBFBD7DF2}">
      <dgm:prSet/>
      <dgm:spPr/>
      <dgm:t>
        <a:bodyPr/>
        <a:lstStyle/>
        <a:p>
          <a:endParaRPr lang="ru-RU"/>
        </a:p>
      </dgm:t>
    </dgm:pt>
    <dgm:pt modelId="{C5015F3B-1EE1-4F72-B6FD-7EFEE6EE43B6}" type="sibTrans" cxnId="{AB987176-574C-42C3-9162-6DFFBFBD7DF2}">
      <dgm:prSet/>
      <dgm:spPr/>
      <dgm:t>
        <a:bodyPr/>
        <a:lstStyle/>
        <a:p>
          <a:endParaRPr lang="ru-RU"/>
        </a:p>
      </dgm:t>
    </dgm:pt>
    <dgm:pt modelId="{6F1E1F63-D4BA-4FC5-847D-A36FB42F2E4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</a:rPr>
            <a:t>Проявление: ухудшение чувства юмора, учащение жалоб на здоровье, изменение продуктивности работы, снижение самооценки и др</a:t>
          </a:r>
          <a:r>
            <a:rPr lang="ru-RU" sz="1400" dirty="0" smtClean="0">
              <a:solidFill>
                <a:schemeClr val="accent6">
                  <a:lumMod val="75000"/>
                </a:schemeClr>
              </a:solidFill>
            </a:rPr>
            <a:t>.</a:t>
          </a:r>
          <a:endParaRPr lang="ru-RU" sz="1100" dirty="0">
            <a:solidFill>
              <a:schemeClr val="accent6">
                <a:lumMod val="75000"/>
              </a:schemeClr>
            </a:solidFill>
          </a:endParaRPr>
        </a:p>
      </dgm:t>
    </dgm:pt>
    <dgm:pt modelId="{2F87F1E2-BF66-40B1-A008-3AFF835CF74A}" type="parTrans" cxnId="{CB68EE66-8383-4568-A9DA-CBCFE7A12EFB}">
      <dgm:prSet/>
      <dgm:spPr/>
      <dgm:t>
        <a:bodyPr/>
        <a:lstStyle/>
        <a:p>
          <a:endParaRPr lang="ru-RU"/>
        </a:p>
      </dgm:t>
    </dgm:pt>
    <dgm:pt modelId="{96137DC5-9157-4B60-AB9D-16023AEEAD05}" type="sibTrans" cxnId="{CB68EE66-8383-4568-A9DA-CBCFE7A12EFB}">
      <dgm:prSet/>
      <dgm:spPr/>
      <dgm:t>
        <a:bodyPr/>
        <a:lstStyle/>
        <a:p>
          <a:endParaRPr lang="ru-RU"/>
        </a:p>
      </dgm:t>
    </dgm:pt>
    <dgm:pt modelId="{F10EDE5A-B593-459D-8510-B05DB5C86DA4}" type="pres">
      <dgm:prSet presAssocID="{561C7D3C-CBCA-4EB2-BF4F-9DCBD0D7305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25E1E-EEAC-45D5-A1C0-303D8AA01680}" type="pres">
      <dgm:prSet presAssocID="{561C7D3C-CBCA-4EB2-BF4F-9DCBD0D73053}" presName="ellipse" presStyleLbl="trBgShp" presStyleIdx="0" presStyleCnt="1" custScaleX="107995" custLinFactY="71722" custLinFactNeighborX="-4085" custLinFactNeighborY="100000"/>
      <dgm:spPr>
        <a:solidFill>
          <a:schemeClr val="bg1">
            <a:alpha val="40000"/>
          </a:schemeClr>
        </a:solidFill>
        <a:ln>
          <a:solidFill>
            <a:schemeClr val="bg1"/>
          </a:solidFill>
        </a:ln>
      </dgm:spPr>
    </dgm:pt>
    <dgm:pt modelId="{4F2F9EA6-0441-4AD3-9481-F1CE1E4C28D6}" type="pres">
      <dgm:prSet presAssocID="{561C7D3C-CBCA-4EB2-BF4F-9DCBD0D73053}" presName="arrow1" presStyleLbl="fgShp" presStyleIdx="0" presStyleCnt="1" custLinFactNeighborX="-1029" custLinFactNeighborY="-27619"/>
      <dgm:spPr>
        <a:solidFill>
          <a:srgbClr val="99CCFF"/>
        </a:solidFill>
      </dgm:spPr>
    </dgm:pt>
    <dgm:pt modelId="{73012AAB-EC44-4CA5-BF27-3339A1B1F7C9}" type="pres">
      <dgm:prSet presAssocID="{561C7D3C-CBCA-4EB2-BF4F-9DCBD0D73053}" presName="rectangle" presStyleLbl="revTx" presStyleIdx="0" presStyleCnt="1" custScaleX="177185" custScaleY="120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5FBC4-8507-4E99-8993-6CD81BEF560D}" type="pres">
      <dgm:prSet presAssocID="{E9FCEBCA-4E7D-4DE0-B067-D32D8A14E5E5}" presName="item1" presStyleLbl="node1" presStyleIdx="0" presStyleCnt="3" custScaleX="136609" custScaleY="120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1AE52-5A6E-4AEF-918D-E1FDDAFD6F4B}" type="pres">
      <dgm:prSet presAssocID="{2B9106F1-2FC7-4601-AB1B-8DC4C283C748}" presName="item2" presStyleLbl="node1" presStyleIdx="1" presStyleCnt="3" custScaleX="136074" custScaleY="124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8F987-7711-411B-8B1F-F42A1528EB1E}" type="pres">
      <dgm:prSet presAssocID="{6F1E1F63-D4BA-4FC5-847D-A36FB42F2E48}" presName="item3" presStyleLbl="node1" presStyleIdx="2" presStyleCnt="3" custScaleX="150875" custScaleY="126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29FB3-21AB-4957-ABBD-E8234868D68C}" type="pres">
      <dgm:prSet presAssocID="{561C7D3C-CBCA-4EB2-BF4F-9DCBD0D73053}" presName="funnel" presStyleLbl="trAlignAcc1" presStyleIdx="0" presStyleCnt="1" custScaleX="119473" custScaleY="95652" custLinFactNeighborX="-1528" custLinFactNeighborY="-13056"/>
      <dgm:spPr>
        <a:ln>
          <a:solidFill>
            <a:schemeClr val="accent6">
              <a:lumMod val="75000"/>
            </a:schemeClr>
          </a:solidFill>
        </a:ln>
      </dgm:spPr>
    </dgm:pt>
  </dgm:ptLst>
  <dgm:cxnLst>
    <dgm:cxn modelId="{AB987176-574C-42C3-9162-6DFFBFBD7DF2}" srcId="{561C7D3C-CBCA-4EB2-BF4F-9DCBD0D73053}" destId="{2B9106F1-2FC7-4601-AB1B-8DC4C283C748}" srcOrd="2" destOrd="0" parTransId="{F4B5D818-2EC2-4588-A9B7-81537DB13B53}" sibTransId="{C5015F3B-1EE1-4F72-B6FD-7EFEE6EE43B6}"/>
    <dgm:cxn modelId="{B236F20C-08A3-41EC-9A75-7987A87C75A4}" type="presOf" srcId="{E9FCEBCA-4E7D-4DE0-B067-D32D8A14E5E5}" destId="{95C1AE52-5A6E-4AEF-918D-E1FDDAFD6F4B}" srcOrd="0" destOrd="0" presId="urn:microsoft.com/office/officeart/2005/8/layout/funnel1"/>
    <dgm:cxn modelId="{EA12AEA0-ED75-4979-88B9-807A222BC8F5}" type="presOf" srcId="{6305D30D-3D86-4BA7-83A6-9276934AB83E}" destId="{36A8F987-7711-411B-8B1F-F42A1528EB1E}" srcOrd="0" destOrd="0" presId="urn:microsoft.com/office/officeart/2005/8/layout/funnel1"/>
    <dgm:cxn modelId="{CB68EE66-8383-4568-A9DA-CBCFE7A12EFB}" srcId="{561C7D3C-CBCA-4EB2-BF4F-9DCBD0D73053}" destId="{6F1E1F63-D4BA-4FC5-847D-A36FB42F2E48}" srcOrd="3" destOrd="0" parTransId="{2F87F1E2-BF66-40B1-A008-3AFF835CF74A}" sibTransId="{96137DC5-9157-4B60-AB9D-16023AEEAD05}"/>
    <dgm:cxn modelId="{0B2E5F04-D3CA-4D24-8C44-5834E070CA77}" type="presOf" srcId="{6F1E1F63-D4BA-4FC5-847D-A36FB42F2E48}" destId="{73012AAB-EC44-4CA5-BF27-3339A1B1F7C9}" srcOrd="0" destOrd="0" presId="urn:microsoft.com/office/officeart/2005/8/layout/funnel1"/>
    <dgm:cxn modelId="{E7D2862E-D1C7-49B7-94D0-D070EE4AF2EC}" srcId="{561C7D3C-CBCA-4EB2-BF4F-9DCBD0D73053}" destId="{6305D30D-3D86-4BA7-83A6-9276934AB83E}" srcOrd="0" destOrd="0" parTransId="{1DE83A2F-D3FB-4A71-9006-ADA1B5922868}" sibTransId="{A9AE8075-9BDB-48C3-BC8A-2B55D66235BF}"/>
    <dgm:cxn modelId="{1CAA5731-C94B-40A1-A222-71DE487BF53E}" srcId="{561C7D3C-CBCA-4EB2-BF4F-9DCBD0D73053}" destId="{E9FCEBCA-4E7D-4DE0-B067-D32D8A14E5E5}" srcOrd="1" destOrd="0" parTransId="{C8E06796-E30A-4718-92F8-2525374E8842}" sibTransId="{583DAF8E-9369-4CEB-84CF-B91713EE727A}"/>
    <dgm:cxn modelId="{13321E19-6636-47DB-98D2-17C9DAB531E7}" type="presOf" srcId="{561C7D3C-CBCA-4EB2-BF4F-9DCBD0D73053}" destId="{F10EDE5A-B593-459D-8510-B05DB5C86DA4}" srcOrd="0" destOrd="0" presId="urn:microsoft.com/office/officeart/2005/8/layout/funnel1"/>
    <dgm:cxn modelId="{D54B682E-6719-4EF4-B517-FFB61EDD7ADD}" type="presOf" srcId="{2B9106F1-2FC7-4601-AB1B-8DC4C283C748}" destId="{1F45FBC4-8507-4E99-8993-6CD81BEF560D}" srcOrd="0" destOrd="0" presId="urn:microsoft.com/office/officeart/2005/8/layout/funnel1"/>
    <dgm:cxn modelId="{3685D687-4CE5-4224-B353-7DE41D5612ED}" type="presParOf" srcId="{F10EDE5A-B593-459D-8510-B05DB5C86DA4}" destId="{FC125E1E-EEAC-45D5-A1C0-303D8AA01680}" srcOrd="0" destOrd="0" presId="urn:microsoft.com/office/officeart/2005/8/layout/funnel1"/>
    <dgm:cxn modelId="{47A08B83-E032-40CC-81CE-A8F7C038C969}" type="presParOf" srcId="{F10EDE5A-B593-459D-8510-B05DB5C86DA4}" destId="{4F2F9EA6-0441-4AD3-9481-F1CE1E4C28D6}" srcOrd="1" destOrd="0" presId="urn:microsoft.com/office/officeart/2005/8/layout/funnel1"/>
    <dgm:cxn modelId="{B0882D0D-9EB4-41E1-B680-F2012FB18878}" type="presParOf" srcId="{F10EDE5A-B593-459D-8510-B05DB5C86DA4}" destId="{73012AAB-EC44-4CA5-BF27-3339A1B1F7C9}" srcOrd="2" destOrd="0" presId="urn:microsoft.com/office/officeart/2005/8/layout/funnel1"/>
    <dgm:cxn modelId="{40A18947-3A0C-4BC4-B1F4-C4239DBF4251}" type="presParOf" srcId="{F10EDE5A-B593-459D-8510-B05DB5C86DA4}" destId="{1F45FBC4-8507-4E99-8993-6CD81BEF560D}" srcOrd="3" destOrd="0" presId="urn:microsoft.com/office/officeart/2005/8/layout/funnel1"/>
    <dgm:cxn modelId="{C514D4C9-3FFD-4851-8ABC-11DA5E7DDD4A}" type="presParOf" srcId="{F10EDE5A-B593-459D-8510-B05DB5C86DA4}" destId="{95C1AE52-5A6E-4AEF-918D-E1FDDAFD6F4B}" srcOrd="4" destOrd="0" presId="urn:microsoft.com/office/officeart/2005/8/layout/funnel1"/>
    <dgm:cxn modelId="{7E320460-F2AA-480E-8F24-925588C4C83D}" type="presParOf" srcId="{F10EDE5A-B593-459D-8510-B05DB5C86DA4}" destId="{36A8F987-7711-411B-8B1F-F42A1528EB1E}" srcOrd="5" destOrd="0" presId="urn:microsoft.com/office/officeart/2005/8/layout/funnel1"/>
    <dgm:cxn modelId="{25BCBC54-855B-4293-B615-07275BCDF991}" type="presParOf" srcId="{F10EDE5A-B593-459D-8510-B05DB5C86DA4}" destId="{17A29FB3-21AB-4957-ABBD-E8234868D68C}" srcOrd="6" destOrd="0" presId="urn:microsoft.com/office/officeart/2005/8/layout/funnel1"/>
  </dgm:cxnLst>
  <dgm:bg>
    <a:noFill/>
  </dgm:bg>
  <dgm:whole>
    <a:ln>
      <a:solidFill>
        <a:schemeClr val="bg1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E81EC-CD72-42EB-A499-76420F5A0566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E43F7-F715-4390-83AB-BEA640BC99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3588" cy="1122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8BEC6-D647-43C7-A1DD-8DEE884D4E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over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70A99-2032-442B-8F9F-9664C6B60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FF9295-E471-4867-8D24-6123F05D7FED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987BCD-F929-47AB-B474-A42EF4CCD3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>
            <a:spLocks noChangeArrowheads="1"/>
          </p:cNvSpPr>
          <p:nvPr/>
        </p:nvSpPr>
        <p:spPr bwMode="auto">
          <a:xfrm>
            <a:off x="0" y="1928802"/>
            <a:ext cx="9144000" cy="23066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3333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err="1">
                <a:latin typeface="Times New Roman" pitchFamily="18" charset="0"/>
              </a:rPr>
              <a:t>Стрессоустойчивость</a:t>
            </a:r>
            <a:r>
              <a:rPr lang="ru-RU" sz="3600" dirty="0">
                <a:latin typeface="Times New Roman" pitchFamily="18" charset="0"/>
              </a:rPr>
              <a:t> как важное качество личности</a:t>
            </a:r>
            <a:r>
              <a:rPr lang="ru-RU" sz="3600" dirty="0" smtClean="0">
                <a:latin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</a:endParaRPr>
          </a:p>
        </p:txBody>
      </p:sp>
      <p:pic>
        <p:nvPicPr>
          <p:cNvPr id="3" name="Picture 2" descr="C:\Users\Людмила\Desktop\фото зима в Медведовке\untitled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71480"/>
            <a:ext cx="2088232" cy="20882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628775"/>
            <a:ext cx="8224837" cy="4524375"/>
          </a:xfrm>
        </p:spPr>
        <p:txBody>
          <a:bodyPr/>
          <a:lstStyle/>
          <a:p>
            <a:pPr marL="6350" indent="350838" algn="just">
              <a:buFont typeface="Arial Cyr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Изменяется  самосознание, возникают: нигилизм, нравственный скептицизм, цинизм, моральная неустойчивость, душевное опустошение и т.п. </a:t>
            </a:r>
          </a:p>
          <a:p>
            <a:pPr marL="6350" indent="350838" algn="just">
              <a:buFont typeface="Arial Cyr"/>
              <a:buNone/>
              <a:defRPr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350" indent="350838" algn="just">
              <a:buFont typeface="Arial Cyr"/>
              <a:buNone/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Эти феномены отражают переходное состояние личности, оказавшейся в ситуации невозможности жить по-прежнему. Это состояние некоторые ученые называют «утрата себя».</a:t>
            </a:r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4514" name="Picture 2" descr="C:\Users\Людмила\Desktop\фото зима в Медведовке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509120"/>
            <a:ext cx="2007666" cy="20076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C:\Users\Людмила\Desktop\фото зима в Медведовке\imagesCA146CG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5024158"/>
            <a:ext cx="2448272" cy="1833842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1979613" y="404813"/>
            <a:ext cx="6403975" cy="71755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Выделяют следующие формы «переживания» профессиональной деформации: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308292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</a:rPr>
              <a:t>процесс развития личности, «обретение себя», процесс «становления»; 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</a:rPr>
              <a:t>быстрая адаптация, идущая по облегченному, проложенному кем-то пути; 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</a:rPr>
              <a:t>инволюция личности, вызванная неспособностью человека справиться со сложившимися эмоциональными переживаниями;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</a:rPr>
              <a:t>конструктивное решение противоречия, связанное с нахождением внутренних ресурсов личности; 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</a:rPr>
              <a:t>творческое создание индивидуализированной, вновь выстроенной «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</a:rPr>
              <a:t>Я-концепции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</a:rPr>
              <a:t>». </a:t>
            </a:r>
          </a:p>
          <a:p>
            <a:pPr>
              <a:lnSpc>
                <a:spcPct val="100000"/>
              </a:lnSpc>
              <a:spcAft>
                <a:spcPts val="800"/>
              </a:spcAft>
              <a:buFont typeface="Arial Cyr"/>
              <a:buNone/>
              <a:defRPr/>
            </a:pPr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268538" y="0"/>
            <a:ext cx="6115050" cy="1122363"/>
          </a:xfrm>
        </p:spPr>
        <p:txBody>
          <a:bodyPr/>
          <a:lstStyle/>
          <a:p>
            <a:r>
              <a:rPr lang="ru-RU" smtClean="0"/>
              <a:t>Диагностика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 Cyr"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Анкета оценки нервно-психической устойчивости (НПУ).</a:t>
            </a:r>
          </a:p>
          <a:p>
            <a:pPr>
              <a:buFont typeface="Arial Cyr"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Шкала профессионального стресса.</a:t>
            </a:r>
          </a:p>
          <a:p>
            <a:pPr>
              <a:buFont typeface="Arial Cyr"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Тест "Стресс усердия".</a:t>
            </a:r>
          </a:p>
          <a:p>
            <a:pPr>
              <a:buFont typeface="Arial Cyr"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Оценка функциональных состояний.</a:t>
            </a:r>
          </a:p>
          <a:p>
            <a:pPr>
              <a:buFont typeface="Arial Cyr"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Копинг-тест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Лазарус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Arial Cyr"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Тест жизнестойкости.</a:t>
            </a:r>
          </a:p>
          <a:p>
            <a:pPr>
              <a:buFont typeface="Arial Cyr"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MBI.</a:t>
            </a:r>
          </a:p>
          <a:p>
            <a:pPr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490" name="Picture 2" descr="C:\Users\Людмила\Desktop\фото зима в Медведовке\untitled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149080"/>
            <a:ext cx="2088232" cy="20882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60350"/>
            <a:ext cx="6548438" cy="86201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27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психологической профилактики</a:t>
            </a:r>
            <a:r>
              <a:rPr lang="ru-RU" sz="27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профессиональной деформации педагогов</a:t>
            </a:r>
            <a:r>
              <a:rPr lang="ru-RU" sz="27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8074025" cy="5040313"/>
          </a:xfrm>
        </p:spPr>
        <p:txBody>
          <a:bodyPr/>
          <a:lstStyle/>
          <a:p>
            <a:pPr marL="457200" indent="-457200" algn="just" eaLnBrk="1" hangingPunct="1">
              <a:buFontTx/>
              <a:buAutoNum type="arabicPeriod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Выстроенная система работы с педагогическим коллективом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Arial Cyr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единого профессионального пространство образовательного учреждения.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Arial Cyr"/>
              <a:buNone/>
              <a:defRPr/>
            </a:pP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Единые требования к сотрудникам, единые принципы работы.</a:t>
            </a:r>
          </a:p>
          <a:p>
            <a:pPr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Единое планирование программы деятельности.</a:t>
            </a:r>
          </a:p>
          <a:p>
            <a:pPr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Привлечение педагогов ко всем этапам управления, в т.ч. к принятию решений, создание творческих групп педагогов, инновационных советов и т.д.</a:t>
            </a:r>
          </a:p>
          <a:p>
            <a:pPr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Изменение активности педагогов в разных сферах образования, мотивации, моральная поддержка.</a:t>
            </a:r>
          </a:p>
          <a:p>
            <a:pPr algn="just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Формирование работы в системе и системы в работе.</a:t>
            </a:r>
          </a:p>
          <a:p>
            <a:pPr marL="457200" indent="-457200" algn="just" eaLnBrk="1" hangingPunct="1">
              <a:buFont typeface="Arial Cyr"/>
              <a:buNone/>
              <a:defRPr/>
            </a:pP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28345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психологической профилактики</a:t>
            </a:r>
            <a:r>
              <a:rPr lang="ru-RU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профессиональной деформации педагогов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8642350" cy="5184775"/>
          </a:xfrm>
        </p:spPr>
        <p:txBody>
          <a:bodyPr/>
          <a:lstStyle/>
          <a:p>
            <a:pPr marL="0" indent="45085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Эмоциональная поддержка и стимулирование</a:t>
            </a:r>
          </a:p>
          <a:p>
            <a:pPr marL="0" indent="45085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Цель: 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хорошего климата внутри коллектива,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чувства достаточной эмоциональной поддержки от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коллег и администрации.</a:t>
            </a:r>
          </a:p>
          <a:p>
            <a:pPr marL="0" indent="450850" eaLnBrk="1" hangingPunct="1">
              <a:lnSpc>
                <a:spcPct val="90000"/>
              </a:lnSpc>
              <a:buFontTx/>
              <a:buNone/>
              <a:defRPr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850" eaLnBrk="1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Поддержка творчески работающих педагогов: благодарности, грамоты, поощрения,  рейтинг «Профессиональные достижения» </a:t>
            </a:r>
          </a:p>
          <a:p>
            <a:pPr marL="0" indent="450850" eaLnBrk="1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Вовлечение профессионально успешных педагогов в участие  педагогических чтений, конференций, в выступления из опыта работы, участие в конкурсе «Учитель года», показ открытых мероприятий, 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тьютерство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850" eaLnBrk="1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Совместные вечера и отдых, поездки с детьми,         участие в спортивной жизни школы, праздники и дни рождения.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5689600" y="1600200"/>
          <a:ext cx="1954213" cy="2185988"/>
        </p:xfrm>
        <a:graphic>
          <a:graphicData uri="http://schemas.openxmlformats.org/presentationml/2006/ole">
            <p:oleObj spid="_x0000_s2050" name="Bitmap Image" r:id="rId3" imgW="8516539" imgH="9523810" progId="Paint.Picture">
              <p:embed/>
            </p:oleObj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7689860" cy="11223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психологической профилактики</a:t>
            </a:r>
            <a:r>
              <a:rPr lang="ru-RU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профессиональной деформации педагогов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5184775"/>
          </a:xfrm>
        </p:spPr>
        <p:txBody>
          <a:bodyPr>
            <a:normAutofit/>
          </a:bodyPr>
          <a:lstStyle/>
          <a:p>
            <a:pPr marL="92075" indent="2921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Профессиональная помощь</a:t>
            </a:r>
          </a:p>
          <a:p>
            <a:pPr marL="92075" indent="292100"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2921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сохранение качества профессиональной деятельности педагогов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(расширение информированности сотрудников о том, как помочь себе сохранить профессиональное         здоровье и работоспособность)</a:t>
            </a:r>
            <a:endParaRPr lang="ru-RU" sz="24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292100"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292100" eaLnBrk="1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Непрерывное психолого-педагогическое образование педагога, повышение его квалификации.</a:t>
            </a:r>
          </a:p>
          <a:p>
            <a:pPr marL="92075" indent="292100" eaLnBrk="1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личностных особенностей и особенности проявления синдрома эмоционального выгорания педагогов . </a:t>
            </a:r>
          </a:p>
          <a:p>
            <a:pPr marL="92075" indent="292100" eaLnBrk="1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работы творческих групп.</a:t>
            </a:r>
          </a:p>
          <a:p>
            <a:pPr marL="92075" indent="292100" eaLnBrk="1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4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Супервизия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2075" indent="292100" eaLnBrk="1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семинаров-тренингов («Коммуникативные игры», «Обучение способам </a:t>
            </a:r>
            <a:r>
              <a:rPr lang="ru-RU" sz="24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«Профессиональный рост»).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>
              <a:solidFill>
                <a:srgbClr val="CC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1" y="0"/>
            <a:ext cx="7026298" cy="1122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0" dirty="0" smtClean="0">
                <a:solidFill>
                  <a:srgbClr val="FF0000"/>
                </a:solidFill>
                <a:latin typeface="Bookman Old Style" pitchFamily="18" charset="0"/>
              </a:rPr>
              <a:t>Рекомендации педагогам</a:t>
            </a:r>
            <a:br>
              <a:rPr lang="ru-RU" sz="2800" b="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800" b="0" dirty="0" smtClean="0">
                <a:solidFill>
                  <a:srgbClr val="FF0000"/>
                </a:solidFill>
                <a:latin typeface="Bookman Old Style" pitchFamily="18" charset="0"/>
              </a:rPr>
              <a:t>для профилактики и устранения "выгорания"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507413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Эмоциональное общение. 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Использование "тайм-аутов".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Овладение умениями и навыками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Профессиональное развитие и самосовершенствование. 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Избегание ненужной конкуренции. 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Определение краткосрочных и долгосрочных      целей. 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Поддержание хорошей спортивной формы.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ru-RU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051050" y="0"/>
            <a:ext cx="5905500" cy="1122363"/>
          </a:xfrm>
        </p:spPr>
        <p:txBody>
          <a:bodyPr/>
          <a:lstStyle/>
          <a:p>
            <a:r>
              <a:rPr lang="ru-RU" sz="4400" smtClean="0"/>
              <a:t>Стресс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" indent="204788" algn="just">
              <a:lnSpc>
                <a:spcPct val="150000"/>
              </a:lnSpc>
              <a:buFont typeface="Arial Cyr"/>
              <a:buNone/>
              <a:defRPr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Состояние психического напряжения, возникающее у человека в процессе деятельности в наиболее сложных и трудных условиях, как в повседневной жизни, так и в особых обстоятельствах.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6980238" cy="1122363"/>
          </a:xfrm>
        </p:spPr>
        <p:txBody>
          <a:bodyPr/>
          <a:lstStyle/>
          <a:p>
            <a:r>
              <a:rPr lang="ru-RU" smtClean="0"/>
              <a:t>Производственный стресс</a:t>
            </a:r>
          </a:p>
        </p:txBody>
      </p:sp>
      <p:pic>
        <p:nvPicPr>
          <p:cNvPr id="58370" name="Picture 2" descr="C:\Users\Людмила\Desktop\фото зима в Медведовке\imagesCAU8W7U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67175" y="1125538"/>
            <a:ext cx="884238" cy="1314450"/>
          </a:xfrm>
          <a:noFill/>
        </p:spPr>
      </p:pic>
      <p:sp>
        <p:nvSpPr>
          <p:cNvPr id="4" name="Прямоугольник 3"/>
          <p:cNvSpPr/>
          <p:nvPr/>
        </p:nvSpPr>
        <p:spPr bwMode="auto">
          <a:xfrm>
            <a:off x="827088" y="2205038"/>
            <a:ext cx="2881312" cy="1295400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88000"/>
              </a:lnSpc>
              <a:buClr>
                <a:srgbClr val="000000"/>
              </a:buClr>
              <a:buSzPct val="100000"/>
              <a:buFont typeface="Arial Cyr"/>
              <a:buNone/>
              <a:defRPr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Факторы окружающей среды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(учебная нагрузка, количество учеников, безопасность и др.)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364163" y="2205038"/>
            <a:ext cx="3024187" cy="1295400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88000"/>
              </a:lnSpc>
              <a:buClr>
                <a:srgbClr val="000000"/>
              </a:buClr>
              <a:buSzPct val="100000"/>
              <a:buFont typeface="Arial Cyr"/>
              <a:buNone/>
              <a:defRPr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Персональные факторы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(личностные особенности: работоспособность, терпение, здоровье, эмоциональность и др.)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195513" y="4652963"/>
            <a:ext cx="4968875" cy="1296987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88000"/>
              </a:lnSpc>
              <a:buClr>
                <a:srgbClr val="000000"/>
              </a:buClr>
              <a:buSzPct val="100000"/>
              <a:buFont typeface="Arial Cyr"/>
              <a:buNone/>
              <a:defRPr/>
            </a:pP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</a:rPr>
              <a:t>Стресс </a:t>
            </a:r>
            <a:r>
              <a:rPr lang="ru-RU" sz="1900" dirty="0">
                <a:solidFill>
                  <a:schemeClr val="accent6">
                    <a:lumMod val="75000"/>
                  </a:schemeClr>
                </a:solidFill>
              </a:rPr>
              <a:t>(стрессовая реакция сугубо индивидуальна: эмоциональная нестабильность, профессиональная деформация, проблемы со здоровьем)</a:t>
            </a:r>
          </a:p>
        </p:txBody>
      </p:sp>
      <p:sp>
        <p:nvSpPr>
          <p:cNvPr id="10" name="Умножение 9"/>
          <p:cNvSpPr/>
          <p:nvPr/>
        </p:nvSpPr>
        <p:spPr bwMode="auto">
          <a:xfrm>
            <a:off x="4067175" y="2349500"/>
            <a:ext cx="1009650" cy="1079500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88000"/>
              </a:lnSpc>
              <a:buClr>
                <a:srgbClr val="000000"/>
              </a:buClr>
              <a:buSzPct val="100000"/>
              <a:buFont typeface="Arial Cyr"/>
              <a:buNone/>
              <a:defRPr/>
            </a:pPr>
            <a:endParaRPr lang="ru-RU"/>
          </a:p>
        </p:txBody>
      </p:sp>
      <p:sp>
        <p:nvSpPr>
          <p:cNvPr id="11" name="Равно 10"/>
          <p:cNvSpPr/>
          <p:nvPr/>
        </p:nvSpPr>
        <p:spPr bwMode="auto">
          <a:xfrm>
            <a:off x="3635375" y="3644900"/>
            <a:ext cx="2016125" cy="936625"/>
          </a:xfrm>
          <a:prstGeom prst="mathEqual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88000"/>
              </a:lnSpc>
              <a:buClr>
                <a:srgbClr val="000000"/>
              </a:buClr>
              <a:buSzPct val="100000"/>
              <a:buFont typeface="Arial Cyr"/>
              <a:buNone/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000"/>
                            </p:stCondLst>
                            <p:childTnLst>
                              <p:par>
                                <p:cTn id="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6980238" cy="1122363"/>
          </a:xfrm>
        </p:spPr>
        <p:txBody>
          <a:bodyPr>
            <a:normAutofit fontScale="90000"/>
          </a:bodyPr>
          <a:lstStyle/>
          <a:p>
            <a:r>
              <a:rPr lang="ru-RU" sz="3600" smtClean="0"/>
              <a:t>Профессиональное выгорание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268413"/>
            <a:ext cx="8224837" cy="4524375"/>
          </a:xfrm>
        </p:spPr>
        <p:txBody>
          <a:bodyPr/>
          <a:lstStyle/>
          <a:p>
            <a:pPr marL="6350" indent="204788">
              <a:buFontTx/>
              <a:buChar char="-"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неблагоприятная реакция человека на стресс, полученный на работе, включающая в себя психофизиологические и поведенческие компоненты. </a:t>
            </a:r>
          </a:p>
          <a:p>
            <a:pPr marL="6350" indent="204788">
              <a:buFontTx/>
              <a:buChar char="-"/>
              <a:defRPr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 indent="204788">
              <a:buFont typeface="Arial Cyr"/>
              <a:buNone/>
              <a:defRPr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63688" y="2996952"/>
          <a:ext cx="55446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366000" cy="1341438"/>
          </a:xfrm>
        </p:spPr>
        <p:txBody>
          <a:bodyPr/>
          <a:lstStyle/>
          <a:p>
            <a:pPr eaLnBrk="1" hangingPunct="1"/>
            <a:r>
              <a:rPr lang="ru-RU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Стадии эмоционального выгорания педагога (К. </a:t>
            </a:r>
            <a:r>
              <a:rPr lang="ru-RU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ru-RU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55650" y="2420938"/>
            <a:ext cx="7489825" cy="416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tabLst>
                <a:tab pos="457200" algn="l"/>
              </a:tabLst>
            </a:pPr>
            <a:r>
              <a:rPr lang="ru-RU" sz="3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1.Эмоциональное истощение — </a:t>
            </a:r>
            <a:r>
              <a:rPr lang="ru-RU" sz="3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это снижение эмоционального фона. </a:t>
            </a:r>
          </a:p>
          <a:p>
            <a:pPr>
              <a:lnSpc>
                <a:spcPct val="150000"/>
              </a:lnSpc>
              <a:tabLst>
                <a:tab pos="457200" algn="l"/>
              </a:tabLst>
            </a:pPr>
            <a:r>
              <a:rPr lang="ru-RU" sz="3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2.Деперсонализация — </a:t>
            </a:r>
            <a:r>
              <a:rPr lang="ru-RU" sz="3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3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циничное отношение к труду и объектам своего труда</a:t>
            </a:r>
            <a:r>
              <a:rPr lang="ru-RU" sz="3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tabLst>
                <a:tab pos="457200" algn="l"/>
              </a:tabLst>
            </a:pPr>
            <a:r>
              <a:rPr lang="ru-RU" sz="3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3.Редукция личных достижений — </a:t>
            </a:r>
            <a:r>
              <a:rPr lang="ru-RU" sz="3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это утрата профессиональных ценностей. </a:t>
            </a:r>
          </a:p>
        </p:txBody>
      </p:sp>
      <p:pic>
        <p:nvPicPr>
          <p:cNvPr id="9220" name="Picture 4" descr="C:\Users\Людмила\Desktop\фото зима в Медведовке\imagesCAM6Y1V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1268413"/>
            <a:ext cx="2447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835150" y="0"/>
            <a:ext cx="6548438" cy="11223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Эмоциональное истощение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(снижение эмоционального фона)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4838" cy="3916363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начинается приглушением эмоций, сглаживанием остроты чувств и свежести переживаний; специалист неожиданно замечает: вроде бы все пока нормально, но... скучно и пусто на душе;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исчезают положительные эмоции, появляется некоторая отстраненность в отношениях с членами семьи;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возникает состояние тревожности, неудовлетворенности; возвращаясь домой, все чаще хочется сказать: «Не лезьте ко мне, оставьте в покое!»</a:t>
            </a:r>
          </a:p>
          <a:p>
            <a:pPr>
              <a:lnSpc>
                <a:spcPct val="100000"/>
              </a:lnSpc>
              <a:spcAft>
                <a:spcPts val="800"/>
              </a:spcAft>
              <a:defRPr/>
            </a:pP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Людмила\Desktop\фото зима в Медведовке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33842" cy="11643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619250" y="333375"/>
            <a:ext cx="6764338" cy="7889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Деперсонализация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(циничное отношение к труду 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 объектам своего труда)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341438"/>
            <a:ext cx="8358188" cy="4524375"/>
          </a:xfrm>
        </p:spPr>
        <p:txBody>
          <a:bodyPr>
            <a:normAutofit lnSpcReduction="10000"/>
          </a:bodyPr>
          <a:lstStyle/>
          <a:p>
            <a:pPr marL="6350" indent="350838"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 в кругу своих коллег начинает с пренебрежением говорить об учениках, родителях, коллегах;</a:t>
            </a:r>
          </a:p>
          <a:p>
            <a:pPr marL="6350" indent="350838"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неприязнь начинает постепенно проявляться непосредственно в работе — вначале это с трудом сдерживаемая антипатия, а затем и вспышки раздражения. </a:t>
            </a:r>
          </a:p>
          <a:p>
            <a:pPr marL="6350" indent="350838"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buFont typeface="Arial Cyr"/>
              <a:buNone/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Подобное поведение профессионала — это неосознаваемое им самим проявление чувства самосохранения при общении, превышающем безопасный для организма уровень.</a:t>
            </a:r>
          </a:p>
          <a:p>
            <a:pPr marL="6350" indent="350838" algn="just">
              <a:lnSpc>
                <a:spcPct val="10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buFont typeface="Arial Cyr"/>
              <a:buNone/>
              <a:defRPr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  <a:defRPr/>
            </a:pP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45" name="Picture 5" descr="C:\Users\Людмила\Desktop\фото зима в Медведовке\imagesCATNLYC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589240"/>
            <a:ext cx="1915467" cy="126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7358114" cy="11223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Редукция личных достижений 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(утрата профессиональных ценностей)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350" y="1341438"/>
            <a:ext cx="7577138" cy="506888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притупляются представления о ценностях жизни, эмоциональное отношение к миру «уплощается», человек становится опасно равнодушным ко всему, даже к собственной жизни;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по привычке может еще сохранять внешнюю респектабельность и некоторый апломб, но его глаза теряют блеск интереса к чему бы то ни было, и почти физически ощутимый холод безразличия поселяется в его душе.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Arial Cyr"/>
              <a:buNone/>
              <a:defRPr/>
            </a:pP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467" name="Picture 3" descr="C:\Users\Людмила\Desktop\фото зима в Медведовке\imagesCAO0IZV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131445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195513" y="0"/>
            <a:ext cx="6188075" cy="1122363"/>
          </a:xfrm>
        </p:spPr>
        <p:txBody>
          <a:bodyPr>
            <a:normAutofit fontScale="90000"/>
          </a:bodyPr>
          <a:lstStyle/>
          <a:p>
            <a:r>
              <a:rPr lang="ru-RU" smtClean="0"/>
              <a:t>Профессиональная   деформация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4838" cy="5256213"/>
          </a:xfrm>
        </p:spPr>
        <p:txBody>
          <a:bodyPr>
            <a:normAutofit fontScale="92500"/>
          </a:bodyPr>
          <a:lstStyle/>
          <a:p>
            <a:pPr marL="6350" indent="444500" algn="just">
              <a:buFont typeface="Arial Cyr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«Профессиональная деформация»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подразумевает изменение качеств личности, наступающее под влиянием выполнения профессиональной деятельности. </a:t>
            </a:r>
          </a:p>
          <a:p>
            <a:pPr marL="6350" indent="444500" algn="just">
              <a:buFont typeface="Arial Cyr"/>
              <a:buNone/>
              <a:defRPr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 indent="444500" algn="just">
              <a:buFont typeface="Arial Cyr"/>
              <a:buNone/>
              <a:defRPr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 indent="444500" algn="just">
              <a:buFont typeface="Arial Cyr"/>
              <a:buNone/>
              <a:defRPr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 indent="444500" algn="just">
              <a:buFont typeface="Arial Cyr"/>
              <a:buNone/>
              <a:defRPr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 indent="444500" algn="just">
              <a:buFont typeface="Arial Cyr"/>
              <a:buNone/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Проявляется в профессиональном жаргоне, манерах поведения и даже физическом облике и связано с нарушениями всех норм (морально-этических, правовых, </a:t>
            </a:r>
            <a:r>
              <a:rPr lang="ru-RU" sz="24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деятельностно-служебных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т.п.), которые может совершить только субъект-профессионал, специалист в определенной сфере. Характерно, что и после выхода из профессионального поля человек остается «деформированным».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419" name="Picture 3" descr="C:\Users\Людмила\Desktop\фото зима в Медведовке\untitled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204864"/>
            <a:ext cx="1519039" cy="194866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849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Трек</vt:lpstr>
      <vt:lpstr>Bitmap Image</vt:lpstr>
      <vt:lpstr>Слайд 1</vt:lpstr>
      <vt:lpstr>Стресс </vt:lpstr>
      <vt:lpstr>Производственный стресс</vt:lpstr>
      <vt:lpstr>Профессиональное выгорание </vt:lpstr>
      <vt:lpstr>Стадии эмоционального выгорания педагога (К. Маслач)</vt:lpstr>
      <vt:lpstr>Эмоциональное истощение  (снижение эмоционального фона) </vt:lpstr>
      <vt:lpstr>Деперсонализация  (циничное отношение к труду  и  объектам своего труда)  </vt:lpstr>
      <vt:lpstr>Редукция личных достижений  (утрата профессиональных ценностей)</vt:lpstr>
      <vt:lpstr>Профессиональная   деформация</vt:lpstr>
      <vt:lpstr>Слайд 10</vt:lpstr>
      <vt:lpstr>Выделяют следующие формы «переживания» профессиональной деформации: </vt:lpstr>
      <vt:lpstr>Диагностика </vt:lpstr>
      <vt:lpstr>Этапы психологической профилактики профессиональной деформации педагогов </vt:lpstr>
      <vt:lpstr>Этапы психологической профилактики профессиональной деформации педагогов</vt:lpstr>
      <vt:lpstr>Этапы психологической профилактики профессиональной деформации педагогов</vt:lpstr>
      <vt:lpstr>Рекомендации педагогам для профилактики и устранения "выгорания"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2012-01-29T07:40:36Z</dcterms:created>
  <dcterms:modified xsi:type="dcterms:W3CDTF">2012-01-29T07:47:39Z</dcterms:modified>
</cp:coreProperties>
</file>