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95" y="-9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5F71-F59D-4FCC-9913-89C1F906B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CE09-DA7D-443E-877D-FAC8FC25B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7439-0B32-4A35-BB79-6392105D3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4DD5-A69A-4B12-AE3F-027BEFD96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4726-6EA1-475E-85AE-764223DFC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A291-0C5A-4EDE-86F7-BA7BBE4F9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A1A6-4794-4734-8DEE-E0DC17AD3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AD47-3528-4F9C-9007-721972A8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B89A-56B0-4267-8DA7-71203D9D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08FC-F3ED-49B4-A16C-95BF330B0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9A1A-8B31-4D26-91AA-7BD47A38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5FC3-7D42-4830-9E11-0D716746A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E20D-2C84-48C3-A459-31625CA3D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E6E4-ABF3-4C62-833D-85B0482F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6F91-EE44-48CE-98E5-A165795BD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BF93-4210-4926-A2D2-106479BDC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20E-DB23-45FD-9647-5896AF10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BBB0-750F-4534-95A3-BD43BA385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70CD-AFF9-4F2C-99D2-15DE30784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DBC-CDD3-4A1B-A89E-110B86F9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9949-6247-4FCA-863C-0C374F80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4529-F7F5-4C46-A0EE-51674B9E5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81B1-2A7F-4A1B-933D-D67792D15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9C84-9A47-461B-9009-C5FC6747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F8C1-438B-4BE3-AE9B-7AB202FBB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7311-B99C-45E3-B1EE-12FF46EA4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E088-7CED-4E28-B75B-D734A6DC8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DB0C-17D7-4DA5-AA50-3E5E1B7A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D243-A879-4A5C-9F9B-41420D47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8771-AC2A-456A-BB94-D5B320320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ED6F-0738-4D03-981E-C4ABE513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3FFE-41B9-49E8-A008-8BC5D8AB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0A8C-07BA-4D3A-B87B-1882097E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0FC8-5CCA-4DE0-A673-D3C0E4E2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5FB1-4646-4CBC-873C-AA82D0256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5D4C-849F-4651-B930-E67CC32F6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0052-038D-4CD7-9218-793EECDA7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7E3B-CF13-407F-87B5-4366E35E9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6D09-034F-4FA4-991D-E3718453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1263-8834-439C-83F5-2E4FE6C1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8BE92-E178-4D9D-9C51-AA62A4E6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D10E-26C0-45A8-BE36-330252A4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A7B3-8BA4-4126-A3E2-D8C95D5F5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C053-1421-47F7-A9B0-B30A1C410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B6A8C56-26E1-48AC-9361-ACEF9FE83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Arial Unicode MS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EFAC9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FFFFFF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ea typeface="Arial Unicode MS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8DF2337-D035-4C37-90C1-21D0A8658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Arial Unicode MS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EFAC9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FFFFFF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ea typeface="Arial Unicode MS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7144317-6C4A-4081-B7DE-46661E133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Arial Unicode MS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EFAC9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FFFFFF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ea typeface="Arial Unicode MS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6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43F3749-7FDC-49A3-8F42-3C6C772B7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Arial Unicode MS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Arial Unicode MS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EFAC9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FFFFFF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ea typeface="Arial Unicode MS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625" y="336550"/>
            <a:ext cx="8429625" cy="548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Владимирской области </a:t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«Никологорский аграрно – промышленный техникум»</a:t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«Современники о гоголевском творчестве в литературе и кулинарии»</a:t>
            </a:r>
            <a:br>
              <a:rPr lang="ru-RU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Подготовили учащиеся группы П – 111: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Спирина Аурика, Колесова Анна,   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Ерёмичев  Дмитрий, Белая Ксения,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Никитина Ирина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Преподаватель Ширшова Айнур Сабыровна</a:t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п. Никологоры 2011г. </a:t>
            </a:r>
            <a:b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072063" y="214313"/>
            <a:ext cx="3857625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4241800" cy="5527675"/>
          </a:xfrm>
          <a:prstGeom prst="rect">
            <a:avLst/>
          </a:prstGeom>
          <a:noFill/>
          <a:ln w="9398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86375" y="2071688"/>
            <a:ext cx="3429000" cy="304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ГОГОЛЬ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(1809 – 1852г.г.)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71500" y="6000750"/>
            <a:ext cx="42148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www.classno.ru/portraits.php</a:t>
            </a:r>
          </a:p>
        </p:txBody>
      </p:sp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4973638" y="401638"/>
            <a:ext cx="3902075" cy="877887"/>
            <a:chOff x="3133" y="253"/>
            <a:chExt cx="2458" cy="553"/>
          </a:xfrm>
        </p:grpSpPr>
        <p:pic>
          <p:nvPicPr>
            <p:cNvPr id="53253" name="TextBox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3" y="253"/>
              <a:ext cx="2458" cy="553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3150" y="270"/>
              <a:ext cx="243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Великий писатель и кулинар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0363" y="155575"/>
            <a:ext cx="4486275" cy="639763"/>
            <a:chOff x="227" y="98"/>
            <a:chExt cx="2826" cy="403"/>
          </a:xfrm>
          <a:solidFill>
            <a:schemeClr val="tx2">
              <a:lumMod val="95000"/>
              <a:lumOff val="5000"/>
            </a:schemeClr>
          </a:solidFill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7" y="98"/>
              <a:ext cx="2827" cy="404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45" y="172"/>
              <a:ext cx="2745" cy="29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Гоголь - знаток</a:t>
              </a:r>
              <a:r>
                <a:rPr lang="en-US" sz="2400" b="1" dirty="0">
                  <a:solidFill>
                    <a:srgbClr val="FFFF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 </a:t>
              </a:r>
              <a:r>
                <a:rPr lang="ru-RU" sz="2400" b="1" dirty="0">
                  <a:solidFill>
                    <a:srgbClr val="FFFF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кулинарии</a:t>
              </a:r>
            </a:p>
          </p:txBody>
        </p:sp>
      </p:grpSp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357188" y="1720850"/>
            <a:ext cx="45005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Николай  Васильевич   был   знатоком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кулинарии,  образцовым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сладкоежкой: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мог съесть  банку варенья, гору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пряников и выпить целый самовар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чаю…     </a:t>
            </a:r>
            <a:b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Любимейшее блюдо – макароны,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обожал нежинские огурчики,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засоленные в черносмородиновом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листе с хренком и чесночком. </a:t>
            </a:r>
            <a:b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Гоголь ввёл в моду  подавать на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петербургский стол кулеш.</a:t>
            </a:r>
          </a:p>
        </p:txBody>
      </p:sp>
      <p:pic>
        <p:nvPicPr>
          <p:cNvPr id="5529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857250"/>
            <a:ext cx="3857625" cy="499586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5300" name="Прямоугольник 6"/>
          <p:cNvSpPr>
            <a:spLocks noChangeArrowheads="1"/>
          </p:cNvSpPr>
          <p:nvPr/>
        </p:nvSpPr>
        <p:spPr bwMode="auto">
          <a:xfrm>
            <a:off x="7143750" y="5929313"/>
            <a:ext cx="1677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http://www.kulina.ru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401638" y="261938"/>
            <a:ext cx="4975225" cy="871537"/>
            <a:chOff x="253" y="165"/>
            <a:chExt cx="3134" cy="549"/>
          </a:xfrm>
        </p:grpSpPr>
        <p:pic>
          <p:nvPicPr>
            <p:cNvPr id="56321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" y="165"/>
              <a:ext cx="3134" cy="549"/>
            </a:xfrm>
            <a:prstGeom prst="rect">
              <a:avLst/>
            </a:prstGeom>
            <a:noFill/>
          </p:spPr>
        </p:pic>
        <p:sp>
          <p:nvSpPr>
            <p:cNvPr id="56322" name="Text Box 2"/>
            <p:cNvSpPr txBox="1">
              <a:spLocks noChangeArrowheads="1"/>
            </p:cNvSpPr>
            <p:nvPr/>
          </p:nvSpPr>
          <p:spPr bwMode="auto">
            <a:xfrm>
              <a:off x="270" y="180"/>
              <a:ext cx="310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Михаил Петрович Погодин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 Николае Васильевиче Гоголе</a:t>
              </a:r>
            </a:p>
          </p:txBody>
        </p:sp>
      </p:grpSp>
      <p:sp>
        <p:nvSpPr>
          <p:cNvPr id="56324" name="Прямоугольник 2"/>
          <p:cNvSpPr>
            <a:spLocks noChangeArrowheads="1"/>
          </p:cNvSpPr>
          <p:nvPr/>
        </p:nvSpPr>
        <p:spPr bwMode="auto">
          <a:xfrm>
            <a:off x="357188" y="1720850"/>
            <a:ext cx="47863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Особенно любил Гоголь послеобеденные  чаепития.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Михаил Погодин, друг и издатель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Гоголя:«Запас отличного чаю у него    не переводился, но главным делом  для него было набирать различные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печенья к чаю. И где он отыскивал   всякие крендельки, булочки,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сухарики. Он давал сперва всем   отведывать и очень был рад, если кто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находил по вкусу и одобрял выбор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FFFFFF"/>
                </a:solidFill>
                <a:latin typeface="Times New Roman" pitchFamily="18" charset="0"/>
              </a:rPr>
              <a:t>какою – нибудь особенною фразою»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85750"/>
            <a:ext cx="2786063" cy="35718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6572250" y="3786188"/>
            <a:ext cx="2293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www.classno.ru/portraits.php</a:t>
            </a:r>
          </a:p>
        </p:txBody>
      </p:sp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071938"/>
            <a:ext cx="17526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4071938"/>
            <a:ext cx="1584325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9" name="Прямоугольник 8"/>
          <p:cNvSpPr>
            <a:spLocks noChangeArrowheads="1"/>
          </p:cNvSpPr>
          <p:nvPr/>
        </p:nvSpPr>
        <p:spPr bwMode="auto">
          <a:xfrm>
            <a:off x="6572250" y="6500813"/>
            <a:ext cx="111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supercook.ru</a:t>
            </a:r>
          </a:p>
        </p:txBody>
      </p:sp>
      <p:sp>
        <p:nvSpPr>
          <p:cNvPr id="56330" name="Прямоугольник 9"/>
          <p:cNvSpPr>
            <a:spLocks noChangeArrowheads="1"/>
          </p:cNvSpPr>
          <p:nvPr/>
        </p:nvSpPr>
        <p:spPr bwMode="auto">
          <a:xfrm>
            <a:off x="2000250" y="1214438"/>
            <a:ext cx="234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(1800 – 1875 г.г.)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857625" y="1214438"/>
            <a:ext cx="4929188" cy="532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>
              <a:solidFill>
                <a:srgbClr val="FFFFFF"/>
              </a:solidFill>
              <a:latin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     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По словам Аксакова,  заезжая в Абрамцево,  Николай Васильевич радовал хозяина своим кулинарным искусством. :«Когда подали макароны, которые не были доварены, он сам принялся стряпать. Он засучил обшлага и с торопливостью, и в то же время с аккуратностью положил сначала множества масла и двумя соусными ложками принялся мешать макароны, потом положил соли, потом перцу и , наконец, сыр и продолжал долго мешать… Когда распустившийся сыр начал тянуться нитками, Гоголь … заставил положить себе на тарелку макароны и стал кушать».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3214687" cy="374015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00563"/>
            <a:ext cx="3286125" cy="20542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4048125" y="334963"/>
            <a:ext cx="4686300" cy="869950"/>
            <a:chOff x="2550" y="211"/>
            <a:chExt cx="2952" cy="548"/>
          </a:xfrm>
        </p:grpSpPr>
        <p:pic>
          <p:nvPicPr>
            <p:cNvPr id="5735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0" y="211"/>
              <a:ext cx="2953" cy="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7" name="Text Box 6"/>
            <p:cNvGrpSpPr>
              <a:grpSpLocks/>
            </p:cNvGrpSpPr>
            <p:nvPr/>
          </p:nvGrpSpPr>
          <p:grpSpPr bwMode="auto">
            <a:xfrm>
              <a:off x="2554" y="215"/>
              <a:ext cx="2945" cy="538"/>
              <a:chOff x="4053840" y="341376"/>
              <a:chExt cx="4675632" cy="853440"/>
            </a:xfrm>
          </p:grpSpPr>
          <p:pic>
            <p:nvPicPr>
              <p:cNvPr id="57352" name="Text Box 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3840" y="341376"/>
                <a:ext cx="4675632" cy="853440"/>
              </a:xfrm>
              <a:prstGeom prst="rect">
                <a:avLst/>
              </a:prstGeom>
              <a:noFill/>
            </p:spPr>
          </p:pic>
          <p:sp>
            <p:nvSpPr>
              <p:cNvPr id="57353" name="Text Box 9"/>
              <p:cNvSpPr txBox="1">
                <a:spLocks noChangeArrowheads="1"/>
              </p:cNvSpPr>
              <p:nvPr/>
            </p:nvSpPr>
            <p:spPr bwMode="auto">
              <a:xfrm>
                <a:off x="4071938" y="357188"/>
                <a:ext cx="4643438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Сергей Тимофеевич Аксаков </a:t>
                </a:r>
              </a:p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 Н.В. Гоголе</a:t>
                </a:r>
              </a:p>
            </p:txBody>
          </p:sp>
        </p:grpSp>
      </p:grp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428625" y="3929063"/>
            <a:ext cx="13573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www.classno.ru/portraits.php</a:t>
            </a:r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4071938" y="1214438"/>
            <a:ext cx="46434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(1791 -1859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г.г.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313" y="1235075"/>
            <a:ext cx="5365750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Свои любимые блюда он поместил в 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кулинарном словаре – приложении к первому  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изданию «Вечеров на хуторе близДиканьки».    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Писатель обожал нежинские огурчики,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засоленные в черносмородиновом листе с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хренком и чесночком.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Именно Гоголь ввёл в моду подавать на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петербургский стол кулеш.  Но особенную 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страсть имел Николай Васильевич к 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котлеткам, сочным и зажаристым. Друзьям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советовал делать котлетки из смеси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рубленных сечкой говядины и свинины,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внутрь класть начинку из лука, рубленых яиц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и телячьей либо гусиной печёнки с мускатом, </a:t>
            </a:r>
          </a:p>
          <a:p>
            <a:pPr indent="180975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а жарить непременно на коровьем масле.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42938"/>
            <a:ext cx="3143250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4963" y="261938"/>
            <a:ext cx="5253037" cy="504825"/>
            <a:chOff x="211" y="165"/>
            <a:chExt cx="3309" cy="318"/>
          </a:xfrm>
          <a:solidFill>
            <a:schemeClr val="tx2">
              <a:lumMod val="95000"/>
              <a:lumOff val="5000"/>
            </a:schemeClr>
          </a:solidFill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" y="165"/>
              <a:ext cx="3310" cy="31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5" y="180"/>
              <a:ext cx="3285" cy="29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400" b="1" dirty="0">
                  <a:solidFill>
                    <a:srgbClr val="FFFFFF"/>
                  </a:solidFill>
                  <a:latin typeface="Times New Roman" pitchFamily="16" charset="0"/>
                  <a:ea typeface="+mn-ea"/>
                  <a:cs typeface="Times New Roman" pitchFamily="16" charset="0"/>
                </a:rPr>
                <a:t>Любимые    кушанья    Н. В. Гоголя</a:t>
              </a:r>
            </a:p>
          </p:txBody>
        </p:sp>
      </p:grp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6786563" y="3244850"/>
            <a:ext cx="207168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restoran.by</a:t>
            </a: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643313"/>
            <a:ext cx="3013075" cy="266065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</p:pic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5786438" y="6286500"/>
            <a:ext cx="30718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basturma.nov.ru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50" y="798513"/>
            <a:ext cx="3000375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 После «Миргорода» писатель стал избегать малороссийской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тематики, </a:t>
            </a:r>
            <a:r>
              <a:rPr lang="ru-RU" sz="2000" u="sng">
                <a:solidFill>
                  <a:srgbClr val="FFFFFF"/>
                </a:solidFill>
                <a:latin typeface="Times New Roman" pitchFamily="18" charset="0"/>
              </a:rPr>
              <a:t>но кулинарных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u="sng">
                <a:solidFill>
                  <a:srgbClr val="FFFFFF"/>
                </a:solidFill>
                <a:latin typeface="Times New Roman" pitchFamily="18" charset="0"/>
              </a:rPr>
              <a:t>подробностей никогда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u="sng">
                <a:solidFill>
                  <a:srgbClr val="FFFFFF"/>
                </a:solidFill>
                <a:latin typeface="Times New Roman" pitchFamily="18" charset="0"/>
              </a:rPr>
              <a:t>не опускал:</a:t>
            </a: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 его Чичиков колесит по всей России,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там и сям пробуя разные блюда.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071938"/>
            <a:ext cx="2733675" cy="213995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928688"/>
            <a:ext cx="2643187" cy="221456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928688"/>
            <a:ext cx="2786062" cy="221456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2047875" y="261938"/>
            <a:ext cx="5540375" cy="504825"/>
            <a:chOff x="1290" y="165"/>
            <a:chExt cx="3490" cy="318"/>
          </a:xfrm>
        </p:grpSpPr>
        <p:pic>
          <p:nvPicPr>
            <p:cNvPr id="5940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0" y="165"/>
              <a:ext cx="3491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8" name="Text Box 7"/>
            <p:cNvGrpSpPr>
              <a:grpSpLocks/>
            </p:cNvGrpSpPr>
            <p:nvPr/>
          </p:nvGrpSpPr>
          <p:grpSpPr bwMode="auto">
            <a:xfrm>
              <a:off x="1294" y="169"/>
              <a:ext cx="3483" cy="307"/>
              <a:chOff x="2054352" y="268224"/>
              <a:chExt cx="5529072" cy="487680"/>
            </a:xfrm>
          </p:grpSpPr>
          <p:pic>
            <p:nvPicPr>
              <p:cNvPr id="59406" name="Text Box 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54352" y="268224"/>
                <a:ext cx="5529072" cy="487680"/>
              </a:xfrm>
              <a:prstGeom prst="rect">
                <a:avLst/>
              </a:prstGeom>
              <a:noFill/>
            </p:spPr>
          </p:pic>
          <p:sp>
            <p:nvSpPr>
              <p:cNvPr id="59407" name="Text Box 15"/>
              <p:cNvSpPr txBox="1">
                <a:spLocks noChangeArrowheads="1"/>
              </p:cNvSpPr>
              <p:nvPr/>
            </p:nvSpPr>
            <p:spPr bwMode="auto">
              <a:xfrm>
                <a:off x="2071688" y="285751"/>
                <a:ext cx="5500688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Особенности Гоголя - писателя</a:t>
                </a:r>
              </a:p>
            </p:txBody>
          </p:sp>
        </p:grpSp>
      </p:grpSp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4071938"/>
            <a:ext cx="2714625" cy="213360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7143750" y="6143625"/>
            <a:ext cx="1714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saechka.ru</a:t>
            </a:r>
          </a:p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Ботвинья 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 rot="10800000" flipV="1">
            <a:off x="4214813" y="6188075"/>
            <a:ext cx="1857375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moikompas.ru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6286500" y="3105150"/>
            <a:ext cx="25717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samsay.ru</a:t>
            </a:r>
          </a:p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Кулебяка </a:t>
            </a: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3597275" y="3143250"/>
            <a:ext cx="24034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comfort-kitchen.ru</a:t>
            </a:r>
          </a:p>
        </p:txBody>
      </p:sp>
      <p:pic>
        <p:nvPicPr>
          <p:cNvPr id="5940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071938"/>
            <a:ext cx="2767012" cy="2166937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pic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1857375" y="6215063"/>
            <a:ext cx="132397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saasha.ru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50" y="1071563"/>
            <a:ext cx="8501063" cy="443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FFFFFF"/>
              </a:solidFill>
              <a:latin typeface="Bookman Old Style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Вересаев В. В. Гоголь в жизни. М., 1990. </a:t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Ю. В. Манн Николай Гоголь // Набоков В. В.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Лекции по русской литературе. М., 1996.</a:t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В. М. Ковалёв, Н. П. Могильный Русская кухня.    Традиции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и обычаи. М., Советская Россия 1990.</a:t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Журнал «Питание и общество» с 1994 по 2010 гг.</a:t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А.Н. Сахаров, В. И. Буганов. История России. М.,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Просвещение.2005</a:t>
            </a:r>
            <a:b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6. Гоголь Н.В. Мёртвые души. Поэма. М., Просвещение, 1982.   7. Сайт « Русская кухня», «Гастроном»</a:t>
            </a:r>
          </a:p>
        </p:txBody>
      </p:sp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2547938" y="401638"/>
            <a:ext cx="4710112" cy="504825"/>
            <a:chOff x="1605" y="253"/>
            <a:chExt cx="2967" cy="318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5" y="253"/>
              <a:ext cx="2968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5" name="Text Box 4"/>
            <p:cNvGrpSpPr>
              <a:grpSpLocks/>
            </p:cNvGrpSpPr>
            <p:nvPr/>
          </p:nvGrpSpPr>
          <p:grpSpPr bwMode="auto">
            <a:xfrm>
              <a:off x="1609" y="257"/>
              <a:ext cx="2961" cy="311"/>
              <a:chOff x="2554224" y="408432"/>
              <a:chExt cx="4700016" cy="493776"/>
            </a:xfrm>
          </p:grpSpPr>
          <p:pic>
            <p:nvPicPr>
              <p:cNvPr id="60420" name="Text Box 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54224" y="408432"/>
                <a:ext cx="4700016" cy="493776"/>
              </a:xfrm>
              <a:prstGeom prst="rect">
                <a:avLst/>
              </a:prstGeom>
              <a:noFill/>
            </p:spPr>
          </p:pic>
          <p:sp>
            <p:nvSpPr>
              <p:cNvPr id="60421" name="Text Box 5"/>
              <p:cNvSpPr txBox="1">
                <a:spLocks noChangeArrowheads="1"/>
              </p:cNvSpPr>
              <p:nvPr/>
            </p:nvSpPr>
            <p:spPr bwMode="auto">
              <a:xfrm>
                <a:off x="2571750" y="428626"/>
                <a:ext cx="467201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Источники информации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714500" y="642938"/>
            <a:ext cx="5715000" cy="304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0" i="1">
              <a:solidFill>
                <a:srgbClr val="FFFFFF"/>
              </a:solidFill>
              <a:latin typeface="Bookman Old Style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Благодарим за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"/>
        <a:cs typeface="Arial Unicode MS"/>
      </a:majorFont>
      <a:minorFont>
        <a:latin typeface="Constanti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"/>
        <a:cs typeface="Arial Unicode MS"/>
      </a:majorFont>
      <a:minorFont>
        <a:latin typeface="Constanti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"/>
        <a:cs typeface="Arial Unicode MS"/>
      </a:majorFont>
      <a:minorFont>
        <a:latin typeface="Constanti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"/>
        <a:cs typeface="Arial Unicode MS"/>
      </a:majorFont>
      <a:minorFont>
        <a:latin typeface="Constanti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448</Words>
  <Application>Microsoft Office PowerPoint</Application>
  <PresentationFormat>Экран (4:3)</PresentationFormat>
  <Paragraphs>85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Times New Roman</vt:lpstr>
      <vt:lpstr>Constantia</vt:lpstr>
      <vt:lpstr>Bookman Old Style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Adel</cp:lastModifiedBy>
  <cp:revision>42</cp:revision>
  <cp:lastPrinted>1601-01-01T00:00:00Z</cp:lastPrinted>
  <dcterms:created xsi:type="dcterms:W3CDTF">2012-01-15T16:56:39Z</dcterms:created>
  <dcterms:modified xsi:type="dcterms:W3CDTF">2012-04-22T16:13:56Z</dcterms:modified>
</cp:coreProperties>
</file>