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0" r:id="rId3"/>
    <p:sldMasterId id="2147483715" r:id="rId4"/>
    <p:sldMasterId id="2147483727" r:id="rId5"/>
    <p:sldMasterId id="2147483739" r:id="rId6"/>
    <p:sldMasterId id="2147483751" r:id="rId7"/>
  </p:sldMasterIdLst>
  <p:notesMasterIdLst>
    <p:notesMasterId r:id="rId32"/>
  </p:notesMasterIdLst>
  <p:sldIdLst>
    <p:sldId id="284" r:id="rId8"/>
    <p:sldId id="277" r:id="rId9"/>
    <p:sldId id="27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6" r:id="rId18"/>
    <p:sldId id="257" r:id="rId19"/>
    <p:sldId id="258" r:id="rId20"/>
    <p:sldId id="259" r:id="rId21"/>
    <p:sldId id="260" r:id="rId22"/>
    <p:sldId id="262" r:id="rId23"/>
    <p:sldId id="263" r:id="rId24"/>
    <p:sldId id="268" r:id="rId25"/>
    <p:sldId id="279" r:id="rId26"/>
    <p:sldId id="280" r:id="rId27"/>
    <p:sldId id="281" r:id="rId28"/>
    <p:sldId id="282" r:id="rId29"/>
    <p:sldId id="283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A2D9C-F834-452B-B943-C977FBAD4672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E7AD3-6960-40BD-9A87-E4E0B2802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7AD3-6960-40BD-9A87-E4E0B280234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3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38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8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383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3383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1" grpId="0"/>
      <p:bldP spid="338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38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r>
              <a:rPr lang="ru-RU" smtClean="0"/>
              <a:t>Вставка клипа мультимедиа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1_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848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48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48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48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48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848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84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84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84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84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84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D4E6BD-C355-414A-877C-82620A3F7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1" grpId="0"/>
      <p:bldP spid="14849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4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84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1CAFC9-024E-4CBC-BF3A-01EE3B073B1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D7AEBB-5C64-4E1F-A585-2A09111DED3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5D965-9DF2-4278-9F16-A9EFAB2FF2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5FEC60-E6B9-40DE-9096-AABED131AC5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16793A-12F4-454E-A014-17AFD2923F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8F804-6A23-4927-BE12-C22A1A4B030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5BE4CF-C8C2-414F-8235-0A662DF8A60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426182-0182-46E8-82CD-B3E4890280E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018A8A-BE48-4BF2-848C-884C1EA337A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6BB49D-A6E3-4B51-9B01-DB42997E01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mtClean="0"/>
              <a:t>Вставка клипа мультимедиа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343342-2128-40FA-8034-7A21AF7A1A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3" grpId="1"/>
      <p:bldP spid="18454" grpId="0" build="p"/>
      <p:bldP spid="18454" grpId="1" build="p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  <p:grpSp>
        <p:nvGrpSpPr>
          <p:cNvPr id="25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26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40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38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36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34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32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2" name="Picture 230" descr="s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A10AB-6E4A-4A73-94C9-57D541D18D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CCE87-A4C8-430C-9D2D-39CA21BE1E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34507-FA7C-4051-823D-25134753F1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D128-B93C-4C3F-AB12-3CBEA4CC14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CC07-9157-41AD-95AD-1EDEC32458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E307D-F7B1-4C68-A3DE-7E2BFB703C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CE2F3-2347-498C-B65A-4B8844C48F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F2B0E-D3DE-4EAC-899A-90E93E8C78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B4CB9-89EF-4853-BD10-24210E7C4C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AE58D-883A-460A-A36C-31492DC450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EF84E-4492-4274-BA80-B7434583F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27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7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28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8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3280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81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8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sndAc>
      <p:stSnd>
        <p:snd r:embed="rId16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7" grpId="0"/>
      <p:bldP spid="328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28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28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28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28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28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26B52B0E-489C-4E83-A13C-3F167B694B0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74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4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4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4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4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74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4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7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74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147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sndAc>
      <p:stSnd>
        <p:snd r:embed="rId14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9" grpId="0"/>
      <p:bldP spid="14747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74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BE4573E-F6AE-47E8-A5D7-4BCB2A2DFF86}" type="datetimeFigureOut">
              <a:rPr lang="en-US" smtClean="0"/>
              <a:pPr/>
              <a:t>7/29/2004</a:t>
            </a:fld>
            <a:endParaRPr lang="en-US"/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ransition>
    <p:sndAc>
      <p:stSnd>
        <p:snd r:embed="rId16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/>
      <p:bldP spid="17430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sndAc>
      <p:stSnd>
        <p:snd r:embed="rId1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D98ED1-217F-4AD3-833F-E23CE1D873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sndAc>
      <p:stSnd>
        <p:snd r:embed="rId1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3" name="Picture 4" descr="minispi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DA73D482-E757-4ABB-B2A7-229BA981D1D6}" type="datetimeFigureOut">
              <a:rPr lang="ru-RU" smtClean="0"/>
              <a:pPr/>
              <a:t>29.07.2004</a:t>
            </a:fld>
            <a:endParaRPr lang="ru-RU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1BC1F8F4-7B1C-4619-A91C-6AC34C6B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5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642919"/>
            <a:ext cx="7600976" cy="464347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Русский язык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 класс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тема: «Правописание безударных окончаний глаголов»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487363"/>
            <a:ext cx="8377238" cy="5578475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2353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tint val="2353"/>
                  <a:invGamma/>
                </a:srgbClr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Спряжение – это 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изменение глаголов по лицам и числам в настоящем  и будущем времени</a:t>
            </a:r>
          </a:p>
          <a:p>
            <a:pPr algn="l"/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33400" y="1752600"/>
            <a:ext cx="77724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33400" y="2667000"/>
            <a:ext cx="7848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505200"/>
            <a:ext cx="7848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33400" y="4343400"/>
            <a:ext cx="7848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3"/>
                  </p:tgtEl>
                </p:cond>
              </p:nextCondLst>
            </p:seq>
          </p:childTnLst>
        </p:cTn>
      </p:par>
    </p:tnLst>
    <p:bldLst>
      <p:bldP spid="51203" grpId="0" animBg="1"/>
      <p:bldP spid="51205" grpId="0" animBg="1"/>
      <p:bldP spid="51206" grpId="0" animBg="1"/>
      <p:bldP spid="512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nusha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000372"/>
            <a:ext cx="1246924" cy="1376362"/>
          </a:xfrm>
          <a:prstGeom prst="rect">
            <a:avLst/>
          </a:prstGeom>
        </p:spPr>
      </p:pic>
      <p:pic>
        <p:nvPicPr>
          <p:cNvPr id="6" name="Рисунок 5" descr="nusha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928934"/>
            <a:ext cx="1164955" cy="1285884"/>
          </a:xfrm>
          <a:prstGeom prst="rect">
            <a:avLst/>
          </a:prstGeom>
        </p:spPr>
      </p:pic>
      <p:pic>
        <p:nvPicPr>
          <p:cNvPr id="8" name="Рисунок 7" descr="Рисунок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69685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0694" y="2714620"/>
            <a:ext cx="121444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Страна</a:t>
            </a:r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лаголия</a:t>
            </a:r>
            <a:endParaRPr lang="ru-RU" dirty="0"/>
          </a:p>
        </p:txBody>
      </p:sp>
      <p:pic>
        <p:nvPicPr>
          <p:cNvPr id="12" name="Рисунок 11" descr="nusha 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4040"/>
              </a:clrFrom>
              <a:clrTo>
                <a:srgbClr val="00404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4429132"/>
            <a:ext cx="928694" cy="1025098"/>
          </a:xfrm>
          <a:prstGeom prst="rect">
            <a:avLst/>
          </a:prstGeom>
        </p:spPr>
      </p:pic>
      <p:pic>
        <p:nvPicPr>
          <p:cNvPr id="13" name="Рисунок 12" descr="nusha 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5357826"/>
            <a:ext cx="1019173" cy="1124970"/>
          </a:xfrm>
          <a:prstGeom prst="rect">
            <a:avLst/>
          </a:prstGeom>
        </p:spPr>
      </p:pic>
      <p:pic>
        <p:nvPicPr>
          <p:cNvPr id="14" name="Рисунок 13" descr="7f26c9d7841874a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4857760"/>
            <a:ext cx="1071035" cy="714380"/>
          </a:xfrm>
          <a:prstGeom prst="rect">
            <a:avLst/>
          </a:prstGeom>
        </p:spPr>
      </p:pic>
      <p:pic>
        <p:nvPicPr>
          <p:cNvPr id="15" name="Рисунок 14" descr="7f26c9d7841874a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5786454"/>
            <a:ext cx="1071035" cy="7143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86380" y="5143512"/>
            <a:ext cx="5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600076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84253_143578355704396_106833059378926_294473_503469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429684" cy="6420675"/>
          </a:xfrm>
        </p:spPr>
      </p:pic>
      <p:pic>
        <p:nvPicPr>
          <p:cNvPr id="5" name="Рисунок 4" descr="nusha 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8040"/>
              </a:clrFrom>
              <a:clrTo>
                <a:srgbClr val="FF804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4929198"/>
            <a:ext cx="796918" cy="840448"/>
          </a:xfrm>
          <a:prstGeom prst="rect">
            <a:avLst/>
          </a:prstGeom>
        </p:spPr>
      </p:pic>
      <p:pic>
        <p:nvPicPr>
          <p:cNvPr id="6" name="Рисунок 5" descr="nusha 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8040"/>
              </a:clrFrom>
              <a:clrTo>
                <a:srgbClr val="FF804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5572140"/>
            <a:ext cx="928694" cy="1025098"/>
          </a:xfrm>
          <a:prstGeom prst="rect">
            <a:avLst/>
          </a:prstGeom>
        </p:spPr>
      </p:pic>
      <p:pic>
        <p:nvPicPr>
          <p:cNvPr id="7" name="Рисунок 6" descr="7f26c9d7841874a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5429264"/>
            <a:ext cx="930483" cy="620632"/>
          </a:xfrm>
          <a:prstGeom prst="rect">
            <a:avLst/>
          </a:prstGeom>
        </p:spPr>
      </p:pic>
      <p:pic>
        <p:nvPicPr>
          <p:cNvPr id="8" name="Рисунок 7" descr="7f26c9d7841874a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6072206"/>
            <a:ext cx="930483" cy="620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5074" y="5643578"/>
            <a:ext cx="4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6286520"/>
            <a:ext cx="58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54_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5" name="Рисунок 4" descr="nusha 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4040"/>
              </a:clrFrom>
              <a:clrTo>
                <a:srgbClr val="00404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5832902"/>
            <a:ext cx="928694" cy="1025098"/>
          </a:xfrm>
          <a:prstGeom prst="rect">
            <a:avLst/>
          </a:prstGeom>
        </p:spPr>
      </p:pic>
      <p:pic>
        <p:nvPicPr>
          <p:cNvPr id="6" name="Рисунок 5" descr="nusha 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5733030"/>
            <a:ext cx="1019173" cy="112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9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4113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286256"/>
            <a:ext cx="1285884" cy="2286016"/>
          </a:xfrm>
          <a:prstGeom prst="rect">
            <a:avLst/>
          </a:prstGeom>
        </p:spPr>
      </p:pic>
      <p:pic>
        <p:nvPicPr>
          <p:cNvPr id="8" name="Рисунок 7" descr="nusha 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4040"/>
              </a:clrFrom>
              <a:clrTo>
                <a:srgbClr val="00404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357826"/>
            <a:ext cx="1143008" cy="1261659"/>
          </a:xfrm>
          <a:prstGeom prst="rect">
            <a:avLst/>
          </a:prstGeom>
        </p:spPr>
      </p:pic>
      <p:pic>
        <p:nvPicPr>
          <p:cNvPr id="9" name="Рисунок 8" descr="nush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4714884"/>
            <a:ext cx="1164954" cy="1285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0826" y="378619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428625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44" y="485776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а,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я,е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Рисунок 14" descr="7f26c9d7841874a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5357826"/>
            <a:ext cx="1071035" cy="714380"/>
          </a:xfrm>
          <a:prstGeom prst="rect">
            <a:avLst/>
          </a:prstGeom>
        </p:spPr>
      </p:pic>
      <p:pic>
        <p:nvPicPr>
          <p:cNvPr id="16" name="Рисунок 15" descr="7f26c9d7841874a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5857892"/>
            <a:ext cx="1071035" cy="7143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29586" y="6072206"/>
            <a:ext cx="101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857884" y="55721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Первоспряженск</a:t>
            </a:r>
            <a:endParaRPr lang="ru-RU" dirty="0"/>
          </a:p>
        </p:txBody>
      </p:sp>
      <p:pic>
        <p:nvPicPr>
          <p:cNvPr id="4" name="Содержимое 3" descr="16031-800x6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nusha 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4040"/>
              </a:clrFrom>
              <a:clrTo>
                <a:srgbClr val="00404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429132"/>
            <a:ext cx="2000264" cy="220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4286256"/>
            <a:ext cx="1390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сидеть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4000504"/>
            <a:ext cx="162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Кричать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3000372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Заснуть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8006" y="4286256"/>
            <a:ext cx="1797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Отвечать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031-80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Второспряженск</a:t>
            </a:r>
            <a:endParaRPr lang="ru-RU" dirty="0"/>
          </a:p>
        </p:txBody>
      </p:sp>
      <p:pic>
        <p:nvPicPr>
          <p:cNvPr id="5" name="Рисунок 4" descr="nusha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3546143"/>
            <a:ext cx="3000396" cy="3311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4286256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Дарить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4071942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Любить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3000372"/>
            <a:ext cx="1411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Купить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7532" y="4143380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Шить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3059113" y="115888"/>
            <a:ext cx="2735262" cy="1295400"/>
          </a:xfrm>
          <a:prstGeom prst="ellipse">
            <a:avLst/>
          </a:prstGeom>
          <a:solidFill>
            <a:srgbClr val="FFFFCC"/>
          </a:solidFill>
          <a:ln w="76200">
            <a:pattFill prst="sphere">
              <a:fgClr>
                <a:srgbClr val="FF66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/>
              <a:t>Чтобы </a:t>
            </a:r>
          </a:p>
          <a:p>
            <a:pPr algn="ctr"/>
            <a:r>
              <a:rPr lang="ru-RU" b="1" i="1"/>
              <a:t>определить </a:t>
            </a:r>
          </a:p>
          <a:p>
            <a:pPr algn="ctr"/>
            <a:r>
              <a:rPr lang="ru-RU" b="1" i="1"/>
              <a:t>спряжение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>
            <a:off x="3276600" y="1412875"/>
            <a:ext cx="720725" cy="5048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003800" y="1412875"/>
            <a:ext cx="719138" cy="35877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971550" y="1700213"/>
            <a:ext cx="2517775" cy="935037"/>
          </a:xfrm>
          <a:prstGeom prst="ellipse">
            <a:avLst/>
          </a:prstGeom>
          <a:solidFill>
            <a:srgbClr val="FFFFCC"/>
          </a:solidFill>
          <a:ln w="76200">
            <a:pattFill prst="sphere">
              <a:fgClr>
                <a:srgbClr val="0000FF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/>
              <a:t>Окончание под</a:t>
            </a:r>
          </a:p>
          <a:p>
            <a:pPr algn="ctr"/>
            <a:r>
              <a:rPr lang="ru-RU" b="1" i="1"/>
              <a:t>ударением</a:t>
            </a: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5219700" y="1700213"/>
            <a:ext cx="2592388" cy="936625"/>
          </a:xfrm>
          <a:prstGeom prst="ellipse">
            <a:avLst/>
          </a:prstGeom>
          <a:solidFill>
            <a:srgbClr val="FFFFCC"/>
          </a:solidFill>
          <a:ln w="76200">
            <a:pattFill prst="sphere">
              <a:fgClr>
                <a:srgbClr val="99CC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/>
              <a:t>Окончание</a:t>
            </a:r>
          </a:p>
          <a:p>
            <a:pPr algn="ctr"/>
            <a:r>
              <a:rPr lang="ru-RU" b="1" i="1"/>
              <a:t>безударное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1476375" y="2636838"/>
            <a:ext cx="647700" cy="64928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2195513" y="2636838"/>
            <a:ext cx="647700" cy="647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6516688" y="2636838"/>
            <a:ext cx="0" cy="360362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4643438" y="2924175"/>
            <a:ext cx="3095625" cy="1009650"/>
          </a:xfrm>
          <a:prstGeom prst="ellipse">
            <a:avLst/>
          </a:prstGeom>
          <a:solidFill>
            <a:srgbClr val="FFFFCC"/>
          </a:solidFill>
          <a:ln w="76200">
            <a:pattFill prst="sphere">
              <a:fgClr>
                <a:srgbClr val="33CC33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/>
              <a:t>Поставь глагол</a:t>
            </a:r>
          </a:p>
          <a:p>
            <a:pPr algn="ctr"/>
            <a:r>
              <a:rPr lang="ru-RU" b="1" i="1"/>
              <a:t> в неопределённую </a:t>
            </a:r>
          </a:p>
          <a:p>
            <a:pPr algn="ctr"/>
            <a:r>
              <a:rPr lang="ru-RU" b="1" i="1"/>
              <a:t>форму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50825" y="3933825"/>
            <a:ext cx="1800225" cy="2663825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-у  -ю</a:t>
            </a:r>
          </a:p>
          <a:p>
            <a:pPr algn="ctr"/>
            <a:r>
              <a:rPr lang="ru-RU" sz="2400"/>
              <a:t>-</a:t>
            </a:r>
            <a:r>
              <a:rPr lang="ru-RU" sz="2400">
                <a:solidFill>
                  <a:srgbClr val="FF0066"/>
                </a:solidFill>
              </a:rPr>
              <a:t>Е</a:t>
            </a:r>
            <a:r>
              <a:rPr lang="ru-RU" sz="2400"/>
              <a:t>шь</a:t>
            </a:r>
          </a:p>
          <a:p>
            <a:pPr algn="ctr"/>
            <a:r>
              <a:rPr lang="ru-RU" sz="2400"/>
              <a:t>-</a:t>
            </a:r>
            <a:r>
              <a:rPr lang="ru-RU" sz="2400">
                <a:solidFill>
                  <a:srgbClr val="FF0066"/>
                </a:solidFill>
              </a:rPr>
              <a:t>Е</a:t>
            </a:r>
            <a:r>
              <a:rPr lang="ru-RU" sz="2400"/>
              <a:t>т</a:t>
            </a:r>
          </a:p>
          <a:p>
            <a:pPr algn="ctr"/>
            <a:r>
              <a:rPr lang="ru-RU" sz="2400"/>
              <a:t>-</a:t>
            </a:r>
            <a:r>
              <a:rPr lang="ru-RU" sz="2400">
                <a:solidFill>
                  <a:srgbClr val="FF0066"/>
                </a:solidFill>
              </a:rPr>
              <a:t>Е</a:t>
            </a:r>
            <a:r>
              <a:rPr lang="ru-RU" sz="2400"/>
              <a:t>м</a:t>
            </a:r>
          </a:p>
          <a:p>
            <a:pPr algn="ctr"/>
            <a:r>
              <a:rPr lang="ru-RU" sz="2400"/>
              <a:t>-</a:t>
            </a:r>
            <a:r>
              <a:rPr lang="ru-RU" sz="2400">
                <a:solidFill>
                  <a:srgbClr val="FF0066"/>
                </a:solidFill>
              </a:rPr>
              <a:t>Е</a:t>
            </a:r>
            <a:r>
              <a:rPr lang="ru-RU" sz="2400"/>
              <a:t>те</a:t>
            </a:r>
          </a:p>
          <a:p>
            <a:pPr algn="ctr"/>
            <a:r>
              <a:rPr lang="ru-RU" sz="2400"/>
              <a:t>-</a:t>
            </a:r>
            <a:r>
              <a:rPr lang="ru-RU" sz="2400">
                <a:solidFill>
                  <a:srgbClr val="FF0066"/>
                </a:solidFill>
              </a:rPr>
              <a:t>У</a:t>
            </a:r>
            <a:r>
              <a:rPr lang="ru-RU" sz="2400"/>
              <a:t>т  -</a:t>
            </a:r>
            <a:r>
              <a:rPr lang="ru-RU" sz="2400">
                <a:solidFill>
                  <a:srgbClr val="FF0066"/>
                </a:solidFill>
              </a:rPr>
              <a:t>Ю</a:t>
            </a:r>
            <a:r>
              <a:rPr lang="ru-RU" sz="2400"/>
              <a:t>т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268538" y="3933825"/>
            <a:ext cx="1798637" cy="2663825"/>
          </a:xfrm>
          <a:prstGeom prst="rect">
            <a:avLst/>
          </a:prstGeom>
          <a:solidFill>
            <a:srgbClr val="FFCCFF"/>
          </a:solidFill>
          <a:ln w="57150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-у   -ю</a:t>
            </a:r>
          </a:p>
          <a:p>
            <a:pPr algn="ctr"/>
            <a:r>
              <a:rPr lang="ru-RU" sz="2400"/>
              <a:t>-</a:t>
            </a:r>
            <a:r>
              <a:rPr lang="ru-RU" sz="2400">
                <a:solidFill>
                  <a:srgbClr val="33CC33"/>
                </a:solidFill>
              </a:rPr>
              <a:t>И</a:t>
            </a:r>
            <a:r>
              <a:rPr lang="ru-RU" sz="2400"/>
              <a:t>шь</a:t>
            </a:r>
          </a:p>
          <a:p>
            <a:pPr algn="ctr"/>
            <a:r>
              <a:rPr lang="ru-RU" sz="2400"/>
              <a:t>-</a:t>
            </a:r>
            <a:r>
              <a:rPr lang="ru-RU" sz="2400">
                <a:solidFill>
                  <a:srgbClr val="33CC33"/>
                </a:solidFill>
              </a:rPr>
              <a:t>И</a:t>
            </a:r>
            <a:r>
              <a:rPr lang="ru-RU" sz="2400"/>
              <a:t>т</a:t>
            </a:r>
          </a:p>
          <a:p>
            <a:pPr algn="ctr"/>
            <a:r>
              <a:rPr lang="ru-RU" sz="2400"/>
              <a:t>-</a:t>
            </a:r>
            <a:r>
              <a:rPr lang="ru-RU" sz="2400">
                <a:solidFill>
                  <a:srgbClr val="33CC33"/>
                </a:solidFill>
              </a:rPr>
              <a:t>И</a:t>
            </a:r>
            <a:r>
              <a:rPr lang="ru-RU" sz="2400"/>
              <a:t>м</a:t>
            </a:r>
          </a:p>
          <a:p>
            <a:pPr algn="ctr"/>
            <a:r>
              <a:rPr lang="ru-RU" sz="2400"/>
              <a:t>-</a:t>
            </a:r>
            <a:r>
              <a:rPr lang="ru-RU" sz="2400">
                <a:solidFill>
                  <a:srgbClr val="33CC33"/>
                </a:solidFill>
              </a:rPr>
              <a:t>И</a:t>
            </a:r>
            <a:r>
              <a:rPr lang="ru-RU" sz="2400"/>
              <a:t>те</a:t>
            </a:r>
          </a:p>
          <a:p>
            <a:pPr algn="ctr"/>
            <a:r>
              <a:rPr lang="ru-RU" sz="2400"/>
              <a:t>-</a:t>
            </a:r>
            <a:r>
              <a:rPr lang="ru-RU" sz="2400">
                <a:solidFill>
                  <a:srgbClr val="33CC33"/>
                </a:solidFill>
              </a:rPr>
              <a:t>А</a:t>
            </a:r>
            <a:r>
              <a:rPr lang="ru-RU" sz="2400"/>
              <a:t>т  -</a:t>
            </a:r>
            <a:r>
              <a:rPr lang="ru-RU" sz="2400">
                <a:solidFill>
                  <a:srgbClr val="33CC33"/>
                </a:solidFill>
              </a:rPr>
              <a:t>Я</a:t>
            </a:r>
            <a:r>
              <a:rPr lang="ru-RU" sz="2400"/>
              <a:t>т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250825" y="2997200"/>
            <a:ext cx="1800225" cy="936625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</a:rPr>
              <a:t>I</a:t>
            </a:r>
            <a:r>
              <a:rPr lang="en-US"/>
              <a:t> </a:t>
            </a:r>
            <a:r>
              <a:rPr lang="ru-RU"/>
              <a:t>спр.</a:t>
            </a: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268538" y="2997200"/>
            <a:ext cx="1798637" cy="936625"/>
          </a:xfrm>
          <a:prstGeom prst="triangle">
            <a:avLst>
              <a:gd name="adj" fmla="val 50000"/>
            </a:avLst>
          </a:prstGeom>
          <a:solidFill>
            <a:srgbClr val="FFCCFF"/>
          </a:solidFill>
          <a:ln w="57150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33CC33"/>
                </a:solidFill>
              </a:rPr>
              <a:t>II</a:t>
            </a:r>
            <a:r>
              <a:rPr lang="en-US">
                <a:solidFill>
                  <a:srgbClr val="33CC33"/>
                </a:solidFill>
              </a:rPr>
              <a:t> </a:t>
            </a:r>
            <a:r>
              <a:rPr lang="ru-RU"/>
              <a:t> спр.</a:t>
            </a: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H="1">
            <a:off x="5940425" y="3933825"/>
            <a:ext cx="287338" cy="2159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6300788" y="3933825"/>
            <a:ext cx="1008062" cy="2159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427538" y="4437063"/>
            <a:ext cx="2089150" cy="2232025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не на </a:t>
            </a:r>
          </a:p>
          <a:p>
            <a:pPr algn="ctr">
              <a:buFontTx/>
              <a:buChar char="-"/>
            </a:pPr>
            <a:r>
              <a:rPr lang="ru-RU" sz="2000"/>
              <a:t>Ить</a:t>
            </a:r>
          </a:p>
          <a:p>
            <a:pPr algn="ctr">
              <a:buFontTx/>
              <a:buChar char="-"/>
            </a:pPr>
            <a:endParaRPr lang="ru-RU" sz="2000"/>
          </a:p>
          <a:p>
            <a:pPr algn="ctr"/>
            <a:r>
              <a:rPr lang="ru-RU" sz="2000"/>
              <a:t>+ брить</a:t>
            </a:r>
          </a:p>
          <a:p>
            <a:pPr algn="ctr"/>
            <a:r>
              <a:rPr lang="ru-RU" sz="2000"/>
              <a:t>стелить</a:t>
            </a: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6732588" y="4437063"/>
            <a:ext cx="2232025" cy="2232025"/>
          </a:xfrm>
          <a:prstGeom prst="rect">
            <a:avLst/>
          </a:prstGeom>
          <a:solidFill>
            <a:srgbClr val="FFCCFF"/>
          </a:solidFill>
          <a:ln w="57150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на –ИТЬ</a:t>
            </a:r>
          </a:p>
          <a:p>
            <a:pPr algn="ctr"/>
            <a:r>
              <a:rPr lang="ru-RU"/>
              <a:t>+</a:t>
            </a:r>
            <a:r>
              <a:rPr lang="ru-RU" sz="1600"/>
              <a:t>видеть, зависеть, </a:t>
            </a:r>
          </a:p>
          <a:p>
            <a:pPr algn="ctr"/>
            <a:r>
              <a:rPr lang="ru-RU" sz="1600"/>
              <a:t>ненавидеть, обидеть,</a:t>
            </a:r>
          </a:p>
          <a:p>
            <a:pPr algn="ctr"/>
            <a:r>
              <a:rPr lang="ru-RU" sz="1600"/>
              <a:t>терпеть, вертеть,</a:t>
            </a:r>
          </a:p>
          <a:p>
            <a:pPr algn="ctr"/>
            <a:r>
              <a:rPr lang="ru-RU" sz="1600"/>
              <a:t>смотреть, гнать, </a:t>
            </a:r>
          </a:p>
          <a:p>
            <a:pPr algn="ctr"/>
            <a:r>
              <a:rPr lang="ru-RU" sz="1600"/>
              <a:t>держать, слышать,</a:t>
            </a:r>
          </a:p>
          <a:p>
            <a:pPr algn="ctr"/>
            <a:r>
              <a:rPr lang="ru-RU" sz="1600"/>
              <a:t>дышать.</a:t>
            </a:r>
          </a:p>
          <a:p>
            <a:pPr algn="ctr"/>
            <a:endParaRPr lang="ru-RU" sz="16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4427538" y="3933825"/>
            <a:ext cx="2089150" cy="503238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</a:rPr>
              <a:t>I</a:t>
            </a:r>
            <a:r>
              <a:rPr lang="en-US"/>
              <a:t> </a:t>
            </a:r>
            <a:r>
              <a:rPr lang="ru-RU"/>
              <a:t>спр.</a:t>
            </a: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6732588" y="4005263"/>
            <a:ext cx="2232025" cy="431800"/>
          </a:xfrm>
          <a:prstGeom prst="triangle">
            <a:avLst>
              <a:gd name="adj" fmla="val 50000"/>
            </a:avLst>
          </a:prstGeom>
          <a:solidFill>
            <a:srgbClr val="FFCCFF"/>
          </a:solidFill>
          <a:ln w="57150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33CC33"/>
                </a:solidFill>
              </a:rPr>
              <a:t>II</a:t>
            </a:r>
            <a:r>
              <a:rPr lang="en-US"/>
              <a:t> </a:t>
            </a:r>
            <a:r>
              <a:rPr lang="ru-RU"/>
              <a:t>спр.</a:t>
            </a: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2411413" y="134143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6659563" y="134143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2555875" y="1125538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2555875" y="1196975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2627313" y="1125538"/>
            <a:ext cx="714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3995738" y="1628775"/>
            <a:ext cx="1223962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/>
              <a:t>выясни</a:t>
            </a: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4140200" y="2133600"/>
            <a:ext cx="576263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/>
              <a:t>или</a:t>
            </a:r>
          </a:p>
        </p:txBody>
      </p:sp>
      <p:pic>
        <p:nvPicPr>
          <p:cNvPr id="2084" name="Picture 36" descr="animal14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660525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9" grpId="0" animBg="1"/>
      <p:bldP spid="20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smtClean="0">
                <a:solidFill>
                  <a:srgbClr val="FFFF00"/>
                </a:solidFill>
                <a:latin typeface="Comic Sans MS" pitchFamily="66" charset="0"/>
              </a:rPr>
              <a:t>ОТДОХНЕМ</a:t>
            </a:r>
          </a:p>
        </p:txBody>
      </p:sp>
      <p:pic>
        <p:nvPicPr>
          <p:cNvPr id="14339" name="Picture 5" descr="kolob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1873250"/>
            <a:ext cx="497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4294967295"/>
          </p:nvPr>
        </p:nvSpPr>
        <p:spPr>
          <a:xfrm>
            <a:off x="642938" y="714375"/>
            <a:ext cx="7343775" cy="5000625"/>
          </a:xfrm>
        </p:spPr>
        <p:txBody>
          <a:bodyPr/>
          <a:lstStyle/>
          <a:p>
            <a:r>
              <a:rPr lang="ru-RU" sz="2800" dirty="0" smtClean="0"/>
              <a:t>Интересная  часть  речи</a:t>
            </a:r>
          </a:p>
          <a:p>
            <a:r>
              <a:rPr lang="ru-RU" sz="2800" dirty="0" smtClean="0"/>
              <a:t>В  русском  языке  живёт.</a:t>
            </a:r>
          </a:p>
          <a:p>
            <a:r>
              <a:rPr lang="ru-RU" sz="2800" dirty="0" smtClean="0"/>
              <a:t>Кто  что  делает  расскажет:</a:t>
            </a:r>
          </a:p>
          <a:p>
            <a:r>
              <a:rPr lang="ru-RU" sz="2800" dirty="0" smtClean="0"/>
              <a:t>Чертит, пишет  иль  поёт,</a:t>
            </a:r>
          </a:p>
          <a:p>
            <a:r>
              <a:rPr lang="ru-RU" sz="2800" dirty="0" smtClean="0"/>
              <a:t>Вышивает  или  пашет,</a:t>
            </a:r>
          </a:p>
          <a:p>
            <a:r>
              <a:rPr lang="ru-RU" sz="2800" dirty="0" smtClean="0"/>
              <a:t>Или  забивает  гол,</a:t>
            </a:r>
          </a:p>
          <a:p>
            <a:r>
              <a:rPr lang="ru-RU" sz="2800" dirty="0" smtClean="0"/>
              <a:t>Варит, жарит, моет, чистит-</a:t>
            </a:r>
          </a:p>
          <a:p>
            <a:r>
              <a:rPr lang="ru-RU" sz="2800" dirty="0" smtClean="0"/>
              <a:t>Всё  расскажет  нам….                                       </a:t>
            </a:r>
          </a:p>
        </p:txBody>
      </p:sp>
      <p:pic>
        <p:nvPicPr>
          <p:cNvPr id="4099" name="Picture 11" descr="cheburashk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571875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827088" y="3716338"/>
            <a:ext cx="431800" cy="433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3102 C -0.01406 -0.30301 0.14479 -0.5375 0.35782 -0.5537 C 0.56163 -0.57338 0.75243 -0.39236 0.76511 -0.1287 C 0.78143 0.11412 0.6474 0.34143 0.45625 0.35764 C 0.28195 0.37014 0.11597 0.21944 0.10313 -0.00648 C 0.09063 -0.21389 0.20209 -0.4081 0.36389 -0.425 C 0.51354 -0.43634 0.65382 -0.31042 0.66354 -0.12083 C 0.67275 0.05 0.58351 0.21505 0.44983 0.22431 C 0.329 0.23588 0.21493 0.13843 0.20486 -0.01528 C 0.19879 -0.15301 0.26563 -0.28681 0.37066 -0.29468 C 0.46302 -0.30301 0.55469 -0.23009 0.56163 -0.11227 C 0.56788 -0.01042 0.51997 0.08611 0.44341 0.09421 C 0.37986 0.10208 0.31302 0.0581 0.30972 -0.02292 C 0.30382 -0.08796 0.329 -0.15741 0.37657 -0.16482 C 0.41511 -0.16482 0.4533 -0.14907 0.45955 -0.10463 C 0.46302 -0.07593 0.45625 -0.04745 0.43768 -0.03519 C 0.42778 -0.03102 0.42136 -0.03102 0.41216 -0.03519 " pathEditMode="relative" rAng="0" ptsTypes="fffffffffffffffff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8388350" y="36449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104E-6 C 0.01493 -0.26543 -0.16528 -0.49479 -0.40625 -0.51075 C -0.63646 -0.53017 -0.85104 -0.35237 -0.86511 -0.09479 C -0.88281 0.14243 -0.73264 0.36463 -0.51684 0.38012 C -0.31997 0.3926 -0.13281 0.24532 -0.1184 0.02405 C -0.10434 -0.17803 -0.23021 -0.36832 -0.41285 -0.38381 C -0.58195 -0.39583 -0.73993 -0.27283 -0.75052 -0.0874 C -0.76111 0.07908 -0.66094 0.24162 -0.5099 0.24995 C -0.37327 0.26128 -0.24479 0.16648 -0.23299 0.01619 C -0.22604 -0.11861 -0.30156 -0.24948 -0.42014 -0.25711 C -0.52413 -0.26543 -0.62813 -0.19375 -0.63646 -0.07907 C -0.64288 0.02012 -0.58959 0.11492 -0.50261 0.12324 C -0.43073 0.13064 -0.35556 0.0874 -0.35191 0.00833 C -0.34497 -0.05572 -0.37327 -0.123 -0.42709 -0.13063 C -0.47066 -0.13063 -0.51354 -0.11468 -0.52049 -0.07144 C -0.52413 -0.04323 -0.51684 -0.01572 -0.49584 -0.00393 C -0.48507 -3.4104E-6 -0.47761 -3.4104E-6 -0.46684 -0.00393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179388" y="314166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96532E-6 C 8.33333E-7 0.17249 0.09896 0.31468 0.21944 0.31468 C 0.36146 0.31468 0.41285 0.157 0.43455 0.06243 L 0.45677 -0.06289 C 0.47882 -0.15769 0.53351 -0.31468 0.69392 -0.31468 C 0.7967 -0.31468 0.91354 -0.17318 0.91354 -1.96532E-6 C 0.91354 0.17249 0.7967 0.31468 0.69392 0.31468 C 0.53351 0.31468 0.47882 0.157 0.45677 0.06243 L 0.43455 -0.06289 C 0.41285 -0.15769 0.36146 -0.31468 0.21944 -0.31468 C 0.09896 -0.31468 8.33333E-7 -0.17318 8.33333E-7 -1.96532E-6 Z " pathEditMode="relative" rAng="0" ptsTypes="ffFffffFfff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900113" y="3213100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 rot="-3931340">
            <a:off x="7740651" y="3141662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C 0.00712 -0.03866 -0.00504 -0.09329 0.01753 -0.12477 C 0.0217 -0.13982 0.0276 -0.15069 0.03507 -0.16273 C 0.03889 -0.16852 0.0401 -0.17569 0.04323 -0.18194 C 0.04653 -0.19977 0.05208 -0.20602 0.0592 -0.21991 C 0.06285 -0.23495 0.07344 -0.24306 0.0816 -0.2537 C 0.08524 -0.26875 0.08351 -0.26759 0.09427 -0.27477 C 0.09635 -0.28333 0.10069 -0.29097 0.10712 -0.29398 C 0.11319 -0.30139 0.10955 -0.2963 0.11666 -0.31065 C 0.11753 -0.3125 0.11996 -0.31204 0.1217 -0.31273 C 0.1276 -0.31574 0.12569 -0.31435 0.13125 -0.31921 C 0.13489 -0.32662 0.13767 -0.32917 0.1441 -0.33194 C 0.14809 -0.34005 0.15104 -0.35116 0.15677 -0.35718 C 0.16215 -0.36296 0.17274 -0.36296 0.17916 -0.36597 C 0.18212 -0.36852 0.18524 -0.37269 0.18889 -0.37431 C 0.19045 -0.375 0.19219 -0.37523 0.19357 -0.37639 C 0.2 -0.38102 0.20434 -0.38843 0.21128 -0.3912 C 0.22222 -0.40069 0.21701 -0.39792 0.22535 -0.40162 C 0.23368 -0.40926 0.22708 -0.4044 0.23993 -0.4081 C 0.25226 -0.41157 0.2625 -0.41667 0.27517 -0.41875 C 0.28611 -0.42338 0.29548 -0.42546 0.30712 -0.42708 C 0.31736 -0.43032 0.31111 -0.42801 0.32326 -0.43357 C 0.32639 -0.43495 0.33298 -0.43773 0.33298 -0.4375 C 0.36007 -0.43704 0.38715 -0.4375 0.41441 -0.43565 C 0.42465 -0.43495 0.42934 -0.42708 0.43837 -0.425 C 0.45885 -0.42014 0.47882 -0.41759 0.49913 -0.41435 C 0.50764 -0.41065 0.51337 -0.40556 0.52153 -0.40162 C 0.5283 -0.39329 0.53576 -0.39097 0.5441 -0.38681 C 0.54844 -0.38125 0.55364 -0.3794 0.55833 -0.37431 C 0.56476 -0.36759 0.56996 -0.36389 0.5776 -0.35949 C 0.58246 -0.35648 0.59201 -0.34884 0.59201 -0.34861 C 0.5967 -0.34028 0.59913 -0.33727 0.6066 -0.33403 C 0.61007 -0.31944 0.60469 -0.33634 0.61771 -0.31921 C 0.62726 -0.30671 0.62361 -0.31273 0.62899 -0.30232 C 0.62951 -0.29954 0.62882 -0.2956 0.63055 -0.29398 C 0.63316 -0.29074 0.6401 -0.28958 0.6401 -0.28935 C 0.64479 -0.2831 0.64809 -0.27963 0.65451 -0.27685 C 0.66389 -0.26458 0.66041 -0.27037 0.66562 -0.26019 C 0.66771 -0.24838 0.67222 -0.2463 0.67691 -0.23681 C 0.6783 -0.23449 0.67882 -0.23102 0.68021 -0.22847 C 0.68246 -0.22454 0.68802 -0.21782 0.68802 -0.21759 C 0.68993 -0.21088 0.69618 -0.19884 0.69618 -0.19861 C 0.69826 -0.19051 0.6993 -0.17963 0.70416 -0.17338 C 0.70625 -0.16528 0.70833 -0.16319 0.71389 -0.15857 C 0.71875 -0.15 0.72083 -0.14144 0.72326 -0.13102 C 0.72934 -0.10579 0.73472 -0.08009 0.74097 -0.05509 C 0.73541 -0.03264 0.74357 -0.00486 0.74896 0.0169 C 0.75121 0.05278 0.75226 0.05556 0.74896 0.10162 C 0.74844 0.11018 0.74462 0.11852 0.74253 0.12685 C 0.73958 0.13843 0.73767 0.15069 0.73455 0.16273 C 0.73125 0.17569 0.72916 0.19167 0.72326 0.20278 C 0.72153 0.20995 0.71927 0.21435 0.71545 0.21991 C 0.71423 0.22755 0.7118 0.23518 0.71059 0.24306 C 0.70989 0.24653 0.71024 0.25046 0.70885 0.2537 C 0.70781 0.25602 0.70573 0.25764 0.70416 0.25995 C 0.70191 0.26968 0.69548 0.28032 0.68976 0.28727 C 0.68594 0.30301 0.68038 0.31435 0.67222 0.32569 C 0.6691 0.33819 0.66528 0.33912 0.65607 0.34236 C 0.65295 0.34352 0.64653 0.3463 0.64653 0.34653 C 0.64149 0.35301 0.64166 0.36458 0.63541 0.36991 C 0.62708 0.37708 0.62257 0.38681 0.61302 0.39097 C 0.60469 0.40116 0.60017 0.41366 0.58889 0.41852 C 0.58611 0.42106 0.58403 0.42477 0.5809 0.42708 C 0.57726 0.42986 0.57309 0.43079 0.56979 0.4331 C 0.56788 0.43426 0.56632 0.43565 0.56476 0.4375 C 0.56371 0.43866 0.56302 0.44074 0.56146 0.4419 C 0.55764 0.44514 0.55191 0.44815 0.54739 0.45023 C 0.53455 0.46713 0.50451 0.47662 0.48628 0.47986 C 0.47778 0.48565 0.46875 0.49375 0.45937 0.49676 C 0.42882 0.50671 0.39444 0.50116 0.36319 0.50324 C 0.35312 0.50255 0.34305 0.50231 0.33298 0.50116 C 0.33055 0.50093 0.31736 0.49491 0.31684 0.49468 C 0.31232 0.49259 0.30712 0.49329 0.30243 0.49259 C 0.29826 0.4912 0.2934 0.49167 0.28976 0.48843 C 0.28802 0.48704 0.28646 0.48518 0.28472 0.48403 C 0.27083 0.47593 0.25347 0.47199 0.23837 0.46713 C 0.22951 0.46111 0.22066 0.45648 0.21128 0.45231 C 0.20486 0.44444 0.19548 0.44259 0.18732 0.43958 C 0.18055 0.43356 0.17465 0.42963 0.16805 0.42477 C 0.16094 0.41944 0.15607 0.41343 0.14878 0.40995 C 0.14531 0.40509 0.14097 0.40208 0.1375 0.39745 C 0.13021 0.38773 0.13906 0.39306 0.12951 0.38889 C 0.1276 0.38518 0.125 0.38218 0.12326 0.37824 C 0.12014 0.37153 0.12378 0.37222 0.11823 0.36782 C 0.11684 0.36667 0.1151 0.36643 0.11354 0.36551 C 0.1118 0.36435 0.11041 0.36273 0.10885 0.36134 C 0.10607 0.35139 0.10156 0.34468 0.09427 0.34028 C 0.09045 0.33241 0.08663 0.33079 0.08003 0.32778 C 0.07378 0.31481 0.07656 0.30162 0.06406 0.29606 C 0.05868 0.2912 0.05573 0.28518 0.05104 0.27917 C 0.04861 0.2662 0.04705 0.25648 0.03993 0.24722 C 0.03837 0.23889 0.03524 0.21759 0.03194 0.21134 C 0.02882 0.20556 0.02535 0.20046 0.02239 0.19444 C 0.02014 0.18495 0.01857 0.17523 0.01423 0.1669 C 0.01094 0.14907 0.01094 0.13171 0.00312 0.11643 C 0.00087 0.1037 0.00226 0.11018 -0.00156 0.09514 C -0.00209 0.09306 -0.00313 0.08889 -0.00313 0.08912 C -0.00156 0.03657 -0.00156 0.05486 -0.00156 0.0338 " pathEditMode="relative" rAng="0" ptsTypes="fffffffffffffffffffffffffffffffffffffffffffffffffffffffffffffffffffffffffffffffffffffffffffffffffA">
                                      <p:cBhvr>
                                        <p:cTn id="12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C -0.0066 -0.03796 0.0059 -0.09375 -0.01684 -0.12361 C -0.02049 -0.13889 -0.02674 -0.14931 -0.03507 -0.16204 C -0.03837 -0.16713 -0.03924 -0.17407 -0.04219 -0.18079 C -0.04532 -0.19815 -0.05087 -0.20486 -0.05834 -0.21852 C -0.06198 -0.23264 -0.0724 -0.24167 -0.08021 -0.25255 C -0.08438 -0.26759 -0.08316 -0.26528 -0.09306 -0.27338 C -0.09584 -0.28125 -0.09948 -0.28866 -0.10677 -0.29213 C -0.1125 -0.29954 -0.10886 -0.29468 -0.11598 -0.30833 C -0.11667 -0.31065 -0.11945 -0.30857 -0.12084 -0.31065 C -0.12657 -0.31343 -0.12518 -0.31273 -0.12987 -0.31713 C -0.13403 -0.32361 -0.13664 -0.32778 -0.14306 -0.33009 C -0.1474 -0.33773 -0.1507 -0.34815 -0.15556 -0.35486 C -0.16112 -0.36042 -0.1724 -0.36088 -0.17865 -0.36296 C -0.18143 -0.36505 -0.18386 -0.36921 -0.18768 -0.37222 C -0.18976 -0.37176 -0.19098 -0.37315 -0.19271 -0.37407 C -0.19931 -0.37778 -0.20365 -0.38588 -0.21059 -0.38843 C -0.22153 -0.39792 -0.21667 -0.39468 -0.22466 -0.39907 C -0.23316 -0.40556 -0.22622 -0.40139 -0.23924 -0.40417 C -0.25122 -0.4081 -0.26198 -0.4132 -0.27466 -0.41505 C -0.2849 -0.42037 -0.29445 -0.42269 -0.30608 -0.42361 C -0.31632 -0.42662 -0.31007 -0.42431 -0.32257 -0.43056 C -0.32535 -0.43148 -0.3323 -0.43426 -0.33177 -0.43426 C -0.35938 -0.4338 -0.38646 -0.4338 -0.4132 -0.43241 C -0.42344 -0.43148 -0.4283 -0.42384 -0.43681 -0.42176 C -0.45764 -0.41667 -0.47761 -0.41389 -0.49775 -0.41111 C -0.50643 -0.4081 -0.51216 -0.40232 -0.52066 -0.39884 C -0.52709 -0.39028 -0.53455 -0.38796 -0.54271 -0.38357 C -0.54723 -0.37894 -0.55243 -0.37685 -0.5566 -0.37222 C -0.56372 -0.36458 -0.56858 -0.36157 -0.57605 -0.35695 C -0.58056 -0.35417 -0.59028 -0.3463 -0.59063 -0.34583 C -0.59566 -0.33773 -0.5974 -0.33565 -0.60573 -0.33148 C -0.60886 -0.31713 -0.60296 -0.3331 -0.61684 -0.31713 C -0.62587 -0.30417 -0.62205 -0.31019 -0.62761 -0.30023 C -0.62848 -0.29745 -0.62743 -0.29352 -0.629 -0.29213 C -0.63177 -0.28866 -0.63889 -0.28727 -0.63924 -0.2875 C -0.64323 -0.28079 -0.64671 -0.27778 -0.65313 -0.275 C -0.66268 -0.26296 -0.65938 -0.26898 -0.66389 -0.2581 C -0.66632 -0.24676 -0.67014 -0.24514 -0.67587 -0.23495 C -0.67691 -0.23264 -0.67761 -0.22917 -0.67882 -0.22685 C -0.68091 -0.22222 -0.68646 -0.21667 -0.68594 -0.2162 C -0.6882 -0.20926 -0.69427 -0.19769 -0.69514 -0.19769 C -0.69705 -0.19005 -0.69757 -0.17847 -0.70278 -0.17176 C -0.70452 -0.16389 -0.70712 -0.16204 -0.71198 -0.15764 C -0.71771 -0.14884 -0.7191 -0.13982 -0.72153 -0.13032 C -0.72796 -0.10556 -0.73316 -0.08056 -0.73907 -0.05556 C -0.73473 -0.03241 -0.74167 -0.00417 -0.7474 0.0169 C -0.75 0.05324 -0.75105 0.05579 -0.7474 0.10069 C -0.74688 0.1081 -0.74289 0.11736 -0.74132 0.12523 C -0.73872 0.13819 -0.73594 0.1493 -0.73299 0.16157 C -0.72917 0.17454 -0.72796 0.19097 -0.72205 0.20069 C -0.72014 0.20949 -0.71789 0.21227 -0.71389 0.21852 C -0.7125 0.22685 -0.71025 0.23449 -0.70903 0.24167 C -0.70834 0.2456 -0.70903 0.24907 -0.70764 0.25231 C -0.7066 0.2544 -0.70365 0.25602 -0.70313 0.25764 C -0.7007 0.26805 -0.69341 0.27778 -0.68768 0.28657 C -0.6849 0.30162 -0.67813 0.31111 -0.67101 0.32384 C -0.66702 0.3368 -0.66407 0.33727 -0.65434 0.34097 C -0.65209 0.34097 -0.64549 0.34305 -0.64532 0.34398 C -0.64028 0.35069 -0.63993 0.36204 -0.63438 0.36736 C -0.62552 0.37292 -0.62153 0.38472 -0.61164 0.38819 C -0.60382 0.3993 -0.59914 0.41157 -0.58698 0.41458 C -0.58438 0.41805 -0.58212 0.4206 -0.57952 0.42454 C -0.57605 0.42662 -0.57188 0.42662 -0.56806 0.43125 C -0.5665 0.43125 -0.56528 0.43171 -0.56302 0.43495 C -0.5625 0.43565 -0.56164 0.43727 -0.56042 0.43727 C -0.55643 0.44074 -0.55 0.44491 -0.54636 0.44653 C -0.53334 0.46343 -0.50296 0.47292 -0.4849 0.47708 C -0.47691 0.48194 -0.46737 0.49167 -0.45851 0.4919 C -0.42778 0.50301 -0.39375 0.49792 -0.36216 0.49884 C -0.35209 0.49815 -0.34202 0.4993 -0.33212 0.49861 C -0.32969 0.49653 -0.31632 0.4919 -0.31528 0.49213 C -0.31129 0.48866 -0.3066 0.4912 -0.30157 0.48935 C -0.2974 0.48796 -0.29237 0.48935 -0.28855 0.48495 C -0.28716 0.4838 -0.28542 0.48125 -0.28455 0.47986 C -0.26997 0.47292 -0.25226 0.46875 -0.23733 0.46412 C -0.22865 0.45741 -0.22049 0.45417 -0.21094 0.45 C -0.20382 0.4412 -0.19445 0.43935 -0.18646 0.43565 C -0.17987 0.43055 -0.17396 0.42569 -0.16702 0.4206 C -0.16025 0.41713 -0.15469 0.41018 -0.14809 0.40648 C -0.14393 0.40278 -0.14011 0.39977 -0.13733 0.39444 C -0.12934 0.38403 -0.13802 0.39051 -0.129 0.38588 C -0.12691 0.38287 -0.12396 0.37824 -0.12327 0.37616 C -0.11997 0.36805 -0.12327 0.37014 -0.11754 0.36597 C -0.11598 0.36412 -0.11511 0.36389 -0.11302 0.36389 C -0.11077 0.36157 -0.10973 0.35949 -0.10764 0.35833 C -0.10556 0.34861 -0.1007 0.34236 -0.09427 0.3375 C -0.09011 0.33009 -0.08612 0.32824 -0.07865 0.32407 C -0.07309 0.31296 -0.07605 0.30046 -0.06337 0.29375 C -0.0573 0.28912 -0.05539 0.2831 -0.05035 0.27755 C -0.04844 0.26412 -0.04688 0.25324 -0.03924 0.24583 C -0.03733 0.23588 -0.0349 0.21505 -0.0316 0.21018 C -0.02796 0.20463 -0.02466 0.19884 -0.0224 0.19282 C -0.02032 0.18333 -0.01754 0.17407 -0.01337 0.16528 C -0.0099 0.14838 -0.01007 0.13102 -0.00261 0.11597 C 0.00034 0.10347 -0.00157 0.10995 0.00208 0.09398 C 0.0026 0.09305 0.00399 0.08704 0.00364 0.08819 C 0.0026 0.0368 0.00208 0.05555 0.00208 0.0338 C 0.00208 0.0338 4.16667E-6 7.40741E-7 4.16667E-6 7.40741E-7 Z " pathEditMode="relative" rAng="0" ptsTypes="fffffffffffffffffffffffffffffffffffffffffffffffffffffffffffffffffffffffffffffffffffffffffffffffffff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4953000"/>
            <a:ext cx="7239000" cy="1697038"/>
            <a:chOff x="872" y="3100"/>
            <a:chExt cx="4560" cy="106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72" y="3100"/>
              <a:ext cx="4560" cy="1069"/>
              <a:chOff x="884" y="2880"/>
              <a:chExt cx="4560" cy="1069"/>
            </a:xfrm>
          </p:grpSpPr>
          <p:sp>
            <p:nvSpPr>
              <p:cNvPr id="74756" name="Rectangle 4"/>
              <p:cNvSpPr>
                <a:spLocks noChangeArrowheads="1"/>
              </p:cNvSpPr>
              <p:nvPr/>
            </p:nvSpPr>
            <p:spPr bwMode="auto">
              <a:xfrm>
                <a:off x="1491" y="2880"/>
                <a:ext cx="613" cy="460"/>
              </a:xfrm>
              <a:prstGeom prst="rect">
                <a:avLst/>
              </a:prstGeom>
              <a:solidFill>
                <a:srgbClr val="69BE78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57" name="Rectangle 5"/>
              <p:cNvSpPr>
                <a:spLocks noChangeArrowheads="1"/>
              </p:cNvSpPr>
              <p:nvPr/>
            </p:nvSpPr>
            <p:spPr bwMode="auto">
              <a:xfrm>
                <a:off x="1066" y="2976"/>
                <a:ext cx="209" cy="50"/>
              </a:xfrm>
              <a:prstGeom prst="rect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58" name="Rectangle 6"/>
              <p:cNvSpPr>
                <a:spLocks noChangeArrowheads="1"/>
              </p:cNvSpPr>
              <p:nvPr/>
            </p:nvSpPr>
            <p:spPr bwMode="auto">
              <a:xfrm>
                <a:off x="938" y="3288"/>
                <a:ext cx="1282" cy="427"/>
              </a:xfrm>
              <a:prstGeom prst="rect">
                <a:avLst/>
              </a:prstGeom>
              <a:solidFill>
                <a:srgbClr val="69BE78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59" name="Oval 7"/>
              <p:cNvSpPr>
                <a:spLocks noChangeArrowheads="1"/>
              </p:cNvSpPr>
              <p:nvPr/>
            </p:nvSpPr>
            <p:spPr bwMode="auto">
              <a:xfrm>
                <a:off x="1065" y="3623"/>
                <a:ext cx="352" cy="326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auto">
              <a:xfrm>
                <a:off x="1796" y="3623"/>
                <a:ext cx="352" cy="326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1" name="Rectangle 9"/>
              <p:cNvSpPr>
                <a:spLocks noChangeArrowheads="1"/>
              </p:cNvSpPr>
              <p:nvPr/>
            </p:nvSpPr>
            <p:spPr bwMode="auto">
              <a:xfrm>
                <a:off x="1610" y="2931"/>
                <a:ext cx="443" cy="301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2" name="Rectangle 10"/>
              <p:cNvSpPr>
                <a:spLocks noChangeArrowheads="1"/>
              </p:cNvSpPr>
              <p:nvPr/>
            </p:nvSpPr>
            <p:spPr bwMode="auto">
              <a:xfrm>
                <a:off x="2320" y="2886"/>
                <a:ext cx="1526" cy="829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3" name="Oval 11"/>
              <p:cNvSpPr>
                <a:spLocks noChangeArrowheads="1"/>
              </p:cNvSpPr>
              <p:nvPr/>
            </p:nvSpPr>
            <p:spPr bwMode="auto">
              <a:xfrm>
                <a:off x="2555" y="3597"/>
                <a:ext cx="361" cy="327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4" name="Oval 12"/>
              <p:cNvSpPr>
                <a:spLocks noChangeArrowheads="1"/>
              </p:cNvSpPr>
              <p:nvPr/>
            </p:nvSpPr>
            <p:spPr bwMode="auto">
              <a:xfrm>
                <a:off x="3286" y="3597"/>
                <a:ext cx="361" cy="327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5" name="Rectangle 13"/>
              <p:cNvSpPr>
                <a:spLocks noChangeArrowheads="1"/>
              </p:cNvSpPr>
              <p:nvPr/>
            </p:nvSpPr>
            <p:spPr bwMode="auto">
              <a:xfrm>
                <a:off x="884" y="3339"/>
                <a:ext cx="54" cy="335"/>
              </a:xfrm>
              <a:prstGeom prst="rect">
                <a:avLst/>
              </a:prstGeom>
              <a:solidFill>
                <a:srgbClr val="69BE78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6" name="Rectangle 14"/>
              <p:cNvSpPr>
                <a:spLocks noChangeArrowheads="1"/>
              </p:cNvSpPr>
              <p:nvPr/>
            </p:nvSpPr>
            <p:spPr bwMode="auto">
              <a:xfrm>
                <a:off x="3909" y="2886"/>
                <a:ext cx="1535" cy="829"/>
              </a:xfrm>
              <a:prstGeom prst="rect">
                <a:avLst/>
              </a:prstGeom>
              <a:solidFill>
                <a:srgbClr val="FFB3D9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7" name="Oval 15"/>
              <p:cNvSpPr>
                <a:spLocks noChangeArrowheads="1"/>
              </p:cNvSpPr>
              <p:nvPr/>
            </p:nvSpPr>
            <p:spPr bwMode="auto">
              <a:xfrm>
                <a:off x="4153" y="3597"/>
                <a:ext cx="352" cy="327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8" name="Oval 16"/>
              <p:cNvSpPr>
                <a:spLocks noChangeArrowheads="1"/>
              </p:cNvSpPr>
              <p:nvPr/>
            </p:nvSpPr>
            <p:spPr bwMode="auto">
              <a:xfrm>
                <a:off x="4884" y="3597"/>
                <a:ext cx="353" cy="327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9" name="Text Box 17"/>
              <p:cNvSpPr txBox="1">
                <a:spLocks noChangeArrowheads="1"/>
              </p:cNvSpPr>
              <p:nvPr/>
            </p:nvSpPr>
            <p:spPr bwMode="auto">
              <a:xfrm>
                <a:off x="1111" y="3264"/>
                <a:ext cx="128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00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4000" b="1">
                    <a:solidFill>
                      <a:srgbClr val="FFFF00"/>
                    </a:solidFill>
                    <a:latin typeface="Comic Sans MS" pitchFamily="66" charset="0"/>
                  </a:rPr>
                  <a:t>II</a:t>
                </a:r>
                <a:r>
                  <a:rPr lang="ru-RU" sz="4000" b="1">
                    <a:solidFill>
                      <a:srgbClr val="FFFF00"/>
                    </a:solidFill>
                    <a:latin typeface="Comic Sans MS" pitchFamily="66" charset="0"/>
                  </a:rPr>
                  <a:t> спр.</a:t>
                </a:r>
              </a:p>
            </p:txBody>
          </p:sp>
        </p:grpSp>
        <p:sp>
          <p:nvSpPr>
            <p:cNvPr id="74770" name="Rectangle 18"/>
            <p:cNvSpPr>
              <a:spLocks noChangeArrowheads="1"/>
            </p:cNvSpPr>
            <p:nvPr/>
          </p:nvSpPr>
          <p:spPr bwMode="auto">
            <a:xfrm>
              <a:off x="1104" y="3264"/>
              <a:ext cx="117" cy="260"/>
            </a:xfrm>
            <a:prstGeom prst="rect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7200" y="3048000"/>
            <a:ext cx="7224713" cy="1830388"/>
            <a:chOff x="295" y="1609"/>
            <a:chExt cx="4551" cy="1153"/>
          </a:xfrm>
        </p:grpSpPr>
        <p:sp>
          <p:nvSpPr>
            <p:cNvPr id="74772" name="Rectangle 20"/>
            <p:cNvSpPr>
              <a:spLocks noChangeArrowheads="1"/>
            </p:cNvSpPr>
            <p:nvPr/>
          </p:nvSpPr>
          <p:spPr bwMode="auto">
            <a:xfrm>
              <a:off x="530" y="1817"/>
              <a:ext cx="117" cy="268"/>
            </a:xfrm>
            <a:prstGeom prst="rect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3" name="Rectangle 21"/>
            <p:cNvSpPr>
              <a:spLocks noChangeArrowheads="1"/>
            </p:cNvSpPr>
            <p:nvPr/>
          </p:nvSpPr>
          <p:spPr bwMode="auto">
            <a:xfrm>
              <a:off x="1017" y="1609"/>
              <a:ext cx="614" cy="476"/>
            </a:xfrm>
            <a:prstGeom prst="rect">
              <a:avLst/>
            </a:prstGeom>
            <a:solidFill>
              <a:srgbClr val="69BE78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4" name="Rectangle 22"/>
            <p:cNvSpPr>
              <a:spLocks noChangeArrowheads="1"/>
            </p:cNvSpPr>
            <p:nvPr/>
          </p:nvSpPr>
          <p:spPr bwMode="auto">
            <a:xfrm>
              <a:off x="295" y="2138"/>
              <a:ext cx="54" cy="346"/>
            </a:xfrm>
            <a:prstGeom prst="rect">
              <a:avLst/>
            </a:prstGeom>
            <a:solidFill>
              <a:srgbClr val="69BE78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5" name="Rectangle 23"/>
            <p:cNvSpPr>
              <a:spLocks noChangeArrowheads="1"/>
            </p:cNvSpPr>
            <p:nvPr/>
          </p:nvSpPr>
          <p:spPr bwMode="auto">
            <a:xfrm>
              <a:off x="340" y="2077"/>
              <a:ext cx="1282" cy="442"/>
            </a:xfrm>
            <a:prstGeom prst="rect">
              <a:avLst/>
            </a:prstGeom>
            <a:solidFill>
              <a:srgbClr val="69BE78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6" name="Oval 24"/>
            <p:cNvSpPr>
              <a:spLocks noChangeArrowheads="1"/>
            </p:cNvSpPr>
            <p:nvPr/>
          </p:nvSpPr>
          <p:spPr bwMode="auto">
            <a:xfrm>
              <a:off x="467" y="2424"/>
              <a:ext cx="351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7" name="Oval 25"/>
            <p:cNvSpPr>
              <a:spLocks noChangeArrowheads="1"/>
            </p:cNvSpPr>
            <p:nvPr/>
          </p:nvSpPr>
          <p:spPr bwMode="auto">
            <a:xfrm>
              <a:off x="1198" y="2424"/>
              <a:ext cx="353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8" name="Rectangle 26"/>
            <p:cNvSpPr>
              <a:spLocks noChangeArrowheads="1"/>
            </p:cNvSpPr>
            <p:nvPr/>
          </p:nvSpPr>
          <p:spPr bwMode="auto">
            <a:xfrm>
              <a:off x="1126" y="1687"/>
              <a:ext cx="443" cy="312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9" name="Rectangle 27"/>
            <p:cNvSpPr>
              <a:spLocks noChangeArrowheads="1"/>
            </p:cNvSpPr>
            <p:nvPr/>
          </p:nvSpPr>
          <p:spPr bwMode="auto">
            <a:xfrm>
              <a:off x="476" y="1774"/>
              <a:ext cx="207" cy="52"/>
            </a:xfrm>
            <a:prstGeom prst="rect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80" name="Rectangle 28"/>
            <p:cNvSpPr>
              <a:spLocks noChangeArrowheads="1"/>
            </p:cNvSpPr>
            <p:nvPr/>
          </p:nvSpPr>
          <p:spPr bwMode="auto">
            <a:xfrm>
              <a:off x="1722" y="1661"/>
              <a:ext cx="1526" cy="858"/>
            </a:xfrm>
            <a:prstGeom prst="rect">
              <a:avLst/>
            </a:prstGeom>
            <a:solidFill>
              <a:srgbClr val="CC99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81" name="Oval 29"/>
            <p:cNvSpPr>
              <a:spLocks noChangeArrowheads="1"/>
            </p:cNvSpPr>
            <p:nvPr/>
          </p:nvSpPr>
          <p:spPr bwMode="auto">
            <a:xfrm>
              <a:off x="1957" y="2398"/>
              <a:ext cx="361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82" name="Oval 30"/>
            <p:cNvSpPr>
              <a:spLocks noChangeArrowheads="1"/>
            </p:cNvSpPr>
            <p:nvPr/>
          </p:nvSpPr>
          <p:spPr bwMode="auto">
            <a:xfrm>
              <a:off x="2688" y="2398"/>
              <a:ext cx="361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83" name="Rectangle 31"/>
            <p:cNvSpPr>
              <a:spLocks noChangeArrowheads="1"/>
            </p:cNvSpPr>
            <p:nvPr/>
          </p:nvSpPr>
          <p:spPr bwMode="auto">
            <a:xfrm>
              <a:off x="3311" y="1661"/>
              <a:ext cx="1535" cy="858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84" name="Oval 32"/>
            <p:cNvSpPr>
              <a:spLocks noChangeArrowheads="1"/>
            </p:cNvSpPr>
            <p:nvPr/>
          </p:nvSpPr>
          <p:spPr bwMode="auto">
            <a:xfrm>
              <a:off x="3555" y="2398"/>
              <a:ext cx="352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85" name="Oval 33"/>
            <p:cNvSpPr>
              <a:spLocks noChangeArrowheads="1"/>
            </p:cNvSpPr>
            <p:nvPr/>
          </p:nvSpPr>
          <p:spPr bwMode="auto">
            <a:xfrm>
              <a:off x="4286" y="2398"/>
              <a:ext cx="352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57200" y="3048000"/>
            <a:ext cx="7224713" cy="1830388"/>
            <a:chOff x="295" y="1609"/>
            <a:chExt cx="4551" cy="1153"/>
          </a:xfrm>
        </p:grpSpPr>
        <p:sp>
          <p:nvSpPr>
            <p:cNvPr id="74787" name="Rectangle 35"/>
            <p:cNvSpPr>
              <a:spLocks noChangeArrowheads="1"/>
            </p:cNvSpPr>
            <p:nvPr/>
          </p:nvSpPr>
          <p:spPr bwMode="auto">
            <a:xfrm>
              <a:off x="530" y="1817"/>
              <a:ext cx="117" cy="268"/>
            </a:xfrm>
            <a:prstGeom prst="rect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88" name="Rectangle 36"/>
            <p:cNvSpPr>
              <a:spLocks noChangeArrowheads="1"/>
            </p:cNvSpPr>
            <p:nvPr/>
          </p:nvSpPr>
          <p:spPr bwMode="auto">
            <a:xfrm>
              <a:off x="1017" y="1609"/>
              <a:ext cx="614" cy="476"/>
            </a:xfrm>
            <a:prstGeom prst="rect">
              <a:avLst/>
            </a:prstGeom>
            <a:solidFill>
              <a:srgbClr val="69BE78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89" name="Rectangle 37"/>
            <p:cNvSpPr>
              <a:spLocks noChangeArrowheads="1"/>
            </p:cNvSpPr>
            <p:nvPr/>
          </p:nvSpPr>
          <p:spPr bwMode="auto">
            <a:xfrm>
              <a:off x="295" y="2138"/>
              <a:ext cx="54" cy="346"/>
            </a:xfrm>
            <a:prstGeom prst="rect">
              <a:avLst/>
            </a:prstGeom>
            <a:solidFill>
              <a:srgbClr val="69BE78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90" name="Rectangle 38"/>
            <p:cNvSpPr>
              <a:spLocks noChangeArrowheads="1"/>
            </p:cNvSpPr>
            <p:nvPr/>
          </p:nvSpPr>
          <p:spPr bwMode="auto">
            <a:xfrm>
              <a:off x="340" y="2077"/>
              <a:ext cx="1282" cy="442"/>
            </a:xfrm>
            <a:prstGeom prst="rect">
              <a:avLst/>
            </a:prstGeom>
            <a:solidFill>
              <a:srgbClr val="69BE78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91" name="Oval 39"/>
            <p:cNvSpPr>
              <a:spLocks noChangeArrowheads="1"/>
            </p:cNvSpPr>
            <p:nvPr/>
          </p:nvSpPr>
          <p:spPr bwMode="auto">
            <a:xfrm>
              <a:off x="467" y="2424"/>
              <a:ext cx="351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92" name="Oval 40"/>
            <p:cNvSpPr>
              <a:spLocks noChangeArrowheads="1"/>
            </p:cNvSpPr>
            <p:nvPr/>
          </p:nvSpPr>
          <p:spPr bwMode="auto">
            <a:xfrm>
              <a:off x="1198" y="2424"/>
              <a:ext cx="353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93" name="Rectangle 41"/>
            <p:cNvSpPr>
              <a:spLocks noChangeArrowheads="1"/>
            </p:cNvSpPr>
            <p:nvPr/>
          </p:nvSpPr>
          <p:spPr bwMode="auto">
            <a:xfrm>
              <a:off x="1126" y="1687"/>
              <a:ext cx="443" cy="312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94" name="Rectangle 42"/>
            <p:cNvSpPr>
              <a:spLocks noChangeArrowheads="1"/>
            </p:cNvSpPr>
            <p:nvPr/>
          </p:nvSpPr>
          <p:spPr bwMode="auto">
            <a:xfrm>
              <a:off x="476" y="1774"/>
              <a:ext cx="207" cy="52"/>
            </a:xfrm>
            <a:prstGeom prst="rect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95" name="Rectangle 43"/>
            <p:cNvSpPr>
              <a:spLocks noChangeArrowheads="1"/>
            </p:cNvSpPr>
            <p:nvPr/>
          </p:nvSpPr>
          <p:spPr bwMode="auto">
            <a:xfrm>
              <a:off x="1722" y="1661"/>
              <a:ext cx="1526" cy="858"/>
            </a:xfrm>
            <a:prstGeom prst="rect">
              <a:avLst/>
            </a:prstGeom>
            <a:solidFill>
              <a:srgbClr val="CC99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96" name="Oval 44"/>
            <p:cNvSpPr>
              <a:spLocks noChangeArrowheads="1"/>
            </p:cNvSpPr>
            <p:nvPr/>
          </p:nvSpPr>
          <p:spPr bwMode="auto">
            <a:xfrm>
              <a:off x="1957" y="2398"/>
              <a:ext cx="361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97" name="Oval 45"/>
            <p:cNvSpPr>
              <a:spLocks noChangeArrowheads="1"/>
            </p:cNvSpPr>
            <p:nvPr/>
          </p:nvSpPr>
          <p:spPr bwMode="auto">
            <a:xfrm>
              <a:off x="2688" y="2398"/>
              <a:ext cx="361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98" name="Rectangle 46"/>
            <p:cNvSpPr>
              <a:spLocks noChangeArrowheads="1"/>
            </p:cNvSpPr>
            <p:nvPr/>
          </p:nvSpPr>
          <p:spPr bwMode="auto">
            <a:xfrm>
              <a:off x="3311" y="1661"/>
              <a:ext cx="1535" cy="858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99" name="Oval 47"/>
            <p:cNvSpPr>
              <a:spLocks noChangeArrowheads="1"/>
            </p:cNvSpPr>
            <p:nvPr/>
          </p:nvSpPr>
          <p:spPr bwMode="auto">
            <a:xfrm>
              <a:off x="3555" y="2398"/>
              <a:ext cx="352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00" name="Oval 48"/>
            <p:cNvSpPr>
              <a:spLocks noChangeArrowheads="1"/>
            </p:cNvSpPr>
            <p:nvPr/>
          </p:nvSpPr>
          <p:spPr bwMode="auto">
            <a:xfrm>
              <a:off x="4286" y="2398"/>
              <a:ext cx="352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57200" y="3048000"/>
            <a:ext cx="7224713" cy="1830388"/>
            <a:chOff x="295" y="1609"/>
            <a:chExt cx="4551" cy="1153"/>
          </a:xfrm>
        </p:grpSpPr>
        <p:sp>
          <p:nvSpPr>
            <p:cNvPr id="74802" name="Rectangle 50"/>
            <p:cNvSpPr>
              <a:spLocks noChangeArrowheads="1"/>
            </p:cNvSpPr>
            <p:nvPr/>
          </p:nvSpPr>
          <p:spPr bwMode="auto">
            <a:xfrm>
              <a:off x="530" y="1817"/>
              <a:ext cx="117" cy="268"/>
            </a:xfrm>
            <a:prstGeom prst="rect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03" name="Rectangle 51"/>
            <p:cNvSpPr>
              <a:spLocks noChangeArrowheads="1"/>
            </p:cNvSpPr>
            <p:nvPr/>
          </p:nvSpPr>
          <p:spPr bwMode="auto">
            <a:xfrm>
              <a:off x="1017" y="1609"/>
              <a:ext cx="614" cy="476"/>
            </a:xfrm>
            <a:prstGeom prst="rect">
              <a:avLst/>
            </a:prstGeom>
            <a:solidFill>
              <a:srgbClr val="69BE78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04" name="Rectangle 52"/>
            <p:cNvSpPr>
              <a:spLocks noChangeArrowheads="1"/>
            </p:cNvSpPr>
            <p:nvPr/>
          </p:nvSpPr>
          <p:spPr bwMode="auto">
            <a:xfrm>
              <a:off x="295" y="2138"/>
              <a:ext cx="54" cy="346"/>
            </a:xfrm>
            <a:prstGeom prst="rect">
              <a:avLst/>
            </a:prstGeom>
            <a:solidFill>
              <a:srgbClr val="69BE78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05" name="Rectangle 53"/>
            <p:cNvSpPr>
              <a:spLocks noChangeArrowheads="1"/>
            </p:cNvSpPr>
            <p:nvPr/>
          </p:nvSpPr>
          <p:spPr bwMode="auto">
            <a:xfrm>
              <a:off x="340" y="2077"/>
              <a:ext cx="1282" cy="442"/>
            </a:xfrm>
            <a:prstGeom prst="rect">
              <a:avLst/>
            </a:prstGeom>
            <a:solidFill>
              <a:srgbClr val="69BE78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06" name="Oval 54"/>
            <p:cNvSpPr>
              <a:spLocks noChangeArrowheads="1"/>
            </p:cNvSpPr>
            <p:nvPr/>
          </p:nvSpPr>
          <p:spPr bwMode="auto">
            <a:xfrm>
              <a:off x="467" y="2424"/>
              <a:ext cx="351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07" name="Oval 55"/>
            <p:cNvSpPr>
              <a:spLocks noChangeArrowheads="1"/>
            </p:cNvSpPr>
            <p:nvPr/>
          </p:nvSpPr>
          <p:spPr bwMode="auto">
            <a:xfrm>
              <a:off x="1198" y="2424"/>
              <a:ext cx="353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08" name="Rectangle 56"/>
            <p:cNvSpPr>
              <a:spLocks noChangeArrowheads="1"/>
            </p:cNvSpPr>
            <p:nvPr/>
          </p:nvSpPr>
          <p:spPr bwMode="auto">
            <a:xfrm>
              <a:off x="1126" y="1687"/>
              <a:ext cx="443" cy="312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09" name="Rectangle 57"/>
            <p:cNvSpPr>
              <a:spLocks noChangeArrowheads="1"/>
            </p:cNvSpPr>
            <p:nvPr/>
          </p:nvSpPr>
          <p:spPr bwMode="auto">
            <a:xfrm>
              <a:off x="476" y="1774"/>
              <a:ext cx="207" cy="52"/>
            </a:xfrm>
            <a:prstGeom prst="rect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0" name="Rectangle 58"/>
            <p:cNvSpPr>
              <a:spLocks noChangeArrowheads="1"/>
            </p:cNvSpPr>
            <p:nvPr/>
          </p:nvSpPr>
          <p:spPr bwMode="auto">
            <a:xfrm>
              <a:off x="1722" y="1661"/>
              <a:ext cx="1526" cy="858"/>
            </a:xfrm>
            <a:prstGeom prst="rect">
              <a:avLst/>
            </a:prstGeom>
            <a:solidFill>
              <a:srgbClr val="CC99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1" name="Oval 59"/>
            <p:cNvSpPr>
              <a:spLocks noChangeArrowheads="1"/>
            </p:cNvSpPr>
            <p:nvPr/>
          </p:nvSpPr>
          <p:spPr bwMode="auto">
            <a:xfrm>
              <a:off x="1957" y="2398"/>
              <a:ext cx="361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2" name="Oval 60"/>
            <p:cNvSpPr>
              <a:spLocks noChangeArrowheads="1"/>
            </p:cNvSpPr>
            <p:nvPr/>
          </p:nvSpPr>
          <p:spPr bwMode="auto">
            <a:xfrm>
              <a:off x="2688" y="2398"/>
              <a:ext cx="361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3" name="Rectangle 61"/>
            <p:cNvSpPr>
              <a:spLocks noChangeArrowheads="1"/>
            </p:cNvSpPr>
            <p:nvPr/>
          </p:nvSpPr>
          <p:spPr bwMode="auto">
            <a:xfrm>
              <a:off x="3311" y="1661"/>
              <a:ext cx="1535" cy="858"/>
            </a:xfrm>
            <a:prstGeom prst="rect">
              <a:avLst/>
            </a:prstGeom>
            <a:solidFill>
              <a:srgbClr val="99CC00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4" name="Oval 62"/>
            <p:cNvSpPr>
              <a:spLocks noChangeArrowheads="1"/>
            </p:cNvSpPr>
            <p:nvPr/>
          </p:nvSpPr>
          <p:spPr bwMode="auto">
            <a:xfrm>
              <a:off x="3555" y="2398"/>
              <a:ext cx="352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5" name="Oval 63"/>
            <p:cNvSpPr>
              <a:spLocks noChangeArrowheads="1"/>
            </p:cNvSpPr>
            <p:nvPr/>
          </p:nvSpPr>
          <p:spPr bwMode="auto">
            <a:xfrm>
              <a:off x="4286" y="2398"/>
              <a:ext cx="352" cy="338"/>
            </a:xfrm>
            <a:prstGeom prst="ellipse">
              <a:avLst/>
            </a:prstGeom>
            <a:solidFill>
              <a:srgbClr val="716F6E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816" name="Rectangle 64"/>
          <p:cNvSpPr>
            <a:spLocks noChangeArrowheads="1"/>
          </p:cNvSpPr>
          <p:nvPr/>
        </p:nvSpPr>
        <p:spPr bwMode="auto">
          <a:xfrm>
            <a:off x="6477000" y="228600"/>
            <a:ext cx="199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/>
              <a:t>мо…шь</a:t>
            </a:r>
          </a:p>
        </p:txBody>
      </p:sp>
      <p:sp>
        <p:nvSpPr>
          <p:cNvPr id="74818" name="Rectangle 66"/>
          <p:cNvSpPr>
            <a:spLocks noChangeArrowheads="1"/>
          </p:cNvSpPr>
          <p:nvPr/>
        </p:nvSpPr>
        <p:spPr bwMode="auto">
          <a:xfrm>
            <a:off x="3581400" y="762000"/>
            <a:ext cx="233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/>
              <a:t>пиш…шь</a:t>
            </a:r>
          </a:p>
        </p:txBody>
      </p:sp>
      <p:sp>
        <p:nvSpPr>
          <p:cNvPr id="74819" name="Rectangle 67"/>
          <p:cNvSpPr>
            <a:spLocks noChangeArrowheads="1"/>
          </p:cNvSpPr>
          <p:nvPr/>
        </p:nvSpPr>
        <p:spPr bwMode="auto">
          <a:xfrm>
            <a:off x="304800" y="228600"/>
            <a:ext cx="198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/>
              <a:t>черт…т</a:t>
            </a:r>
          </a:p>
        </p:txBody>
      </p:sp>
      <p:sp>
        <p:nvSpPr>
          <p:cNvPr id="74821" name="Rectangle 69"/>
          <p:cNvSpPr>
            <a:spLocks noChangeArrowheads="1"/>
          </p:cNvSpPr>
          <p:nvPr/>
        </p:nvSpPr>
        <p:spPr bwMode="auto">
          <a:xfrm>
            <a:off x="6477000" y="762000"/>
            <a:ext cx="187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/>
              <a:t>чист...т</a:t>
            </a:r>
          </a:p>
        </p:txBody>
      </p:sp>
      <p:sp>
        <p:nvSpPr>
          <p:cNvPr id="74823" name="Rectangle 71"/>
          <p:cNvSpPr>
            <a:spLocks noChangeArrowheads="1"/>
          </p:cNvSpPr>
          <p:nvPr/>
        </p:nvSpPr>
        <p:spPr bwMode="auto">
          <a:xfrm>
            <a:off x="304800" y="762000"/>
            <a:ext cx="2836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/>
              <a:t>вышива...м</a:t>
            </a:r>
          </a:p>
        </p:txBody>
      </p:sp>
      <p:sp>
        <p:nvSpPr>
          <p:cNvPr id="74825" name="Rectangle 73"/>
          <p:cNvSpPr>
            <a:spLocks noChangeArrowheads="1"/>
          </p:cNvSpPr>
          <p:nvPr/>
        </p:nvSpPr>
        <p:spPr bwMode="auto">
          <a:xfrm>
            <a:off x="304800" y="1295400"/>
            <a:ext cx="2568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/>
              <a:t>забива…т</a:t>
            </a:r>
          </a:p>
        </p:txBody>
      </p:sp>
      <p:sp>
        <p:nvSpPr>
          <p:cNvPr id="74827" name="Rectangle 75"/>
          <p:cNvSpPr>
            <a:spLocks noChangeArrowheads="1"/>
          </p:cNvSpPr>
          <p:nvPr/>
        </p:nvSpPr>
        <p:spPr bwMode="auto">
          <a:xfrm>
            <a:off x="3581400" y="228600"/>
            <a:ext cx="1876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/>
              <a:t>вар…м</a:t>
            </a:r>
          </a:p>
        </p:txBody>
      </p:sp>
      <p:sp>
        <p:nvSpPr>
          <p:cNvPr id="74829" name="Rectangle 77"/>
          <p:cNvSpPr>
            <a:spLocks noChangeArrowheads="1"/>
          </p:cNvSpPr>
          <p:nvPr/>
        </p:nvSpPr>
        <p:spPr bwMode="auto">
          <a:xfrm>
            <a:off x="3581400" y="1295400"/>
            <a:ext cx="183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/>
              <a:t>жар…т</a:t>
            </a:r>
          </a:p>
        </p:txBody>
      </p:sp>
      <p:sp>
        <p:nvSpPr>
          <p:cNvPr id="74832" name="Text Box 80"/>
          <p:cNvSpPr txBox="1">
            <a:spLocks noChangeArrowheads="1"/>
          </p:cNvSpPr>
          <p:nvPr/>
        </p:nvSpPr>
        <p:spPr bwMode="auto">
          <a:xfrm>
            <a:off x="838200" y="3657600"/>
            <a:ext cx="1984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4000" b="1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ru-RU" sz="4000" b="1">
                <a:solidFill>
                  <a:srgbClr val="FFFF00"/>
                </a:solidFill>
                <a:latin typeface="Comic Sans MS" pitchFamily="66" charset="0"/>
              </a:rPr>
              <a:t> спр.</a:t>
            </a:r>
            <a:r>
              <a:rPr lang="en-US" sz="40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ru-RU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4839" name="Text Box 87"/>
          <p:cNvSpPr txBox="1">
            <a:spLocks noChangeArrowheads="1"/>
          </p:cNvSpPr>
          <p:nvPr/>
        </p:nvSpPr>
        <p:spPr bwMode="auto">
          <a:xfrm>
            <a:off x="1447800" y="228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i="1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74840" name="Text Box 88"/>
          <p:cNvSpPr txBox="1">
            <a:spLocks noChangeArrowheads="1"/>
          </p:cNvSpPr>
          <p:nvPr/>
        </p:nvSpPr>
        <p:spPr bwMode="auto">
          <a:xfrm>
            <a:off x="2209800" y="7620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i="1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74841" name="Text Box 89"/>
          <p:cNvSpPr txBox="1">
            <a:spLocks noChangeArrowheads="1"/>
          </p:cNvSpPr>
          <p:nvPr/>
        </p:nvSpPr>
        <p:spPr bwMode="auto">
          <a:xfrm>
            <a:off x="1981200" y="12954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i="1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74842" name="Text Box 90"/>
          <p:cNvSpPr txBox="1">
            <a:spLocks noChangeArrowheads="1"/>
          </p:cNvSpPr>
          <p:nvPr/>
        </p:nvSpPr>
        <p:spPr bwMode="auto">
          <a:xfrm>
            <a:off x="4495800" y="228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i="1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74843" name="Text Box 91"/>
          <p:cNvSpPr txBox="1">
            <a:spLocks noChangeArrowheads="1"/>
          </p:cNvSpPr>
          <p:nvPr/>
        </p:nvSpPr>
        <p:spPr bwMode="auto">
          <a:xfrm>
            <a:off x="4648200" y="7620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i="1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74844" name="Text Box 92"/>
          <p:cNvSpPr txBox="1">
            <a:spLocks noChangeArrowheads="1"/>
          </p:cNvSpPr>
          <p:nvPr/>
        </p:nvSpPr>
        <p:spPr bwMode="auto">
          <a:xfrm>
            <a:off x="4572000" y="12954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i="1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74845" name="Text Box 93"/>
          <p:cNvSpPr txBox="1">
            <a:spLocks noChangeArrowheads="1"/>
          </p:cNvSpPr>
          <p:nvPr/>
        </p:nvSpPr>
        <p:spPr bwMode="auto">
          <a:xfrm>
            <a:off x="7162800" y="228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i="1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74846" name="Text Box 94"/>
          <p:cNvSpPr txBox="1">
            <a:spLocks noChangeArrowheads="1"/>
          </p:cNvSpPr>
          <p:nvPr/>
        </p:nvSpPr>
        <p:spPr bwMode="auto">
          <a:xfrm>
            <a:off x="7543800" y="7620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i="1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74847" name="Oval 95" descr="Букет"/>
          <p:cNvSpPr>
            <a:spLocks noChangeArrowheads="1"/>
          </p:cNvSpPr>
          <p:nvPr/>
        </p:nvSpPr>
        <p:spPr bwMode="auto">
          <a:xfrm>
            <a:off x="1066800" y="228600"/>
            <a:ext cx="3059113" cy="252095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800" b="1">
                <a:latin typeface="Comic Sans MS" pitchFamily="66" charset="0"/>
              </a:rPr>
              <a:t>еть, оть,</a:t>
            </a:r>
          </a:p>
          <a:p>
            <a:r>
              <a:rPr lang="ru-RU" sz="4800" b="1">
                <a:latin typeface="Comic Sans MS" pitchFamily="66" charset="0"/>
              </a:rPr>
              <a:t>уть,ять,</a:t>
            </a:r>
          </a:p>
          <a:p>
            <a:r>
              <a:rPr lang="ru-RU" sz="4800" b="1">
                <a:latin typeface="Comic Sans MS" pitchFamily="66" charset="0"/>
              </a:rPr>
              <a:t>ыть</a:t>
            </a:r>
          </a:p>
        </p:txBody>
      </p:sp>
      <p:sp>
        <p:nvSpPr>
          <p:cNvPr id="74848" name="Oval 96"/>
          <p:cNvSpPr>
            <a:spLocks noChangeArrowheads="1"/>
          </p:cNvSpPr>
          <p:nvPr/>
        </p:nvSpPr>
        <p:spPr bwMode="auto">
          <a:xfrm>
            <a:off x="1066800" y="228600"/>
            <a:ext cx="3059113" cy="2520950"/>
          </a:xfrm>
          <a:prstGeom prst="ellipse">
            <a:avLst/>
          </a:prstGeom>
          <a:solidFill>
            <a:srgbClr val="FF99CC"/>
          </a:solid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8800" b="1">
                <a:latin typeface="Comic Sans MS" pitchFamily="66" charset="0"/>
              </a:rPr>
              <a:t>I</a:t>
            </a:r>
            <a:r>
              <a:rPr lang="ru-RU" sz="8800" b="1">
                <a:latin typeface="Comic Sans MS" pitchFamily="66" charset="0"/>
              </a:rPr>
              <a:t> </a:t>
            </a:r>
          </a:p>
        </p:txBody>
      </p:sp>
      <p:sp>
        <p:nvSpPr>
          <p:cNvPr id="74849" name="Oval 97" descr="Букет"/>
          <p:cNvSpPr>
            <a:spLocks noChangeArrowheads="1"/>
          </p:cNvSpPr>
          <p:nvPr/>
        </p:nvSpPr>
        <p:spPr bwMode="auto">
          <a:xfrm>
            <a:off x="4800600" y="228600"/>
            <a:ext cx="3059113" cy="252095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6000" b="1">
                <a:latin typeface="Comic Sans MS" pitchFamily="66" charset="0"/>
              </a:rPr>
              <a:t>ИТЬ</a:t>
            </a:r>
            <a:r>
              <a:rPr lang="ru-RU" sz="3600" b="1">
                <a:latin typeface="Comic Sans MS" pitchFamily="66" charset="0"/>
              </a:rPr>
              <a:t> </a:t>
            </a:r>
          </a:p>
        </p:txBody>
      </p:sp>
      <p:sp>
        <p:nvSpPr>
          <p:cNvPr id="74850" name="Oval 98"/>
          <p:cNvSpPr>
            <a:spLocks noChangeArrowheads="1"/>
          </p:cNvSpPr>
          <p:nvPr/>
        </p:nvSpPr>
        <p:spPr bwMode="auto">
          <a:xfrm>
            <a:off x="4724400" y="228600"/>
            <a:ext cx="3168650" cy="2520950"/>
          </a:xfrm>
          <a:prstGeom prst="ellipse">
            <a:avLst/>
          </a:prstGeom>
          <a:solidFill>
            <a:srgbClr val="FF99CC"/>
          </a:solid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8800" b="1">
                <a:latin typeface="Comic Sans MS" pitchFamily="66" charset="0"/>
              </a:rPr>
              <a:t>II</a:t>
            </a:r>
            <a:r>
              <a:rPr lang="ru-RU" sz="8800" b="1">
                <a:latin typeface="Comic Sans MS" pitchFamily="66" charset="0"/>
              </a:rPr>
              <a:t> </a:t>
            </a:r>
          </a:p>
        </p:txBody>
      </p:sp>
      <p:sp>
        <p:nvSpPr>
          <p:cNvPr id="74851" name="AutoShape 99"/>
          <p:cNvSpPr>
            <a:spLocks noChangeArrowheads="1"/>
          </p:cNvSpPr>
          <p:nvPr/>
        </p:nvSpPr>
        <p:spPr bwMode="auto">
          <a:xfrm>
            <a:off x="4876800" y="2209800"/>
            <a:ext cx="3457575" cy="2016125"/>
          </a:xfrm>
          <a:prstGeom prst="wedgeEllipseCallout">
            <a:avLst>
              <a:gd name="adj1" fmla="val 34204"/>
              <a:gd name="adj2" fmla="val 65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kumimoji="1" lang="ru-RU" sz="2400" b="1">
                <a:solidFill>
                  <a:srgbClr val="003366"/>
                </a:solidFill>
                <a:latin typeface="Times New Roman" pitchFamily="18" charset="0"/>
              </a:rPr>
              <a:t>Спиши,  вставляя  пропущенные  буквы. </a:t>
            </a:r>
          </a:p>
        </p:txBody>
      </p:sp>
      <p:pic>
        <p:nvPicPr>
          <p:cNvPr id="74854" name="Picture 102" descr="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495800"/>
            <a:ext cx="30241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8 0.0044 L 0.38299 0.759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4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8 0.0044 L 0.38299 0.759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044 L 0.26666 0.32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4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6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044 L 0.26666 0.3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0.32222 " pathEditMode="relative" ptsTypes="AA">
                                      <p:cBhvr>
                                        <p:cTn id="49" dur="20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0.32222 " pathEditMode="relative" ptsTypes="AA">
                                      <p:cBhvr>
                                        <p:cTn id="51" dur="2000" fill="hold"/>
                                        <p:tgtEl>
                                          <p:spTgt spid="7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773 L 0.03333 0.6821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4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3773 L 0.03333 0.682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4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2662 L 0.22257 0.3266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2662 L 0.22257 0.326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2662 L 0.30833 0.5266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25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2662 L 0.30833 0.5266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4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662 L -0.08333 0.4821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4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2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2662 L -0.08333 0.4821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4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4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1551 L -0.0125 0.671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4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2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1551 L -0.0125 0.6710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4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7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50"/>
                  </p:tgtEl>
                </p:cond>
              </p:nextCondLst>
            </p:seq>
          </p:childTnLst>
        </p:cTn>
      </p:par>
    </p:tnLst>
    <p:bldLst>
      <p:bldP spid="74818" grpId="0"/>
      <p:bldP spid="74823" grpId="0"/>
      <p:bldP spid="74825" grpId="0"/>
      <p:bldP spid="74827" grpId="0"/>
      <p:bldP spid="74839" grpId="0"/>
      <p:bldP spid="74840" grpId="0"/>
      <p:bldP spid="74840" grpId="1"/>
      <p:bldP spid="74842" grpId="0"/>
      <p:bldP spid="74842" grpId="1"/>
      <p:bldP spid="74843" grpId="0"/>
      <p:bldP spid="74843" grpId="1"/>
      <p:bldP spid="74844" grpId="0"/>
      <p:bldP spid="74848" grpId="0" animBg="1"/>
      <p:bldP spid="748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Глагол, ИСПРАВЛ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408238" y="1304925"/>
            <a:ext cx="44243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1979613" y="260350"/>
            <a:ext cx="56165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800" b="1">
                <a:solidFill>
                  <a:srgbClr val="FF0000"/>
                </a:solidFill>
                <a:latin typeface="Bookman Old Style" pitchFamily="18" charset="0"/>
              </a:rPr>
              <a:t>Дядюшка Глагол</a:t>
            </a:r>
            <a:endParaRPr lang="ru-RU" sz="3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487363"/>
            <a:ext cx="8377238" cy="5578475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2353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tint val="2353"/>
                  <a:invGamma/>
                </a:srgbClr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Часть речи, которая обозначает </a:t>
            </a:r>
          </a:p>
          <a:p>
            <a:pPr algn="l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действие предмета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отвечает </a:t>
            </a:r>
          </a:p>
          <a:p>
            <a:pPr algn="l"/>
            <a:endParaRPr lang="ru-RU" sz="4000" b="1" dirty="0">
              <a:latin typeface="Comic Sans MS" pitchFamily="66" charset="0"/>
            </a:endParaRPr>
          </a:p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вопросы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что делать? что </a:t>
            </a:r>
            <a:endParaRPr lang="ru-RU" sz="40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endParaRPr lang="ru-RU" sz="40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сделать? что делал? что буду</a:t>
            </a:r>
            <a:r>
              <a:rPr lang="ru-RU" sz="4000" b="1" dirty="0">
                <a:solidFill>
                  <a:schemeClr val="accent2"/>
                </a:solidFill>
                <a:latin typeface="Comic Sans MS" pitchFamily="66" charset="0"/>
              </a:rPr>
              <a:t>т </a:t>
            </a:r>
          </a:p>
          <a:p>
            <a:pPr algn="l"/>
            <a:endParaRPr lang="ru-RU" sz="40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делать?</a:t>
            </a: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называется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глаголом</a:t>
            </a:r>
            <a:endParaRPr lang="ru-RU" sz="4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8596" y="1714488"/>
            <a:ext cx="48768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500694" y="5357826"/>
            <a:ext cx="25908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286116" y="2928934"/>
            <a:ext cx="41148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71472" y="4071942"/>
            <a:ext cx="8001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00034" y="5357826"/>
            <a:ext cx="2057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  <p:bldP spid="26631" grpId="0" animBg="1"/>
      <p:bldP spid="26632" grpId="0" animBg="1"/>
      <p:bldP spid="266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7200" y="714375"/>
            <a:ext cx="8377238" cy="5124450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2353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tint val="2353"/>
                  <a:invGamma/>
                </a:srgbClr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НЕ с глаголами </a:t>
            </a:r>
          </a:p>
          <a:p>
            <a:pPr algn="l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пишется </a:t>
            </a: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отдельно</a:t>
            </a:r>
            <a:r>
              <a:rPr lang="ru-RU" sz="6600" b="1" dirty="0">
                <a:latin typeface="Comic Sans MS" pitchFamily="66" charset="0"/>
              </a:rPr>
              <a:t>. </a:t>
            </a:r>
          </a:p>
          <a:p>
            <a:pPr algn="l"/>
            <a:endParaRPr lang="ru-RU" sz="6600" b="1" dirty="0">
              <a:latin typeface="Comic Sans MS" pitchFamily="66" charset="0"/>
            </a:endParaRPr>
          </a:p>
          <a:p>
            <a:pPr algn="l"/>
            <a:endParaRPr lang="ru-RU" sz="6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929058" y="3071810"/>
            <a:ext cx="41148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1"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57200" y="1173163"/>
            <a:ext cx="8377238" cy="4247317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2353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tint val="2353"/>
                  <a:invGamma/>
                </a:srgbClr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Глаголы в неопределенной форме отвечают на вопросы </a:t>
            </a:r>
          </a:p>
          <a:p>
            <a:pPr algn="l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что делать? что сделать? 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28596" y="3786190"/>
            <a:ext cx="74676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00034" y="4643446"/>
            <a:ext cx="36576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</p:childTnLst>
        </p:cTn>
      </p:par>
    </p:tnLst>
    <p:bldLst>
      <p:bldP spid="46086" grpId="0" animBg="1"/>
      <p:bldP spid="460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71472" y="857232"/>
            <a:ext cx="8377238" cy="3785652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2353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tint val="2353"/>
                  <a:invGamma/>
                </a:srgbClr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Глаголы в неопределённой форме имеют суффиксы </a:t>
            </a:r>
          </a:p>
          <a:p>
            <a:pPr algn="l"/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ть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,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ти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, </a:t>
            </a:r>
            <a:r>
              <a:rPr lang="ru-RU" sz="6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чь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6000" b="1" i="1" dirty="0">
                <a:latin typeface="Comic Sans MS" pitchFamily="66" charset="0"/>
              </a:rPr>
              <a:t>.</a:t>
            </a:r>
            <a:endParaRPr lang="ru-RU" sz="6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42910" y="3786190"/>
            <a:ext cx="3886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2"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487363"/>
            <a:ext cx="8377238" cy="5578475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2353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tint val="2353"/>
                  <a:invGamma/>
                </a:srgbClr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Глаголы изменяются в </a:t>
            </a:r>
          </a:p>
          <a:p>
            <a:pPr algn="l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прошедшем времени </a:t>
            </a:r>
          </a:p>
          <a:p>
            <a:pPr algn="l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числам, </a:t>
            </a:r>
          </a:p>
          <a:p>
            <a:pPr algn="l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 в единственном числе </a:t>
            </a:r>
          </a:p>
          <a:p>
            <a:pPr algn="l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родам.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3400" y="3048000"/>
            <a:ext cx="2743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33400" y="5486400"/>
            <a:ext cx="2438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</p:childTnLst>
        </p:cTn>
      </p:par>
    </p:tnLst>
    <p:bldLst>
      <p:bldP spid="48132" grpId="0" animBg="1"/>
      <p:bldP spid="48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57158" y="500042"/>
            <a:ext cx="8377238" cy="5214938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2353"/>
                  <a:invGamma/>
                </a:srgbClr>
              </a:gs>
              <a:gs pos="50000">
                <a:srgbClr val="FFCCFF"/>
              </a:gs>
              <a:gs pos="100000">
                <a:srgbClr val="FFCCFF">
                  <a:gamma/>
                  <a:tint val="2353"/>
                  <a:invGamma/>
                </a:srgbClr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 настоящем и будущем </a:t>
            </a:r>
          </a:p>
          <a:p>
            <a:pPr algn="l"/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времени глаголы </a:t>
            </a:r>
          </a:p>
          <a:p>
            <a:pPr algn="l"/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изменяются </a:t>
            </a:r>
          </a:p>
          <a:p>
            <a:pPr algn="l"/>
            <a:endParaRPr lang="ru-RU" sz="4800" b="1" dirty="0">
              <a:latin typeface="Comic Sans MS" pitchFamily="66" charset="0"/>
            </a:endParaRPr>
          </a:p>
          <a:p>
            <a:pPr algn="l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по числам и лицам  </a:t>
            </a:r>
            <a:r>
              <a:rPr lang="ru-RU" sz="4800" b="1" dirty="0">
                <a:latin typeface="Comic Sans MS" pitchFamily="66" charset="0"/>
              </a:rPr>
              <a:t>.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33400" y="5105400"/>
            <a:ext cx="6324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5"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theme/theme1.xml><?xml version="1.0" encoding="utf-8"?>
<a:theme xmlns:a="http://schemas.openxmlformats.org/drawingml/2006/main" name="Тема3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4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1">
  <a:themeElements>
    <a:clrScheme name="ms_pptbusplan_tp01017510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ms_pptbusplan_tp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busplan_tp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8">
  <a:themeElements>
    <a:clrScheme name="Тетрадь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297</Words>
  <Application>Microsoft Office PowerPoint</Application>
  <PresentationFormat>Экран (4:3)</PresentationFormat>
  <Paragraphs>135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Тема3</vt:lpstr>
      <vt:lpstr>Течение</vt:lpstr>
      <vt:lpstr>Клен</vt:lpstr>
      <vt:lpstr>Тема4</vt:lpstr>
      <vt:lpstr>Специальное оформление</vt:lpstr>
      <vt:lpstr>Тема1</vt:lpstr>
      <vt:lpstr>Тема8</vt:lpstr>
      <vt:lpstr>     Русский язык 4 класс тема: «Правописание безударных окончаний глаголов»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Первоспряженск</vt:lpstr>
      <vt:lpstr>Второспряженск</vt:lpstr>
      <vt:lpstr>Слайд 18</vt:lpstr>
      <vt:lpstr>ОТДОХНЕМ</vt:lpstr>
      <vt:lpstr>Слайд 20</vt:lpstr>
      <vt:lpstr>Слайд 21</vt:lpstr>
      <vt:lpstr>Слайд 22</vt:lpstr>
      <vt:lpstr>Слайд 23</vt:lpstr>
      <vt:lpstr>Слайд 24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21</cp:revision>
  <dcterms:created xsi:type="dcterms:W3CDTF">2004-07-28T20:35:17Z</dcterms:created>
  <dcterms:modified xsi:type="dcterms:W3CDTF">2004-07-28T22:45:07Z</dcterms:modified>
</cp:coreProperties>
</file>