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7" r:id="rId3"/>
    <p:sldId id="293" r:id="rId4"/>
    <p:sldId id="294" r:id="rId5"/>
    <p:sldId id="295" r:id="rId6"/>
    <p:sldId id="288" r:id="rId7"/>
    <p:sldId id="280" r:id="rId8"/>
    <p:sldId id="281" r:id="rId9"/>
    <p:sldId id="282" r:id="rId10"/>
    <p:sldId id="283" r:id="rId11"/>
    <p:sldId id="284" r:id="rId12"/>
    <p:sldId id="285" r:id="rId13"/>
    <p:sldId id="289" r:id="rId14"/>
    <p:sldId id="290" r:id="rId15"/>
    <p:sldId id="292" r:id="rId16"/>
    <p:sldId id="336" r:id="rId17"/>
    <p:sldId id="337" r:id="rId18"/>
    <p:sldId id="296" r:id="rId19"/>
    <p:sldId id="297" r:id="rId20"/>
    <p:sldId id="298" r:id="rId21"/>
    <p:sldId id="299" r:id="rId22"/>
    <p:sldId id="338" r:id="rId23"/>
    <p:sldId id="345" r:id="rId24"/>
    <p:sldId id="300" r:id="rId25"/>
    <p:sldId id="339" r:id="rId26"/>
    <p:sldId id="301" r:id="rId27"/>
    <p:sldId id="347" r:id="rId28"/>
    <p:sldId id="256" r:id="rId29"/>
    <p:sldId id="258" r:id="rId30"/>
    <p:sldId id="340" r:id="rId31"/>
    <p:sldId id="260" r:id="rId32"/>
    <p:sldId id="261" r:id="rId33"/>
    <p:sldId id="262" r:id="rId34"/>
    <p:sldId id="259" r:id="rId35"/>
    <p:sldId id="304" r:id="rId36"/>
    <p:sldId id="302" r:id="rId37"/>
    <p:sldId id="272" r:id="rId38"/>
    <p:sldId id="271" r:id="rId39"/>
    <p:sldId id="341" r:id="rId40"/>
    <p:sldId id="342" r:id="rId41"/>
    <p:sldId id="343" r:id="rId42"/>
    <p:sldId id="264" r:id="rId43"/>
    <p:sldId id="320" r:id="rId44"/>
    <p:sldId id="265" r:id="rId45"/>
    <p:sldId id="303" r:id="rId46"/>
    <p:sldId id="266" r:id="rId47"/>
    <p:sldId id="267" r:id="rId48"/>
    <p:sldId id="307" r:id="rId49"/>
    <p:sldId id="269" r:id="rId50"/>
    <p:sldId id="270" r:id="rId51"/>
    <p:sldId id="306" r:id="rId52"/>
    <p:sldId id="312" r:id="rId53"/>
    <p:sldId id="275" r:id="rId54"/>
    <p:sldId id="273" r:id="rId55"/>
    <p:sldId id="274" r:id="rId56"/>
    <p:sldId id="305" r:id="rId57"/>
    <p:sldId id="279" r:id="rId58"/>
    <p:sldId id="276" r:id="rId59"/>
    <p:sldId id="278" r:id="rId60"/>
    <p:sldId id="313" r:id="rId61"/>
    <p:sldId id="321" r:id="rId62"/>
    <p:sldId id="323" r:id="rId63"/>
    <p:sldId id="314" r:id="rId64"/>
    <p:sldId id="322" r:id="rId65"/>
    <p:sldId id="325" r:id="rId66"/>
    <p:sldId id="315" r:id="rId67"/>
    <p:sldId id="324" r:id="rId68"/>
    <p:sldId id="326" r:id="rId69"/>
    <p:sldId id="316" r:id="rId70"/>
    <p:sldId id="327" r:id="rId71"/>
    <p:sldId id="328" r:id="rId72"/>
    <p:sldId id="317" r:id="rId73"/>
    <p:sldId id="329" r:id="rId74"/>
    <p:sldId id="330" r:id="rId75"/>
    <p:sldId id="318" r:id="rId76"/>
    <p:sldId id="331" r:id="rId77"/>
    <p:sldId id="332" r:id="rId78"/>
    <p:sldId id="319" r:id="rId79"/>
    <p:sldId id="333" r:id="rId80"/>
    <p:sldId id="334" r:id="rId81"/>
    <p:sldId id="348" r:id="rId82"/>
    <p:sldId id="335" r:id="rId8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110F-1D11-4658-808D-89D1F7A8FB39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393B-45A8-4B0A-B250-2075403D5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F311-B154-4236-B636-989C670DA178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C7DF-F075-40C0-97BD-1EE9672ED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AA46-2700-4A22-B0C0-393CAD884561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976D-84AD-436D-8DB5-9E5C44A47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215A-8EAD-49C2-84AB-DB94050A4364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8837-7FB3-48DF-B3A4-AEC609501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D1D2-38B3-47C3-9B3E-208219E5D352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55E4-3BC1-4272-B2E1-DF6DBA996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AD4E-F662-46C9-AB86-0801FF238659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A8C3-A9E2-4038-BC27-566C10EE3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AFCA-C7C2-4FD9-A971-A8BCABA9A055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061A-B91C-4A7D-A638-62211DDC4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F229-0EBE-409F-8EF1-34B41959BA89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611A-BC2B-4E19-8E15-C7F8D6C3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DAC9-6EFD-408C-9C16-A2E116DD4BBD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7378-D1CB-4AC1-B3C2-2CD8124DC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E7BF-0FC6-450F-A9C7-D9E3C413ECBF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64C0-DFC7-4694-A7F5-32F5DFAF0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73EB-5024-4D27-8732-236C2F54D1C8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C1C7-6756-409B-A3FC-8A5CB9632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74E3E-6BC0-4E9D-8DC3-4613D805CFC8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02C499-C3C2-40F7-82FE-C49EB8329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071563" y="1857375"/>
            <a:ext cx="6923087" cy="928688"/>
          </a:xfrm>
        </p:spPr>
        <p:txBody>
          <a:bodyPr/>
          <a:lstStyle/>
          <a:p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 Меховые товары</a:t>
            </a:r>
          </a:p>
        </p:txBody>
      </p:sp>
      <p:pic>
        <p:nvPicPr>
          <p:cNvPr id="41988" name="Picture 4" descr="I:\Анцупова 3\шкурка пип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2000264" cy="206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 descr="I:\Анцупова 3\3733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2667017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7" descr="I:\Анцупова 3\fur-short-4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689350"/>
            <a:ext cx="3500438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Коротковолосые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4714875"/>
            <a:ext cx="2786062" cy="5000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I:\анцупова 1\belka4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1643063"/>
            <a:ext cx="40052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I:\Анцупова\анцупова\сусл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357313"/>
            <a:ext cx="2855913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86375" y="5429250"/>
            <a:ext cx="2786063" cy="5000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Суслик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86737" cy="7254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Особо коротковолосые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88" y="5715000"/>
            <a:ext cx="5000625" cy="5000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 descr="I:\анцупова 1\r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285875"/>
            <a:ext cx="57864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I:\Анцупова\анцупова\ф4.jpg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258175" cy="7143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Особо густоволосые</a:t>
            </a:r>
            <a:endParaRPr lang="ru-RU" sz="44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4579" name="Picture 3" descr="I:\Анцупова\анцупова\выд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8813"/>
            <a:ext cx="47894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71563" y="5857875"/>
            <a:ext cx="3000375" cy="5715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500688" y="5786438"/>
            <a:ext cx="3000375" cy="5715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Песец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63" y="285750"/>
            <a:ext cx="8258175" cy="71437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Густота волоса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2" descr="I:\анцупова 1\песе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928813"/>
            <a:ext cx="31130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I:\Анцупова\анцупова\ф4.jpg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429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Густоволосые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0" y="6286500"/>
            <a:ext cx="2928938" cy="357188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Ондатра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 descr="I:\Анцупова\анцупова\ондат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929063"/>
            <a:ext cx="3897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I:\анцупова 1\собо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000125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786438" y="3714750"/>
            <a:ext cx="2786062" cy="3571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Соболь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2" descr="C:\Users\Харитонова ВВ\Desktop\Анцупова 3\untitle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00012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14375" y="3571875"/>
            <a:ext cx="2928938" cy="3571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Кролик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I:\Анцупова\анцупова\ф4.jpg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Средней густоты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4786313"/>
            <a:ext cx="3000375" cy="5000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Лисица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I:\Анцупова\анцупова\ли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00188"/>
            <a:ext cx="34258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I:\Анцупова\анцупова\нутр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428750"/>
            <a:ext cx="4762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72063" y="4786313"/>
            <a:ext cx="3000375" cy="500062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Нутрия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I:\Анцупова\анцупова\ф4.jpg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Редковолосые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75" y="5143500"/>
            <a:ext cx="2500313" cy="5715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Хомяк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I:\Анцупова\анцупова\хомя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41560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I:\Анцупова\анцупова\сусл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285875"/>
            <a:ext cx="29289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5572125" y="5429250"/>
            <a:ext cx="2500313" cy="571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услик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Упругость и пластичность </a:t>
            </a: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(возвращаться при сжатии в первоначальное состояние) </a:t>
            </a:r>
            <a:endParaRPr lang="ru-RU" sz="31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357563"/>
            <a:ext cx="8229600" cy="2786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 шелковистые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Полумягкие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Грубоватые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Грубые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63" y="2071688"/>
            <a:ext cx="8229600" cy="114300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Мягкость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(зависит от толщины и микроструктуры волос)</a:t>
            </a:r>
            <a:endParaRPr lang="ru-RU" sz="5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14375"/>
            <a:ext cx="8643938" cy="5143500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Прочность волоса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(зависит от вида, формы и толщины волос)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Цвет волоса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(природный окрас служит при их оценке)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Блеск волоса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(зависит от расположения кроящих волос на шкуре</a:t>
            </a:r>
            <a:r>
              <a:rPr lang="ru-RU" dirty="0" smtClean="0"/>
              <a:t>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500313"/>
            <a:ext cx="749776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кожевой ткани меховой шкурки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65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Тонкомездровые</a:t>
            </a:r>
            <a:endParaRPr lang="ru-RU" sz="40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88" y="6143625"/>
            <a:ext cx="2428875" cy="357188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31748" name="Picture 2" descr="C:\Users\Харитонова ВВ\Desktop\Анцупова 3\белки шкур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000250"/>
            <a:ext cx="271462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428625"/>
            <a:ext cx="8229600" cy="6540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Толщина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ru-RU" b="1" smtClean="0"/>
              <a:t>Цель урока: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85750" y="1785938"/>
            <a:ext cx="8429625" cy="19288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Повысить требования к знанию товаров в условиях рыночных отношений. Усвоить свойства, классификацию и ассортимент меховых товаров, выработать самостоятельность в решении проблемных действий.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Средней толщины мездры</a:t>
            </a:r>
            <a:endParaRPr lang="ru-RU" sz="40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5786438"/>
            <a:ext cx="2714625" cy="357187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Лисица</a:t>
            </a:r>
            <a:endParaRPr lang="ru-RU" dirty="0"/>
          </a:p>
        </p:txBody>
      </p:sp>
      <p:pic>
        <p:nvPicPr>
          <p:cNvPr id="32772" name="Picture 2" descr="C:\Users\Харитонова ВВ\Desktop\Анцупова 3\черн.собо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714750"/>
            <a:ext cx="31432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Users\Харитонова ВВ\Desktop\Анцупова 3\шкурка лис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00125"/>
            <a:ext cx="33702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C:\Users\Харитонова ВВ\Desktop\Анцупова 3\караку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928688"/>
            <a:ext cx="35464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14938" y="3286125"/>
            <a:ext cx="2714625" cy="428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+mn-lt"/>
              </a:rPr>
              <a:t>Каракуль</a:t>
            </a:r>
            <a:endParaRPr lang="ru-RU" sz="2400" dirty="0">
              <a:latin typeface="+mn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286375" y="6215063"/>
            <a:ext cx="2714625" cy="428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+mn-lt"/>
              </a:rPr>
              <a:t>Соболь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Толстомездровые</a:t>
            </a:r>
            <a:endParaRPr lang="ru-RU" sz="40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643563"/>
            <a:ext cx="3500438" cy="42862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Выдра</a:t>
            </a:r>
            <a:endParaRPr lang="ru-RU" dirty="0"/>
          </a:p>
        </p:txBody>
      </p:sp>
      <p:pic>
        <p:nvPicPr>
          <p:cNvPr id="33796" name="Picture 2" descr="C:\Users\Харитонова ВВ\Desktop\Анцупова 3\выд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30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Харитонова ВВ\Desktop\Анцупова 3\жеребе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143000"/>
            <a:ext cx="47513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14875" y="5643563"/>
            <a:ext cx="3500438" cy="4286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</a:rPr>
              <a:t>Жеребенок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58175" cy="407193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Плотность и прочность на разрыв</a:t>
            </a:r>
            <a:r>
              <a:rPr lang="ru-RU" sz="4400" u="sng" dirty="0" smtClean="0"/>
              <a:t> </a:t>
            </a:r>
            <a:r>
              <a:rPr lang="ru-RU" sz="4000" dirty="0" smtClean="0"/>
              <a:t>(невыделанной шкуры выше, чем выделанной в 2 раза)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Намокаемость</a:t>
            </a:r>
            <a:endParaRPr lang="ru-RU" sz="4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 (способность поглощать влагу)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50031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Эксплуатационные свойства шкурок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1285875"/>
            <a:ext cx="7543800" cy="7254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Группировка мехов по массе</a:t>
            </a:r>
            <a:endParaRPr lang="ru-RU" sz="36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2000250"/>
          <a:ext cx="8072437" cy="4527550"/>
        </p:xfrm>
        <a:graphic>
          <a:graphicData uri="http://schemas.openxmlformats.org/drawingml/2006/table">
            <a:tbl>
              <a:tblPr/>
              <a:tblGrid>
                <a:gridCol w="2690812"/>
                <a:gridCol w="2690813"/>
                <a:gridCol w="2690812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Предельная масса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пушно-мехового полуфабриката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Особо тяжелые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1,6 до 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Собака, волк, бобр, меховая овчина, рысь, барсук.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1,1 до 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Каракуль, лисица, песец, дикая кошка, соболь, морской котик.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0,7 до 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Колонок, сурок, норка, кролик, нутрия, ондатра, горностай, белка, суслик.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0,25 до 0,05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Крыса, суслик, хомяк, крот, заяц-беляк.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28688" y="428625"/>
            <a:ext cx="7543800" cy="7254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Масса (чем легче шкура, тем выше ценится)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4525963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Размер шкурки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(чем больше площадь шкурки, тем она ценнее)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Теплозащитные свойства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(зависит от густоты волоса)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000125"/>
            <a:ext cx="7497763" cy="6429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Носкость меха</a:t>
            </a:r>
            <a:endParaRPr lang="ru-RU" sz="36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50" y="1714500"/>
          <a:ext cx="7643813" cy="4857750"/>
        </p:xfrm>
        <a:graphic>
          <a:graphicData uri="http://schemas.openxmlformats.org/drawingml/2006/table">
            <a:tbl>
              <a:tblPr/>
              <a:tblGrid>
                <a:gridCol w="1273175"/>
                <a:gridCol w="1274763"/>
                <a:gridCol w="1273175"/>
                <a:gridCol w="1274762"/>
                <a:gridCol w="1273175"/>
                <a:gridCol w="1274763"/>
              </a:tblGrid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меха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Носкость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Носкость, сезон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меха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Носкость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Носкость, сезон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Ондатра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Бобр речной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Нутрия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Котик морской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Сурок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Песец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Рысь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Куница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Кролик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Каракуль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00125" y="214313"/>
            <a:ext cx="7497763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Износостойкость (от качества волосяного покрова и кожевой ткани)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Эстетические свойства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(цвет, блеск, шелковистость)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I:\Анцупова 3\9265ac44ca96.jpg"/>
          <p:cNvPicPr>
            <a:picLocks noChangeAspect="1" noChangeArrowheads="1"/>
          </p:cNvPicPr>
          <p:nvPr/>
        </p:nvPicPr>
        <p:blipFill>
          <a:blip r:embed="rId2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Верхняя меховая одежда для женщин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38" y="4500563"/>
            <a:ext cx="2000250" cy="4286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пальто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29000" y="5143500"/>
            <a:ext cx="2357438" cy="4286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полупальто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Анцупова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571625"/>
            <a:ext cx="12144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 descr="I:\Анцупова\11_mex20091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286000"/>
            <a:ext cx="1666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:\Анцупова\101919121156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2857500"/>
            <a:ext cx="17859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6643688" y="5857875"/>
            <a:ext cx="2143125" cy="4286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полушубок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I:\Анцупова 3\9265ac44ca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63" y="5500688"/>
            <a:ext cx="3571875" cy="8572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Жилет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Анцупова\lg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357313"/>
            <a:ext cx="242887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:\Анцупова\chapurin_hc09_4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357313"/>
            <a:ext cx="22860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Животноводство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3071813"/>
            <a:ext cx="3143250" cy="428625"/>
          </a:xfrm>
        </p:spPr>
        <p:txBody>
          <a:bodyPr rtlCol="0"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Традиционное занятия народов Якутии (оленеводство)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Users\Харитонова ВВ\Desktop\Анцупова 3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000125"/>
            <a:ext cx="28924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Харитонова ВВ\Desktop\Анцупова 3\Sheep_eating_grass_edit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000125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C:\Users\Харитонова ВВ\Desktop\Анцупова 3\goat2-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694113"/>
            <a:ext cx="3071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14938" y="3071813"/>
            <a:ext cx="314325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Овцеводство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25" y="6143625"/>
            <a:ext cx="314325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Козоводство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Picture 5" descr="C:\Users\Харитонова ВВ\Desktop\Анцупова 3\скотоводств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36258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143500" y="6143625"/>
            <a:ext cx="314325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Скотоводство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I:\Анцупова 3\9265ac44ca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2863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Манто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I:\Анцупова\lg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1143000"/>
            <a:ext cx="2441575" cy="3429000"/>
          </a:xfrm>
        </p:spPr>
      </p:pic>
      <p:pic>
        <p:nvPicPr>
          <p:cNvPr id="6" name="Picture 1" descr="C:\Users\Харитонова ВВ\Desktop\Анцупова 3\ман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00688" y="1143000"/>
            <a:ext cx="2419350" cy="3400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I:\Анцупова 3\9265ac44ca96.jpg"/>
          <p:cNvPicPr>
            <a:picLocks noChangeAspect="1" noChangeArrowheads="1"/>
          </p:cNvPicPr>
          <p:nvPr/>
        </p:nvPicPr>
        <p:blipFill>
          <a:blip r:embed="rId2">
            <a:lum bright="38000"/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Верхняя меховая одежда мужчин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Анцупова\28d9c2aceb702b43e2dc34eb8eded4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34020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:\Анцупова\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71563"/>
            <a:ext cx="32035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I:\Анцупова 3\9265ac44ca96.jpg"/>
          <p:cNvPicPr>
            <a:picLocks noChangeAspect="1" noChangeArrowheads="1"/>
          </p:cNvPicPr>
          <p:nvPr/>
        </p:nvPicPr>
        <p:blipFill>
          <a:blip r:embed="rId2">
            <a:lum bright="38000"/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5857875"/>
            <a:ext cx="4067175" cy="5540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Жилет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5857875"/>
            <a:ext cx="4043363" cy="5540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Полушубок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:\Анцупова\739899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642938"/>
            <a:ext cx="3286125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I:\Анцупова\big_17876-590x8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642938"/>
            <a:ext cx="32893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I:\Анцупова 3\9265ac44ca96.jpg"/>
          <p:cNvPicPr>
            <a:picLocks noChangeAspect="1" noChangeArrowheads="1"/>
          </p:cNvPicPr>
          <p:nvPr/>
        </p:nvPicPr>
        <p:blipFill>
          <a:blip r:embed="rId2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8875" y="5786438"/>
            <a:ext cx="3995738" cy="5540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Пальто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Анцупова\big_17878-590x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00063"/>
            <a:ext cx="32861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I:\Анцупова\Image_St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500063"/>
            <a:ext cx="3643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5603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женские уборы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5643563"/>
            <a:ext cx="4067175" cy="5540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Палантин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643563"/>
            <a:ext cx="4043362" cy="482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Пелерина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9" name="Picture 2" descr="I:\Анцупова\паланти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00188"/>
            <a:ext cx="3643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 descr="I:\Анцупова\пелерин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428750"/>
            <a:ext cx="2428875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88" y="285750"/>
            <a:ext cx="4000500" cy="6429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Горжеты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 descr="I:\Анцупова 3\г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34369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I:\Анцупова 3\горжет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214438"/>
            <a:ext cx="3357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Жилеты, жакеты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2" descr="C:\Users\Харитонова ВВ\Desktop\Анцупова 3\1661_001_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429000"/>
            <a:ext cx="469106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" descr="C:\Users\Харитонова ВВ\Desktop\Анцупова 3\fur-short-4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071563"/>
            <a:ext cx="41433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I:\Анцупова 3\0ce07801bbcb1d2dde32478a208.jpg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шарфы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I:\Анцупова\шарфы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71563"/>
            <a:ext cx="37147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I:\Анцупова\шарф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071563"/>
            <a:ext cx="3286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25" y="357188"/>
            <a:ext cx="4643438" cy="5715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Муфты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2" descr="I:\Анцупова\муф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928813"/>
            <a:ext cx="2365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" descr="C:\Users\Харитонова ВВ\Desktop\Анцупова 3\SKXDMCA3IR1WECA0ULJWUCA4G1I6ACABNTSQRCAL567OMCAROFL2KCAJHX8HLCAPQA7N1CAVK5IKLCABMQLQDCA98YLQ9CAB4JHX8CAVOWRTACAE223Q2CA46ZGBTCARB3CJICABS8EJ7CA274FFICAZGYN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857375"/>
            <a:ext cx="21859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 descr="C:\Users\Харитонова ВВ\Desktop\Анцупова 3\sv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1071563"/>
            <a:ext cx="18573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582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Свадебные платья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(меховая отделка)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C:\Users\Харитонова ВВ\Desktop\Анцупова 3\0_14b2e_7bede56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25"/>
            <a:ext cx="3357563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C:\Users\Харитонова ВВ\Desktop\Анцупова 3\1249462252_mex_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571625"/>
            <a:ext cx="3584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Звероводство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5857875"/>
            <a:ext cx="2928938" cy="4286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Серебристо – черная лисица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C:\Users\Харитонова ВВ\Desktop\Анцупова 3\maxi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Харитонова ВВ\Desktop\Анцупова 3\TKSR7CA7YK9Y1CAD66ST6CAOYSRYACA8EV0MRCA0L173TCA8PZ260CADTS0UHCAMDVZK5CAH1JNZ4CAK6YKD1CA6DBO0HCAD5HY8WCAPQ45ARCAQB5ADSCAYHZJ72CA0HH5HSCA58UFIPCAF3TOLKCADHP3K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92893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:\Users\Харитонова ВВ\Desktop\Анцупова 3\пипец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000125"/>
            <a:ext cx="30480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I:\анцупова 1\песец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2643188"/>
            <a:ext cx="25257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500688" y="5857875"/>
            <a:ext cx="2928937" cy="3571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песец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C:\Users\Харитонова ВВ\Desktop\Анцупова 3\bahrom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8072438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C:\Users\Харитонова ВВ\Desktop\Анцупова 3\vuitton_spring09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25003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C:\Users\Харитонова ВВ\Desktop\Анцупова 3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928813"/>
            <a:ext cx="53260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I:\Анцупова 3\1261146272_fon_dekabr.jp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Верхняя одежда детская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2" descr="I:\Анцупова\m3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357313"/>
            <a:ext cx="2116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" descr="I:\Анцупова 3\x_res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42875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I:\Анцупова 3\imgMain3.jpg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/>
          <a:stretch>
            <a:fillRect/>
          </a:stretch>
        </p:blipFill>
        <p:spPr bwMode="auto">
          <a:xfrm>
            <a:off x="571500" y="285750"/>
            <a:ext cx="8072438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I:\Анцупова 3\1261146272_fon_dekabr.jp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Меховые детали для одежды детские (воротники)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2" descr="I:\Анцупова\9nov_Shaluny_3204_4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85938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 descr="I:\Анцупова\368149_w640_h640_babylinedv7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785938"/>
            <a:ext cx="4521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Меховые детали для одежды женские (воротники)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2" descr="C:\Users\Харитонова ВВ\Desktop\Анцупова 3\ворот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71625"/>
            <a:ext cx="32146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C:\Users\Харитонова ВВ\Desktop\Анцупова 3\08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571625"/>
            <a:ext cx="32067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головные уборы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5" name="Picture 2" descr="I:\Анцупова\комб шапк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2333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I:\Анцупова\комб шап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571625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" descr="C:\Users\Харитонова ВВ\Desktop\Анцупова 3\golovnoy_ubor_3_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571625"/>
            <a:ext cx="2214563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I:\Анцупова\комбин шап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857250"/>
            <a:ext cx="30718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I:\Анцупова\шапка с козыре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928688"/>
            <a:ext cx="33575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C:\Users\Харитонова ВВ\Desktop\Анцупова 3\gw_a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143000"/>
            <a:ext cx="2928937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Харитонова ВВ\Desktop\Анцупова 3\Luna%202-v1-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14300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 descr="I:\Анцупова 3\1261146272_fon_dekabr.jp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 descr="I:\Анцупова\детская шап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143000"/>
            <a:ext cx="33480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 descr="L:\анцупова 1\детская шап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143000"/>
            <a:ext cx="36591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Охотничий промысел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Users\Харитонова ВВ\Desktop\Анцупова 3\охот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Харитонова ВВ\Desktop\Анцупова 3\охот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38"/>
            <a:ext cx="42211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Харитонова ВВ\Desktop\Анцупова 3\5018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85762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86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Меховая галантерея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0313" y="5643563"/>
            <a:ext cx="3995737" cy="6254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Picture 2" descr="I:\Анцупова\мех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143000"/>
            <a:ext cx="292893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" descr="I:\Анцупова\варежки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214438"/>
            <a:ext cx="3844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643563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Перчатки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5" name="Picture 2" descr="C:\Users\Харитонова ВВ\Desktop\Анцупова 3\471139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71563"/>
            <a:ext cx="43513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 descr="I:\Анцупова\перчат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071563"/>
            <a:ext cx="27860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Сумки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2" descr="C:\Users\Харитонова ВВ\Desktop\Анцупова 3\lg26-205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26844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C:\Users\Харитонова ВВ\Desktop\Анцупова 3\kons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071563"/>
            <a:ext cx="27511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C:\Users\Харитонова ВВ\Desktop\Анцупова 3\oleb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121443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 descr="C:\Users\Харитонова ВВ\Desktop\Анцупова 3\IMG_0167_3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3571875"/>
            <a:ext cx="2381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носки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2" descr="I:\Анцупова\носк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43063"/>
            <a:ext cx="385762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3" descr="I:\Анцупова\нос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643063"/>
            <a:ext cx="32861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Меховая обувь домашняя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00375" y="6286500"/>
            <a:ext cx="3571875" cy="357188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Тапочки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7587" name="Picture 2" descr="I:\Анцупова\туфли дома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836988"/>
            <a:ext cx="35718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 descr="I:\Анцупова\дом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214438"/>
            <a:ext cx="3168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" descr="C:\Users\Харитонова ВВ\Desktop\Анцупова 3\9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071563"/>
            <a:ext cx="2143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Меховая обувь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1" name="Picture 2" descr="I:\Анцупова\ун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3679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I:\Анцупова\мех сапог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28750"/>
            <a:ext cx="42068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9635" name="Picture 2" descr="C:\Users\Харитонова ВВ\Desktop\Анцупова 3\0T00ICAS2WVBTCA2J81WACAAEXFHZCARF53GYCAJFB1FQCATT2825CAVAXLW3CAF8NHMSCAGM2TT8CAFEY21VCADI7W1ACAANY09SCA5WVNUBCAZ60KCQCA3IG4EKCAII1Y38CA4Y5HOYCA7SHDZ2CANTLU3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37750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3" descr="C:\Users\Харитонова ВВ\Desktop\Анцупова 3\CAQXPCA6GPA3ECARY6Y99CAT0R8IRCA2Q84FECAL1M0MOCACV5DPQCA11PGHUCA2HCQUNCAVN5YX1CAUZR34KCADV32ACCAA9WUKOCAE30S8LCACT8XCDCA2OXKSECATP6FDSCA2WIF6QCA2U3FF3CACCAOR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85875"/>
            <a:ext cx="4000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Женские туфли (отделка мехом)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I:\Анцупова\туф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29289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I:\Анцупова\т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285875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82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Бытовые меховые изделия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00250" y="6143625"/>
            <a:ext cx="4786313" cy="571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2" descr="I:\Анцупова\ков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5725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3" descr="I:\Анцупова\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9213" y="928688"/>
            <a:ext cx="35147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2" descr="I:\Анцупова\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357563"/>
            <a:ext cx="424973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Бытовые меховые изделия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71688" y="5072063"/>
            <a:ext cx="4572000" cy="571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Пледы, одеяло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2" descr="I:\Анцупова\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3943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I:\Анцупова\п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643063"/>
            <a:ext cx="46021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5875" y="2000250"/>
            <a:ext cx="6929438" cy="19288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Свойства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волосяного покрова</a:t>
            </a:r>
            <a:endParaRPr lang="ru-RU" sz="43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Горжет это: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297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hlinkClick r:id="rId3" action="ppaction://hlinksldjump"/>
              </a:rPr>
              <a:t>А) женское изделие</a:t>
            </a:r>
            <a:endParaRPr lang="ru-RU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Б) мужское изделие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В) детское изделие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I:\Анцупова\анцупова\ф2.jpg"/>
          <p:cNvPicPr>
            <a:picLocks noChangeAspect="1" noChangeArrowheads="1"/>
          </p:cNvPicPr>
          <p:nvPr/>
        </p:nvPicPr>
        <p:blipFill>
          <a:blip r:embed="rId2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143500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Горжетка- женское изделие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2" descr="I:\Анцупова 3\горжетк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57188"/>
            <a:ext cx="30003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571500" y="2428875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ноский мех это: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3257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А) песец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Б) выдра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hlinkClick r:id="rId3" action="ppaction://hlinksldjump"/>
              </a:rPr>
              <a:t>В) заяц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ПРАВИЛЬНО!!!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Выдра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7" name="Picture 2" descr="I:\Анцупова\анцупова\выдр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928813"/>
            <a:ext cx="545941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I:\Анцупова 3\1261748580_solnehnay_zima21120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Подумайте!!!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9286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Зимние виды пушнины: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2971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А) бурундук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hlinkClick r:id="rId4" action="ppaction://hlinksldjump"/>
              </a:rPr>
              <a:t>Б) лисица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В) сурок</a:t>
            </a: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Лисица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9" name="Picture 2" descr="I:\Анцупова\анцупова\лис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714500"/>
            <a:ext cx="5072063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Меховые головные уборы: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2757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А) шарф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hlinkClick r:id="rId4" action="ppaction://hlinksldjump"/>
              </a:rPr>
              <a:t>Б) ушанка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В) воротник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:\анцупова 1\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928813"/>
            <a:ext cx="48355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857250" y="5286375"/>
            <a:ext cx="3357563" cy="4286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00063" y="857250"/>
            <a:ext cx="8186737" cy="5715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Особо длинноволосые</a:t>
            </a:r>
            <a:endParaRPr lang="ru-RU" sz="17600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9461" name="Picture 2" descr="I:\Анцупова\анцупова\росома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928813"/>
            <a:ext cx="33655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5286375" y="5357813"/>
            <a:ext cx="3357563" cy="4286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Росомаха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571500" y="357188"/>
            <a:ext cx="8186738" cy="571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571500" y="142875"/>
            <a:ext cx="8186738" cy="5715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Длина, высота волоса</a:t>
            </a:r>
            <a:endParaRPr lang="ru-RU" sz="17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I:\Анцупова 3\zima-15.jp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Ушанка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2" descr="I:\Анцупова 3\golovnoy_ubor_3_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643063"/>
            <a:ext cx="2928937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I:\Анцупова 3\1261748580_solnehnay_zima21120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357188" y="2071688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Подумайте!!!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формирующие качество меховых изделий: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А) сырье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hlinkClick r:id="rId4" action="ppaction://hlinksldjump"/>
              </a:rPr>
              <a:t>Б) цвет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hlinkClick r:id="rId4" action="ppaction://hlinksldjump"/>
              </a:rPr>
              <a:t>В) хранение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571500" y="2143125"/>
            <a:ext cx="8229600" cy="1785938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hlinkClick r:id="rId3" action="ppaction://hlinksldjump"/>
              </a:rPr>
              <a:t>Правильно!!! </a:t>
            </a:r>
            <a:r>
              <a:rPr lang="ru-RU" smtClean="0">
                <a:hlinkClick r:id="rId3" action="ppaction://hlinksldjump"/>
              </a:rPr>
              <a:t/>
            </a:r>
            <a:br>
              <a:rPr lang="ru-RU" smtClean="0">
                <a:hlinkClick r:id="rId3" action="ppaction://hlinksldjump"/>
              </a:rPr>
            </a:br>
            <a:r>
              <a:rPr lang="ru-RU" smtClean="0">
                <a:hlinkClick r:id="rId3" action="ppaction://hlinksldjump"/>
              </a:rPr>
              <a:t>Ответ: сырьё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571500" y="2000250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учитывается при определении сорта: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4717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hlinkClick r:id="rId3" action="ppaction://hlinksldjump"/>
              </a:rPr>
              <a:t>А) густота волоса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hlinkClick r:id="rId4" action="ppaction://hlinksldjump"/>
              </a:rPr>
              <a:t>Б) прочность 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hlinkClick r:id="rId4" action="ppaction://hlinksldjump"/>
              </a:rPr>
              <a:t>В) толщина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500063" y="1857375"/>
            <a:ext cx="8229600" cy="1643063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Правильно!!!</a:t>
            </a:r>
            <a:br>
              <a:rPr 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Ответ: Густота волоса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>
          <a:xfrm>
            <a:off x="500063" y="2428875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I:\Анцупова\анцупова\ф3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Прочность кожевой ткани выше: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214563"/>
            <a:ext cx="8229600" cy="31861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А) </a:t>
            </a:r>
            <a:r>
              <a:rPr lang="ru-RU" smtClean="0">
                <a:hlinkClick r:id="rId3" action="ppaction://hlinksldjump"/>
              </a:rPr>
              <a:t>выделанных шкурок 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Б) </a:t>
            </a:r>
            <a:r>
              <a:rPr lang="ru-RU" smtClean="0">
                <a:hlinkClick r:id="rId3" action="ppaction://hlinksldjump"/>
              </a:rPr>
              <a:t>окрашенных шкурок 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В) </a:t>
            </a:r>
            <a:r>
              <a:rPr lang="ru-RU" smtClean="0">
                <a:hlinkClick r:id="rId4" action="ppaction://hlinksldjump"/>
              </a:rPr>
              <a:t>невыделанных шкурок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643188"/>
            <a:ext cx="82296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Правильно!!!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Ответ: Невыделанных шкурок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endParaRPr lang="ru-RU" b="1" dirty="0"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65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Длинноволосые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5643563"/>
            <a:ext cx="2786063" cy="35718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Лисица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I:\анцупова 1\l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357313"/>
            <a:ext cx="31099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14750" y="4500563"/>
            <a:ext cx="2786063" cy="35718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</a:rPr>
              <a:t>Бобр</a:t>
            </a:r>
            <a:endParaRPr lang="ru-RU" sz="3200" dirty="0">
              <a:latin typeface="+mn-lt"/>
            </a:endParaRPr>
          </a:p>
        </p:txBody>
      </p:sp>
      <p:pic>
        <p:nvPicPr>
          <p:cNvPr id="20486" name="Picture 2" descr="I:\Анцупова\анцупова\боб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357313"/>
            <a:ext cx="408781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29188" y="5715000"/>
            <a:ext cx="2786062" cy="35718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Бобр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I:\Анцупова 3\1261748580_solnehnay_zima211209.jpg"/>
          <p:cNvPicPr>
            <a:picLocks noChangeAspect="1" noChangeArrowheads="1"/>
          </p:cNvPicPr>
          <p:nvPr/>
        </p:nvPicPr>
        <p:blipFill>
          <a:blip r:embed="rId2"/>
          <a:srcRect r="2663" b="12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Подумайте!!!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I:\Анцупова 3\9aa112078420d7d53a01d68d0ca4c09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Заголовок 1"/>
          <p:cNvSpPr>
            <a:spLocks noGrp="1"/>
          </p:cNvSpPr>
          <p:nvPr>
            <p:ph type="ctrTitle"/>
          </p:nvPr>
        </p:nvSpPr>
        <p:spPr>
          <a:xfrm>
            <a:off x="1071563" y="1857375"/>
            <a:ext cx="6923087" cy="928688"/>
          </a:xfrm>
        </p:spPr>
        <p:txBody>
          <a:bodyPr/>
          <a:lstStyle/>
          <a:p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 Меховые товары</a:t>
            </a:r>
          </a:p>
        </p:txBody>
      </p:sp>
      <p:pic>
        <p:nvPicPr>
          <p:cNvPr id="41988" name="Picture 4" descr="I:\Анцупова 3\шкурка пип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2000264" cy="206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 descr="I:\Анцупова 3\3733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2667017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7" name="Picture 7" descr="I:\Анцупова 3\fur-short-4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689350"/>
            <a:ext cx="3500438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214563"/>
          <a:ext cx="8358188" cy="371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887"/>
                <a:gridCol w="904453"/>
                <a:gridCol w="1494001"/>
                <a:gridCol w="1367881"/>
                <a:gridCol w="2120778"/>
                <a:gridCol w="1308247"/>
              </a:tblGrid>
              <a:tr h="12672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 изделия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меха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Свойства  волосяного покрова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Свойства кожевой ткани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Дополнительные материалы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 отделки</a:t>
                      </a:r>
                      <a:endParaRPr lang="ru-RU" sz="2000" dirty="0"/>
                    </a:p>
                  </a:txBody>
                  <a:tcPr/>
                </a:tc>
              </a:tr>
              <a:tr h="24475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71500" y="1214438"/>
            <a:ext cx="8229600" cy="78581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Дать характеристику меховому изделию (из своего ассортимента) по схеме: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I:\Анцупова\анцупова\фон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3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Средневолосые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072063"/>
            <a:ext cx="3214687" cy="5000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Соболь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I:\анцупова 1\собо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35258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72063" y="5072063"/>
            <a:ext cx="3214687" cy="571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Кролик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3" descr="I:\анцупова 1\z-rusak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643063"/>
            <a:ext cx="47132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527</Words>
  <Application>Microsoft Office PowerPoint</Application>
  <PresentationFormat>On-screen Show (4:3)</PresentationFormat>
  <Paragraphs>236</Paragraphs>
  <Slides>82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Calibri</vt:lpstr>
      <vt:lpstr>Arial</vt:lpstr>
      <vt:lpstr>Times New Roman</vt:lpstr>
      <vt:lpstr>Monotype Corsiva</vt:lpstr>
      <vt:lpstr>Тема Office</vt:lpstr>
      <vt:lpstr>  Меховые товары</vt:lpstr>
      <vt:lpstr>Цель урока:</vt:lpstr>
      <vt:lpstr>Животноводство</vt:lpstr>
      <vt:lpstr>Звероводство</vt:lpstr>
      <vt:lpstr>Охотничий промысел</vt:lpstr>
      <vt:lpstr>Слайд 6</vt:lpstr>
      <vt:lpstr>Слайд 7</vt:lpstr>
      <vt:lpstr>Длинноволосые</vt:lpstr>
      <vt:lpstr>Средневолосые</vt:lpstr>
      <vt:lpstr>Коротковолосые</vt:lpstr>
      <vt:lpstr>Особо коротковолосые</vt:lpstr>
      <vt:lpstr>Слайд 12</vt:lpstr>
      <vt:lpstr>Густоволосые</vt:lpstr>
      <vt:lpstr>Средней густоты</vt:lpstr>
      <vt:lpstr>Редковолосые</vt:lpstr>
      <vt:lpstr> Упругость и пластичность (возвращаться при сжатии в первоначальное состояние) </vt:lpstr>
      <vt:lpstr>Слайд 17</vt:lpstr>
      <vt:lpstr>Свойства кожевой ткани меховой шкурки</vt:lpstr>
      <vt:lpstr>Тонкомездровые</vt:lpstr>
      <vt:lpstr>Средней толщины мездры</vt:lpstr>
      <vt:lpstr>Толстомездровые</vt:lpstr>
      <vt:lpstr>Слайд 22</vt:lpstr>
      <vt:lpstr>Эксплуатационные свойства шкурок</vt:lpstr>
      <vt:lpstr>Группировка мехов по массе</vt:lpstr>
      <vt:lpstr>Слайд 25</vt:lpstr>
      <vt:lpstr>Носкость меха</vt:lpstr>
      <vt:lpstr>Эстетические свойства  (цвет, блеск, шелковистость)</vt:lpstr>
      <vt:lpstr>Верхняя меховая одежда для женщин</vt:lpstr>
      <vt:lpstr>Слайд 29</vt:lpstr>
      <vt:lpstr>Манто</vt:lpstr>
      <vt:lpstr>Верхняя меховая одежда мужчин</vt:lpstr>
      <vt:lpstr>Слайд 32</vt:lpstr>
      <vt:lpstr>Слайд 33</vt:lpstr>
      <vt:lpstr>Меховые женские уборы</vt:lpstr>
      <vt:lpstr>Слайд 35</vt:lpstr>
      <vt:lpstr>Жилеты, жакеты</vt:lpstr>
      <vt:lpstr>Меховые шарфы</vt:lpstr>
      <vt:lpstr>Слайд 38</vt:lpstr>
      <vt:lpstr>Свадебные платья  (меховая отделка)</vt:lpstr>
      <vt:lpstr>Слайд 40</vt:lpstr>
      <vt:lpstr>Слайд 41</vt:lpstr>
      <vt:lpstr>Верхняя одежда детская</vt:lpstr>
      <vt:lpstr>Слайд 43</vt:lpstr>
      <vt:lpstr>Меховые детали для одежды детские (воротники)</vt:lpstr>
      <vt:lpstr>Меховые детали для одежды женские (воротники)</vt:lpstr>
      <vt:lpstr>Меховые головные уборы</vt:lpstr>
      <vt:lpstr>Слайд 47</vt:lpstr>
      <vt:lpstr>Слайд 48</vt:lpstr>
      <vt:lpstr>Слайд 49</vt:lpstr>
      <vt:lpstr>Меховая галантерея</vt:lpstr>
      <vt:lpstr>Перчатки</vt:lpstr>
      <vt:lpstr>               Сумки </vt:lpstr>
      <vt:lpstr>Меховые носки</vt:lpstr>
      <vt:lpstr>Меховая обувь домашняя</vt:lpstr>
      <vt:lpstr>  Меховая обувь</vt:lpstr>
      <vt:lpstr>Слайд 56</vt:lpstr>
      <vt:lpstr>Женские туфли (отделка мехом)</vt:lpstr>
      <vt:lpstr>Бытовые меховые изделия</vt:lpstr>
      <vt:lpstr>Бытовые меховые изделия</vt:lpstr>
      <vt:lpstr>Горжет это:</vt:lpstr>
      <vt:lpstr>ПРАВИЛЬНО!!! Горжетка- женское изделие </vt:lpstr>
      <vt:lpstr>Подумайте!!!</vt:lpstr>
      <vt:lpstr>Самый ноский мех это:</vt:lpstr>
      <vt:lpstr>ПРАВИЛЬНО!!! Ответ: Выдра</vt:lpstr>
      <vt:lpstr>Подумайте!!!</vt:lpstr>
      <vt:lpstr>Зимние виды пушнины:</vt:lpstr>
      <vt:lpstr>ПРАВИЛЬНО!!! Ответ: Лисица</vt:lpstr>
      <vt:lpstr>Подумайте!!!</vt:lpstr>
      <vt:lpstr>Меховые головные уборы:</vt:lpstr>
      <vt:lpstr>ПРАВИЛЬНО!!! Ответ: Ушанка</vt:lpstr>
      <vt:lpstr>Подумайте!!!</vt:lpstr>
      <vt:lpstr>Факторы формирующие качество меховых изделий:</vt:lpstr>
      <vt:lpstr>Правильно!!!  Ответ: сырьё</vt:lpstr>
      <vt:lpstr>Подумайте!!!</vt:lpstr>
      <vt:lpstr>Что учитывается при определении сорта:</vt:lpstr>
      <vt:lpstr>Правильно!!! Ответ: Густота волоса</vt:lpstr>
      <vt:lpstr>Подумайте!!!</vt:lpstr>
      <vt:lpstr>Прочность кожевой ткани выше:</vt:lpstr>
      <vt:lpstr>Правильно!!! Ответ: Невыделанных шкурок </vt:lpstr>
      <vt:lpstr>Подумайте!!!</vt:lpstr>
      <vt:lpstr>  Меховые товары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Верхняя меховая одежда для женщин</dc:title>
  <dc:creator>Анцупова ЛА</dc:creator>
  <cp:lastModifiedBy>sergey.suharev</cp:lastModifiedBy>
  <cp:revision>102</cp:revision>
  <dcterms:created xsi:type="dcterms:W3CDTF">2010-01-16T05:49:48Z</dcterms:created>
  <dcterms:modified xsi:type="dcterms:W3CDTF">2012-03-12T18:19:52Z</dcterms:modified>
</cp:coreProperties>
</file>