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69"/>
  </p:notesMasterIdLst>
  <p:sldIdLst>
    <p:sldId id="325" r:id="rId2"/>
    <p:sldId id="332" r:id="rId3"/>
    <p:sldId id="326" r:id="rId4"/>
    <p:sldId id="294" r:id="rId5"/>
    <p:sldId id="287" r:id="rId6"/>
    <p:sldId id="333" r:id="rId7"/>
    <p:sldId id="299" r:id="rId8"/>
    <p:sldId id="269" r:id="rId9"/>
    <p:sldId id="258" r:id="rId10"/>
    <p:sldId id="327" r:id="rId11"/>
    <p:sldId id="288" r:id="rId12"/>
    <p:sldId id="329" r:id="rId13"/>
    <p:sldId id="328" r:id="rId14"/>
    <p:sldId id="257" r:id="rId15"/>
    <p:sldId id="278" r:id="rId16"/>
    <p:sldId id="348" r:id="rId17"/>
    <p:sldId id="342" r:id="rId18"/>
    <p:sldId id="344" r:id="rId19"/>
    <p:sldId id="339" r:id="rId20"/>
    <p:sldId id="345" r:id="rId21"/>
    <p:sldId id="346" r:id="rId22"/>
    <p:sldId id="347" r:id="rId23"/>
    <p:sldId id="349" r:id="rId24"/>
    <p:sldId id="350" r:id="rId25"/>
    <p:sldId id="341" r:id="rId26"/>
    <p:sldId id="340" r:id="rId27"/>
    <p:sldId id="276" r:id="rId28"/>
    <p:sldId id="297" r:id="rId29"/>
    <p:sldId id="307" r:id="rId30"/>
    <p:sldId id="351" r:id="rId31"/>
    <p:sldId id="352" r:id="rId32"/>
    <p:sldId id="343" r:id="rId33"/>
    <p:sldId id="320" r:id="rId34"/>
    <p:sldId id="279" r:id="rId35"/>
    <p:sldId id="264" r:id="rId36"/>
    <p:sldId id="298" r:id="rId37"/>
    <p:sldId id="281" r:id="rId38"/>
    <p:sldId id="305" r:id="rId39"/>
    <p:sldId id="292" r:id="rId40"/>
    <p:sldId id="302" r:id="rId41"/>
    <p:sldId id="322" r:id="rId42"/>
    <p:sldId id="321" r:id="rId43"/>
    <p:sldId id="318" r:id="rId44"/>
    <p:sldId id="308" r:id="rId45"/>
    <p:sldId id="310" r:id="rId46"/>
    <p:sldId id="309" r:id="rId47"/>
    <p:sldId id="293" r:id="rId48"/>
    <p:sldId id="272" r:id="rId49"/>
    <p:sldId id="265" r:id="rId50"/>
    <p:sldId id="311" r:id="rId51"/>
    <p:sldId id="271" r:id="rId52"/>
    <p:sldId id="290" r:id="rId53"/>
    <p:sldId id="314" r:id="rId54"/>
    <p:sldId id="313" r:id="rId55"/>
    <p:sldId id="312" r:id="rId56"/>
    <p:sldId id="315" r:id="rId57"/>
    <p:sldId id="319" r:id="rId58"/>
    <p:sldId id="324" r:id="rId59"/>
    <p:sldId id="323" r:id="rId60"/>
    <p:sldId id="317" r:id="rId61"/>
    <p:sldId id="316" r:id="rId62"/>
    <p:sldId id="280" r:id="rId63"/>
    <p:sldId id="284" r:id="rId64"/>
    <p:sldId id="330" r:id="rId65"/>
    <p:sldId id="331" r:id="rId66"/>
    <p:sldId id="285" r:id="rId67"/>
    <p:sldId id="286" r:id="rId6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C1C1C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38" d="100"/>
          <a:sy n="38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48C97A-16A6-405E-8E95-FCEB0E60B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Чернобыльская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ава́рия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разрушение 26 апреля 1986 года четвёртого энергоблока Чернобыльской атомной электростанции, расположенной на территории Украины (в то время — Украинской ССР). Разрушение носило взрывной характер, реактор был полностью разрушен, и в окружающую среду было выброшено большое количество радиоактивных веществ. Авария расценивается как крупнейшая в своём роде за всю историю ядерной энергетики, как по предполагаемому количеству погибших и пострадавших от её последствий людей, так и по экономическому ущербу.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бомбардировок Хиросимы и Нагасаки, взрыв напоминал очень мощную «грязную бомбу» — основным поражающим фактором стало радиоактивное заражение. Радиоактивное облако от аварии прошло над европейской частью СССР, Восточной Европой и Скандинавией. Примерно 60 % радиоактивных осадков выпало на территории Белоруссии.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56659-7902-4FED-AEE3-806A365297ED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D1F1-51A6-4473-9F66-538AE56F4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3076-E9DF-42D1-8924-9F50F3402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47D2-83DA-4251-A067-CE0B5CD6B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6C42-23D1-4ACA-99C2-911BB26D7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3A6A-F843-468C-B569-93C6173AC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022F-3CC4-4AE2-9CD0-1A63DD17B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102D-B8EE-4636-A64B-F4E40995F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63A2-78C8-4AD4-9508-975AD5FF7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CF73-FB39-4630-9245-F74A09ED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FA44-8407-4473-AC1E-E59B293DD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D859-1966-46AD-B46D-1FD4A74EC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E0AF7E9-DC7E-48A5-819D-BE0CBEF28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8" r:id="rId9"/>
    <p:sldLayoutId id="2147483764" r:id="rId10"/>
    <p:sldLayoutId id="21474837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irtualtravel.ru/user/377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irtualtravel.ru/user/3778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virtualtravel.ru/user/3778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virtualtravel.ru/user/3778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virtualtravel.ru/user/3778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ikipedia.tomsk.ru/ru.wikipedia.org/wiki/&#208;&#152;&#208;&#183;&#208;&#190;&#208;&#177;&#209;&#128;&#208;&#176;&#208;&#182;&#208;&#181;&#208;&#189;&#208;&#184;&#208;&#181;:Abandoned_village_near_Chernobyl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www.virtualtravel.ru/user/3778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www.virtualtravel.ru/user/377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hyperlink" Target="http://ru.wikipedia.org/wiki/&#208;&#152;&#208;&#183;&#208;&#190;&#208;&#177;&#209;&#128;&#208;&#176;&#208;&#182;&#208;&#181;&#208;&#189;&#208;&#184;&#208;&#181;:View_of_Chernobyl_taken_from_Pripyat.JPG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virtualtravel.ru/user/377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24200"/>
            <a:ext cx="507206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Чернобыль – трагедия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или предупреждение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43063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3714750"/>
            <a:ext cx="36957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26 апреля 1986 года</a:t>
            </a:r>
          </a:p>
        </p:txBody>
      </p:sp>
      <p:pic>
        <p:nvPicPr>
          <p:cNvPr id="8195" name="Picture 10" descr="30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675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Авария</a:t>
            </a:r>
            <a:endParaRPr lang="ru-RU" sz="6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5143500" y="6072188"/>
            <a:ext cx="3586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Крышка реактора после взрыва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428875"/>
            <a:ext cx="3000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14500"/>
            <a:ext cx="20494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14750"/>
            <a:ext cx="27146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Авария</a:t>
            </a:r>
            <a:endParaRPr lang="ru-RU" sz="6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857375"/>
            <a:ext cx="35893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071813"/>
            <a:ext cx="3200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smtClean="0">
                <a:solidFill>
                  <a:schemeClr val="bg2"/>
                </a:solidFill>
              </a:rPr>
              <a:t>   </a:t>
            </a:r>
            <a:r>
              <a:rPr lang="ru-RU" sz="3600" b="1" smtClean="0">
                <a:solidFill>
                  <a:srgbClr val="1C1C1C"/>
                </a:solidFill>
              </a:rPr>
              <a:t>26 апреля 1986 г. весь мир "вздрогнул" от взрыва энергоблока, прозвучавшего на Чернобыльской АЭС.  Радиационная пыль протянулась "хвостом" через территорию Украины, Белоруссии, 14 областей России и накрыла часть территории Западной Европы.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Тушение пожара на 4-м энергоблоке ЧАЭС 26 апреля 1986 года</a:t>
            </a:r>
            <a:r>
              <a:rPr lang="ru-RU" sz="4000" smtClean="0"/>
              <a:t> </a:t>
            </a:r>
          </a:p>
        </p:txBody>
      </p:sp>
      <p:pic>
        <p:nvPicPr>
          <p:cNvPr id="12291" name="Picture 5" descr="30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2007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16002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Их было 28 - пожарных Чернобыля, первыми вступивших в борьбу с </a:t>
            </a:r>
            <a:r>
              <a:rPr lang="ru-RU" sz="3600" b="1" dirty="0" smtClean="0"/>
              <a:t>атомной станцией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533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3999" y="2133600"/>
            <a:ext cx="3352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Первыми на горящую АЭС прибыли пожарные из г.Припять</a:t>
            </a:r>
          </a:p>
          <a:p>
            <a:endParaRPr lang="ru-RU" sz="40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373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57800" y="14478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Кибенок</a:t>
            </a:r>
            <a:r>
              <a:rPr lang="ru-RU" sz="3600" b="1" dirty="0" smtClean="0"/>
              <a:t> Виктор Николаевич </a:t>
            </a:r>
          </a:p>
          <a:p>
            <a:r>
              <a:rPr lang="ru-RU" sz="3600" b="1" dirty="0" smtClean="0"/>
              <a:t> 17.02.1963 - 11.05.1986 </a:t>
            </a:r>
          </a:p>
          <a:p>
            <a:r>
              <a:rPr lang="ru-RU" sz="3600" b="1" dirty="0" smtClean="0"/>
              <a:t>Герой Советского Союза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228600"/>
            <a:ext cx="8610600" cy="1165225"/>
          </a:xfrm>
        </p:spPr>
      </p:pic>
      <p:sp>
        <p:nvSpPr>
          <p:cNvPr id="235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1150" y="1905000"/>
            <a:ext cx="3752850" cy="2024063"/>
          </a:xfrm>
        </p:spPr>
        <p:txBody>
          <a:bodyPr/>
          <a:lstStyle/>
          <a:p>
            <a:pPr eaLnBrk="1" hangingPunct="1"/>
            <a:r>
              <a:rPr lang="ru-RU" sz="4000" smtClean="0"/>
              <a:t>1939 ГОД</a:t>
            </a:r>
          </a:p>
          <a:p>
            <a:pPr eaLnBrk="1" hangingPunct="1"/>
            <a:r>
              <a:rPr lang="ru-RU" sz="4000" smtClean="0"/>
              <a:t> О.ГАН  И  Ф. ШТРАССМАН</a:t>
            </a:r>
          </a:p>
        </p:txBody>
      </p:sp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1214438" y="4572000"/>
            <a:ext cx="6786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ПРИ ДЕЛЕНИИ 1 ЯДРА ВЫДЕЛЯЕТСЯ 200 МЭВ ЭНЕРГИИ</a:t>
            </a:r>
            <a:endParaRPr lang="en-US" sz="2400"/>
          </a:p>
          <a:p>
            <a:endParaRPr lang="ru-RU" sz="2400"/>
          </a:p>
          <a:p>
            <a:r>
              <a:rPr lang="ru-RU" sz="2400"/>
              <a:t>ПРИ ДЕЛЕНИИ 1 Г УРАНА – СТОЛЬКО ЖЕ, СКОЛЬКО ПРИ СГОРАНИИ 2,5 Т НЕФТИ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643063"/>
            <a:ext cx="3649663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9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799" y="1371600"/>
            <a:ext cx="266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Николай Васильевич </a:t>
            </a:r>
            <a:r>
              <a:rPr lang="ru-RU" sz="3200" b="1" dirty="0" err="1" smtClean="0"/>
              <a:t>Ващук</a:t>
            </a:r>
            <a:endParaRPr lang="ru-RU" sz="3200" b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88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1752600"/>
            <a:ext cx="3584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Тишура</a:t>
            </a:r>
            <a:r>
              <a:rPr lang="ru-RU" sz="3600" b="1" dirty="0" smtClean="0"/>
              <a:t> Владимир Иванович старший пожарный.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96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17526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Виктор </a:t>
            </a:r>
            <a:r>
              <a:rPr lang="ru-RU" sz="4400" b="1" dirty="0" err="1" smtClean="0"/>
              <a:t>Кибенок</a:t>
            </a:r>
            <a:r>
              <a:rPr lang="ru-RU" sz="4400" b="1" dirty="0" smtClean="0"/>
              <a:t>. </a:t>
            </a:r>
            <a:endParaRPr lang="ru-RU" sz="4400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64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6370317" y="1752600"/>
            <a:ext cx="224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Николай </a:t>
            </a:r>
            <a:r>
              <a:rPr lang="ru-RU" sz="3600" b="1" dirty="0" err="1" smtClean="0"/>
              <a:t>Титенок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29200" y="19812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</a:t>
            </a:r>
            <a:r>
              <a:rPr lang="ru-RU" sz="4000" b="1" dirty="0" err="1" smtClean="0"/>
              <a:t>асилий</a:t>
            </a:r>
            <a:r>
              <a:rPr lang="ru-RU" sz="4000" b="1" dirty="0" smtClean="0"/>
              <a:t> Игнатенко, командир.</a:t>
            </a:r>
            <a:endParaRPr lang="ru-RU" sz="4000" b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53000" y="16764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Владимир Павлович </a:t>
            </a:r>
            <a:r>
              <a:rPr lang="ru-RU" sz="4000" b="1" dirty="0" err="1" smtClean="0"/>
              <a:t>Правик</a:t>
            </a:r>
            <a:r>
              <a:rPr lang="ru-RU" sz="4000" b="1" dirty="0" smtClean="0"/>
              <a:t> начальник караула 2-й военизированной..</a:t>
            </a:r>
            <a:endParaRPr lang="ru-RU" sz="4000" b="1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29200" y="12954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Телятников Леонид Петрович </a:t>
            </a:r>
          </a:p>
          <a:p>
            <a:r>
              <a:rPr lang="ru-RU" sz="3600" b="1" dirty="0" smtClean="0"/>
              <a:t> 25.01.1951 - 02.12.2004 </a:t>
            </a:r>
          </a:p>
          <a:p>
            <a:r>
              <a:rPr lang="ru-RU" sz="3600" b="1" dirty="0" smtClean="0"/>
              <a:t>Герой Советского Союза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Разрушенный реактор ЧАЭС</a:t>
            </a:r>
            <a:r>
              <a:rPr lang="ru-RU" smtClean="0"/>
              <a:t> </a:t>
            </a:r>
          </a:p>
        </p:txBody>
      </p:sp>
      <p:pic>
        <p:nvPicPr>
          <p:cNvPr id="11267" name="Picture 5" descr="30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49149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Последствия аварии</a:t>
            </a:r>
            <a:endParaRPr lang="ru-RU" sz="6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9" name="Прямоугольник 7"/>
          <p:cNvSpPr>
            <a:spLocks noChangeArrowheads="1"/>
          </p:cNvSpPr>
          <p:nvPr/>
        </p:nvSpPr>
        <p:spPr bwMode="auto">
          <a:xfrm>
            <a:off x="5715000" y="614362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Пожары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857375"/>
            <a:ext cx="27749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786063"/>
            <a:ext cx="3305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5"/>
          <p:cNvSpPr>
            <a:spLocks noChangeArrowheads="1"/>
          </p:cNvSpPr>
          <p:nvPr/>
        </p:nvSpPr>
        <p:spPr bwMode="auto">
          <a:xfrm>
            <a:off x="1785938" y="3929063"/>
            <a:ext cx="1785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Тушение пожара</a:t>
            </a:r>
          </a:p>
        </p:txBody>
      </p:sp>
      <p:sp>
        <p:nvSpPr>
          <p:cNvPr id="36867" name="Прямоугольник 7"/>
          <p:cNvSpPr>
            <a:spLocks noChangeArrowheads="1"/>
          </p:cNvSpPr>
          <p:nvPr/>
        </p:nvSpPr>
        <p:spPr bwMode="auto">
          <a:xfrm>
            <a:off x="5715000" y="5786438"/>
            <a:ext cx="2286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Украинский робот на ликвидации последствий аварии</a:t>
            </a: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96838"/>
            <a:ext cx="8089900" cy="1311275"/>
          </a:xfrm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43063"/>
            <a:ext cx="31432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4572000"/>
            <a:ext cx="29987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2214563"/>
            <a:ext cx="24447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643188"/>
            <a:ext cx="38576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138363"/>
            <a:ext cx="36544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464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7399" y="1524000"/>
            <a:ext cx="2514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Первыми на горящую АЭС прибыли пожарные из г.Припять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1000125" y="6215063"/>
            <a:ext cx="227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Ресторан и магазин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214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8"/>
          <p:cNvSpPr>
            <a:spLocks noChangeArrowheads="1"/>
          </p:cNvSpPr>
          <p:nvPr/>
        </p:nvSpPr>
        <p:spPr bwMode="auto">
          <a:xfrm>
            <a:off x="5643563" y="5357813"/>
            <a:ext cx="2982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Клуб культуры Энергетик.</a:t>
            </a:r>
          </a:p>
        </p:txBody>
      </p:sp>
      <p:pic>
        <p:nvPicPr>
          <p:cNvPr id="10" name="Заголовок 9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75" y="292100"/>
            <a:ext cx="8197850" cy="1128713"/>
          </a:xfrm>
        </p:spPr>
      </p:pic>
      <p:pic>
        <p:nvPicPr>
          <p:cNvPr id="5427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57625"/>
            <a:ext cx="335756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Припять после трагедии</a:t>
            </a:r>
            <a:r>
              <a:rPr lang="ru-RU" smtClean="0"/>
              <a:t> </a:t>
            </a:r>
          </a:p>
        </p:txBody>
      </p:sp>
      <p:pic>
        <p:nvPicPr>
          <p:cNvPr id="16387" name="Picture 5" descr="30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63627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Многоэтажка в Припяти </a:t>
            </a:r>
          </a:p>
        </p:txBody>
      </p:sp>
      <p:pic>
        <p:nvPicPr>
          <p:cNvPr id="17411" name="Picture 5" descr="29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69723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Последствия аварии</a:t>
            </a:r>
            <a:endParaRPr lang="ru-RU" sz="6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3" name="Прямоугольник 7"/>
          <p:cNvSpPr>
            <a:spLocks noChangeArrowheads="1"/>
          </p:cNvSpPr>
          <p:nvPr/>
        </p:nvSpPr>
        <p:spPr bwMode="auto">
          <a:xfrm>
            <a:off x="2643188" y="5786438"/>
            <a:ext cx="3786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Уровень радиации вблизи ЧАЭС гораздо выше нормы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00250"/>
            <a:ext cx="260508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788" y="2643188"/>
            <a:ext cx="423227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1C1C1C"/>
                </a:solidFill>
              </a:rPr>
              <a:t>Покинутые дома в прилегающих селениях </a:t>
            </a:r>
          </a:p>
        </p:txBody>
      </p:sp>
      <p:pic>
        <p:nvPicPr>
          <p:cNvPr id="18435" name="Picture 5" descr="Покинутые дома в прилегающих селениях">
            <a:hlinkClick r:id="rId2" tooltip="Покинутые дома в прилегающих селениях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641985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sp>
        <p:nvSpPr>
          <p:cNvPr id="34819" name="Прямоугольник 8"/>
          <p:cNvSpPr>
            <a:spLocks noChangeArrowheads="1"/>
          </p:cNvSpPr>
          <p:nvPr/>
        </p:nvSpPr>
        <p:spPr bwMode="auto">
          <a:xfrm>
            <a:off x="571500" y="5572125"/>
            <a:ext cx="404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Жители покидают родные места</a:t>
            </a:r>
          </a:p>
        </p:txBody>
      </p:sp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86000"/>
            <a:ext cx="3929062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1714500"/>
            <a:ext cx="285591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4214813"/>
            <a:ext cx="3279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175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001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92075"/>
            <a:ext cx="8242300" cy="1335088"/>
          </a:xfrm>
        </p:spPr>
      </p:pic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2428875" y="6000750"/>
            <a:ext cx="440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Лес под действием радиации порыжел.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00250"/>
            <a:ext cx="4845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000240"/>
            <a:ext cx="4845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601075" cy="1171575"/>
          </a:xfrm>
        </p:spPr>
      </p:pic>
      <p:sp>
        <p:nvSpPr>
          <p:cNvPr id="57347" name="Прямоугольник 9"/>
          <p:cNvSpPr>
            <a:spLocks noChangeArrowheads="1"/>
          </p:cNvSpPr>
          <p:nvPr/>
        </p:nvSpPr>
        <p:spPr bwMode="auto">
          <a:xfrm>
            <a:off x="857250" y="5715000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Так выглядит здание школы</a:t>
            </a:r>
          </a:p>
        </p:txBody>
      </p:sp>
      <p:sp>
        <p:nvSpPr>
          <p:cNvPr id="57348" name="Прямоугольник 10"/>
          <p:cNvSpPr>
            <a:spLocks noChangeArrowheads="1"/>
          </p:cNvSpPr>
          <p:nvPr/>
        </p:nvSpPr>
        <p:spPr bwMode="auto">
          <a:xfrm>
            <a:off x="6072188" y="614362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классах.</a:t>
            </a:r>
          </a:p>
        </p:txBody>
      </p:sp>
      <p:pic>
        <p:nvPicPr>
          <p:cNvPr id="573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500313"/>
            <a:ext cx="3927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6430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3857625"/>
            <a:ext cx="28797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354013"/>
            <a:ext cx="8167688" cy="871537"/>
          </a:xfrm>
        </p:spPr>
      </p:pic>
      <p:sp>
        <p:nvSpPr>
          <p:cNvPr id="56323" name="Прямоугольник 6"/>
          <p:cNvSpPr>
            <a:spLocks noChangeArrowheads="1"/>
          </p:cNvSpPr>
          <p:nvPr/>
        </p:nvSpPr>
        <p:spPr bwMode="auto">
          <a:xfrm>
            <a:off x="5286375" y="5786438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Разрушенные здания представляют опасность</a:t>
            </a:r>
          </a:p>
        </p:txBody>
      </p:sp>
      <p:sp>
        <p:nvSpPr>
          <p:cNvPr id="56324" name="Прямоугольник 7"/>
          <p:cNvSpPr>
            <a:spLocks noChangeArrowheads="1"/>
          </p:cNvSpPr>
          <p:nvPr/>
        </p:nvSpPr>
        <p:spPr bwMode="auto">
          <a:xfrm>
            <a:off x="285750" y="592931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Разграбленное мародерами здание детского сада</a:t>
            </a:r>
          </a:p>
        </p:txBody>
      </p:sp>
      <p:pic>
        <p:nvPicPr>
          <p:cNvPr id="563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25701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3857625"/>
            <a:ext cx="25717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714500"/>
            <a:ext cx="19272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286125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407988"/>
            <a:ext cx="8364537" cy="1006475"/>
          </a:xfrm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857375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96838"/>
            <a:ext cx="8016875" cy="1311275"/>
          </a:xfrm>
        </p:spPr>
      </p:pic>
      <p:sp>
        <p:nvSpPr>
          <p:cNvPr id="37891" name="Прямоугольник 6"/>
          <p:cNvSpPr>
            <a:spLocks noChangeArrowheads="1"/>
          </p:cNvSpPr>
          <p:nvPr/>
        </p:nvSpPr>
        <p:spPr bwMode="auto">
          <a:xfrm>
            <a:off x="714375" y="500062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Проверка уровня радиации в зоне отчуждения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928813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3643313"/>
            <a:ext cx="28225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5" y="354013"/>
            <a:ext cx="8118475" cy="1060450"/>
          </a:xfrm>
        </p:spPr>
      </p:pic>
      <p:sp>
        <p:nvSpPr>
          <p:cNvPr id="40963" name="Прямоугольник 7"/>
          <p:cNvSpPr>
            <a:spLocks noChangeArrowheads="1"/>
          </p:cNvSpPr>
          <p:nvPr/>
        </p:nvSpPr>
        <p:spPr bwMode="auto">
          <a:xfrm>
            <a:off x="4714875" y="5857875"/>
            <a:ext cx="390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Кладбище зараженной техники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14500"/>
            <a:ext cx="34115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286250"/>
            <a:ext cx="29273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3357563"/>
            <a:ext cx="2997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357188" y="4286250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Борьба с пылеобразованием </a:t>
            </a:r>
          </a:p>
          <a:p>
            <a:r>
              <a:rPr lang="ru-RU"/>
              <a:t>над "рыжим" лесом</a:t>
            </a:r>
          </a:p>
        </p:txBody>
      </p:sp>
      <p:sp>
        <p:nvSpPr>
          <p:cNvPr id="39940" name="Прямоугольник 9"/>
          <p:cNvSpPr>
            <a:spLocks noChangeArrowheads="1"/>
          </p:cNvSpPr>
          <p:nvPr/>
        </p:nvSpPr>
        <p:spPr bwMode="auto">
          <a:xfrm>
            <a:off x="6215063" y="542925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Дезактивация зданий </a:t>
            </a:r>
          </a:p>
          <a:p>
            <a:r>
              <a:rPr lang="ru-RU"/>
              <a:t>и техники</a:t>
            </a:r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0250"/>
            <a:ext cx="291623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857625"/>
            <a:ext cx="185737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714625"/>
            <a:ext cx="248761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2989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41830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Кладбище зараженных машин в Рассохе </a:t>
            </a:r>
          </a:p>
        </p:txBody>
      </p:sp>
      <p:pic>
        <p:nvPicPr>
          <p:cNvPr id="20483" name="Picture 5" descr="29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0579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Кладбище в Рассохе</a:t>
            </a:r>
          </a:p>
        </p:txBody>
      </p:sp>
      <p:pic>
        <p:nvPicPr>
          <p:cNvPr id="19459" name="Picture 5" descr="48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66675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395288" y="0"/>
            <a:ext cx="7467600" cy="1143000"/>
          </a:xfrm>
        </p:spPr>
        <p:txBody>
          <a:bodyPr/>
          <a:lstStyle/>
          <a:p>
            <a:pPr algn="ctr"/>
            <a:r>
              <a:rPr lang="ru-RU" smtClean="0"/>
              <a:t>Чернобыльская АЭС </a:t>
            </a:r>
          </a:p>
        </p:txBody>
      </p:sp>
      <p:pic>
        <p:nvPicPr>
          <p:cNvPr id="6147" name="Содержимое 8" descr="Smolenk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573463"/>
            <a:ext cx="3935412" cy="2744787"/>
          </a:xfrm>
          <a:noFill/>
        </p:spPr>
      </p:pic>
      <p:pic>
        <p:nvPicPr>
          <p:cNvPr id="6148" name="Содержимое 7" descr="9e1ea7e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052513"/>
            <a:ext cx="4500562" cy="3000375"/>
          </a:xfrm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4643438" y="4437063"/>
            <a:ext cx="42497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Полное разрушение реактора ЧАЭС, г. Припять, Украинская ССР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Радиоактивное облако прошло над СССР, Восточной Европой, Скандинавией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611188" y="1773238"/>
            <a:ext cx="36734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Чернобыльская авария </a:t>
            </a:r>
            <a:r>
              <a:rPr lang="en-US" sz="3200">
                <a:latin typeface="Calibri" pitchFamily="34" charset="0"/>
              </a:rPr>
              <a:t> - </a:t>
            </a:r>
            <a:r>
              <a:rPr lang="ru-RU" sz="3200">
                <a:latin typeface="Calibri" pitchFamily="34" charset="0"/>
              </a:rPr>
              <a:t>26 апреля 1986 года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6"/>
          <p:cNvSpPr>
            <a:spLocks noChangeArrowheads="1"/>
          </p:cNvSpPr>
          <p:nvPr/>
        </p:nvSpPr>
        <p:spPr bwMode="auto">
          <a:xfrm>
            <a:off x="6429375" y="5643563"/>
            <a:ext cx="235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Значок ликвидатора</a:t>
            </a:r>
          </a:p>
        </p:txBody>
      </p:sp>
      <p:sp>
        <p:nvSpPr>
          <p:cNvPr id="41987" name="Прямоугольник 7"/>
          <p:cNvSpPr>
            <a:spLocks noChangeArrowheads="1"/>
          </p:cNvSpPr>
          <p:nvPr/>
        </p:nvSpPr>
        <p:spPr bwMode="auto">
          <a:xfrm>
            <a:off x="428625" y="5786438"/>
            <a:ext cx="557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 ликвидаторам на Митинском кладбище в Москве</a:t>
            </a: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553450" cy="1165225"/>
          </a:xfrm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000250"/>
            <a:ext cx="463708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2786063"/>
            <a:ext cx="16414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Справка о Чернобыльской АЭС</a:t>
            </a:r>
          </a:p>
        </p:txBody>
      </p:sp>
      <p:pic>
        <p:nvPicPr>
          <p:cNvPr id="1024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48823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1430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Отмечается: превышение показателей болезни эндокринной системы и нарушения обмена веществ, болезни крови и кроветворных органов, </a:t>
            </a:r>
          </a:p>
          <a:p>
            <a:r>
              <a:rPr lang="ru-RU" sz="3600" dirty="0" smtClean="0"/>
              <a:t>врожденные аномалии </a:t>
            </a:r>
          </a:p>
          <a:p>
            <a:r>
              <a:rPr lang="ru-RU" sz="3600" dirty="0" smtClean="0"/>
              <a:t>более чем в 4 раза; </a:t>
            </a:r>
          </a:p>
          <a:p>
            <a:r>
              <a:rPr lang="ru-RU" sz="3600" dirty="0" smtClean="0"/>
              <a:t>психические расстройства </a:t>
            </a:r>
          </a:p>
          <a:p>
            <a:r>
              <a:rPr lang="ru-RU" sz="3600" dirty="0" smtClean="0"/>
              <a:t>и болезни системы кровообращения </a:t>
            </a:r>
          </a:p>
          <a:p>
            <a:r>
              <a:rPr lang="ru-RU" sz="3600" dirty="0" smtClean="0"/>
              <a:t>более чем в 2 раза. </a:t>
            </a:r>
            <a:endParaRPr lang="ru-RU" sz="3600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96838"/>
            <a:ext cx="8266112" cy="1311275"/>
          </a:xfrm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43063"/>
            <a:ext cx="27384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500313"/>
            <a:ext cx="2786062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601075" cy="1171575"/>
          </a:xfrm>
        </p:spPr>
      </p:pic>
      <p:sp>
        <p:nvSpPr>
          <p:cNvPr id="44035" name="Прямоугольник 9"/>
          <p:cNvSpPr>
            <a:spLocks noChangeArrowheads="1"/>
          </p:cNvSpPr>
          <p:nvPr/>
        </p:nvSpPr>
        <p:spPr bwMode="auto">
          <a:xfrm>
            <a:off x="6143625" y="5929313"/>
            <a:ext cx="1962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Двуногая собака</a:t>
            </a:r>
          </a:p>
        </p:txBody>
      </p:sp>
      <p:sp>
        <p:nvSpPr>
          <p:cNvPr id="44036" name="Прямоугольник 10"/>
          <p:cNvSpPr>
            <a:spLocks noChangeArrowheads="1"/>
          </p:cNvSpPr>
          <p:nvPr/>
        </p:nvSpPr>
        <p:spPr bwMode="auto">
          <a:xfrm>
            <a:off x="1928813" y="6286500"/>
            <a:ext cx="3216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Цыпленок на четырех лапах</a:t>
            </a:r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71625"/>
            <a:ext cx="26431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3929063"/>
            <a:ext cx="36417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643188"/>
            <a:ext cx="253682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485188" cy="1158875"/>
          </a:xfrm>
        </p:spPr>
      </p:pic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5929313" y="6143625"/>
            <a:ext cx="191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Двуногие кошки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643188"/>
            <a:ext cx="38576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357438"/>
            <a:ext cx="2427288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455025" cy="1158875"/>
          </a:xfrm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857375"/>
            <a:ext cx="66087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510588" cy="1165225"/>
          </a:xfrm>
        </p:spPr>
      </p:pic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785938"/>
            <a:ext cx="5429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5004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7"/>
          <p:cNvSpPr>
            <a:spLocks noChangeArrowheads="1"/>
          </p:cNvSpPr>
          <p:nvPr/>
        </p:nvSpPr>
        <p:spPr bwMode="auto">
          <a:xfrm>
            <a:off x="5214938" y="585787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Памятники пожарным-героям в центре Чернобыля</a:t>
            </a:r>
          </a:p>
        </p:txBody>
      </p:sp>
      <p:pic>
        <p:nvPicPr>
          <p:cNvPr id="11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354013"/>
            <a:ext cx="8297862" cy="1060450"/>
          </a:xfrm>
        </p:spPr>
      </p:pic>
      <p:sp>
        <p:nvSpPr>
          <p:cNvPr id="59396" name="Прямоугольник 12"/>
          <p:cNvSpPr>
            <a:spLocks noChangeArrowheads="1"/>
          </p:cNvSpPr>
          <p:nvPr/>
        </p:nvSpPr>
        <p:spPr bwMode="auto">
          <a:xfrm>
            <a:off x="428625" y="6072188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Памятник строителям саркофага.</a:t>
            </a:r>
          </a:p>
        </p:txBody>
      </p:sp>
      <p:pic>
        <p:nvPicPr>
          <p:cNvPr id="593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2570162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857500"/>
            <a:ext cx="15700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1995488"/>
            <a:ext cx="278606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8"/>
          <p:cNvSpPr>
            <a:spLocks noChangeArrowheads="1"/>
          </p:cNvSpPr>
          <p:nvPr/>
        </p:nvSpPr>
        <p:spPr bwMode="auto">
          <a:xfrm>
            <a:off x="1000125" y="4286250"/>
            <a:ext cx="231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Чернобыльская АЭС</a:t>
            </a:r>
          </a:p>
        </p:txBody>
      </p:sp>
      <p:pic>
        <p:nvPicPr>
          <p:cNvPr id="10" name="Заголовок 9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354013"/>
            <a:ext cx="8339137" cy="1060450"/>
          </a:xfrm>
        </p:spPr>
      </p:pic>
      <p:sp>
        <p:nvSpPr>
          <p:cNvPr id="58372" name="Прямоугольник 10"/>
          <p:cNvSpPr>
            <a:spLocks noChangeArrowheads="1"/>
          </p:cNvSpPr>
          <p:nvPr/>
        </p:nvSpPr>
        <p:spPr bwMode="auto">
          <a:xfrm>
            <a:off x="4500563" y="5857875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Так выглядит реактор в настоящее время</a:t>
            </a:r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928813"/>
            <a:ext cx="285591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2714625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88913"/>
            <a:ext cx="8650288" cy="1238250"/>
          </a:xfrm>
        </p:spPr>
      </p:pic>
      <p:sp>
        <p:nvSpPr>
          <p:cNvPr id="2457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2643188" y="1500188"/>
            <a:ext cx="2857500" cy="2214562"/>
          </a:xfrm>
        </p:spPr>
        <p:txBody>
          <a:bodyPr/>
          <a:lstStyle/>
          <a:p>
            <a:pPr eaLnBrk="1" hangingPunct="1"/>
            <a:r>
              <a:rPr lang="ru-RU" sz="1800" smtClean="0"/>
              <a:t>1 – ТВЭЛ</a:t>
            </a:r>
          </a:p>
          <a:p>
            <a:pPr eaLnBrk="1" hangingPunct="1"/>
            <a:r>
              <a:rPr lang="ru-RU" sz="1800" smtClean="0"/>
              <a:t>2 – ЗАМЕДЛИТЕЛЬ</a:t>
            </a:r>
          </a:p>
          <a:p>
            <a:pPr eaLnBrk="1" hangingPunct="1"/>
            <a:r>
              <a:rPr lang="ru-RU" sz="1800" smtClean="0"/>
              <a:t>3 – ОТРАЖАТЕЛЬ</a:t>
            </a:r>
          </a:p>
          <a:p>
            <a:pPr eaLnBrk="1" hangingPunct="1"/>
            <a:r>
              <a:rPr lang="ru-RU" sz="1800" smtClean="0"/>
              <a:t>4 – РЕГУЛИРУЮЩИЕ СТЕРЖНИ</a:t>
            </a:r>
          </a:p>
          <a:p>
            <a:pPr eaLnBrk="1" hangingPunct="1"/>
            <a:r>
              <a:rPr lang="ru-RU" sz="1800" smtClean="0"/>
              <a:t>5 – РАДИАЦИОННАЯ ЗАЩИТА</a:t>
            </a: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5143500" y="585787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Схема энергоблока АЭС </a:t>
            </a:r>
          </a:p>
          <a:p>
            <a:r>
              <a:rPr lang="ru-RU"/>
              <a:t>с реактором типа РБМК-1000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71625"/>
            <a:ext cx="185737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857625"/>
            <a:ext cx="3549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5000625" y="5429250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Дом для вахтовых рабочих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428604"/>
            <a:ext cx="7901014" cy="967614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Чернобыль сегодня</a:t>
            </a:r>
            <a:endParaRPr lang="ru-RU" sz="4800" dirty="0"/>
          </a:p>
        </p:txBody>
      </p:sp>
      <p:sp>
        <p:nvSpPr>
          <p:cNvPr id="50180" name="Прямоугольник 8"/>
          <p:cNvSpPr>
            <a:spLocks noChangeArrowheads="1"/>
          </p:cNvSpPr>
          <p:nvPr/>
        </p:nvSpPr>
        <p:spPr bwMode="auto">
          <a:xfrm>
            <a:off x="857250" y="5929313"/>
            <a:ext cx="2524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Магазин в Чернобыле</a:t>
            </a:r>
          </a:p>
        </p:txBody>
      </p: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071813"/>
            <a:ext cx="3643312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50"/>
            <a:ext cx="41719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49238"/>
            <a:ext cx="8455025" cy="1158875"/>
          </a:xfrm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85938"/>
            <a:ext cx="392906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357688"/>
            <a:ext cx="32146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1C1C1C"/>
                </a:solidFill>
              </a:rPr>
              <a:t>Вид на город и Чернобыльскую АЭС с крыши </a:t>
            </a:r>
          </a:p>
        </p:txBody>
      </p:sp>
      <p:pic>
        <p:nvPicPr>
          <p:cNvPr id="15363" name="Picture 5" descr="Вид на город и Чернобыльскую АЭС с крыши.">
            <a:hlinkClick r:id="rId2" tooltip="Вид на город и Чернобыльскую АЭС с крыши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0769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229600" cy="6019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                                                                    </a:t>
            </a:r>
            <a:r>
              <a:rPr lang="ru-RU" sz="2000" smtClean="0">
                <a:solidFill>
                  <a:srgbClr val="1C1C1C"/>
                </a:solidFill>
              </a:rPr>
              <a:t>Памятный знак,                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1C1C1C"/>
                </a:solidFill>
              </a:rPr>
              <a:t>                                                                    установленный к 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1C1C1C"/>
                </a:solidFill>
              </a:rPr>
              <a:t>                                                                    двадцатилетию аварии на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1C1C1C"/>
                </a:solidFill>
              </a:rPr>
              <a:t>                                                                     ЧАЭС. Парк в Чернобыле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smtClean="0"/>
              <a:t>я</a:t>
            </a:r>
          </a:p>
        </p:txBody>
      </p:sp>
      <p:pic>
        <p:nvPicPr>
          <p:cNvPr id="23556" name="Picture 5" descr="Возвращение в 1986 (79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46291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76962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altLang="ja-JP" sz="4400" dirty="0" smtClean="0"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altLang="ja-JP" sz="4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 чем мы сегодня говорили?</a:t>
            </a:r>
          </a:p>
          <a:p>
            <a:pPr lvl="0" algn="just">
              <a:buFont typeface="Arial" pitchFamily="34" charset="0"/>
              <a:buChar char="•"/>
            </a:pPr>
            <a:endParaRPr lang="ru-RU" altLang="ja-JP" sz="4400" dirty="0" smtClean="0">
              <a:latin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altLang="ja-JP" sz="4000" dirty="0" smtClean="0"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altLang="ja-JP" sz="4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Когда произошла Чернобыльская трагедия и где?</a:t>
            </a:r>
            <a:endParaRPr lang="ru-RU" altLang="ja-JP" sz="4000" dirty="0" smtClean="0">
              <a:latin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endParaRPr lang="ru-RU" altLang="ja-JP" sz="4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altLang="ja-JP" sz="4400" dirty="0" smtClean="0"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altLang="ja-JP" sz="4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Кто первым прибыл на место аварии?</a:t>
            </a:r>
            <a:endParaRPr lang="ru-RU" altLang="ja-JP" sz="4400" dirty="0" smtClean="0">
              <a:latin typeface="Arial" pitchFamily="34" charset="0"/>
            </a:endParaRPr>
          </a:p>
          <a:p>
            <a:pPr lvl="1" algn="just" eaLnBrk="0" hangingPunct="0">
              <a:buFont typeface="Arial" pitchFamily="34" charset="0"/>
              <a:buChar char="•"/>
            </a:pPr>
            <a:endParaRPr lang="ru-RU" altLang="ja-JP" sz="4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algn="just" eaLnBrk="0" hangingPunct="0">
              <a:buFont typeface="Arial" pitchFamily="34" charset="0"/>
              <a:buChar char="•"/>
            </a:pPr>
            <a:endParaRPr lang="ru-RU" altLang="ja-JP" sz="4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algn="just" eaLnBrk="0" hangingPunct="0">
              <a:buFont typeface="Arial" pitchFamily="34" charset="0"/>
              <a:buChar char="•"/>
            </a:pPr>
            <a:endParaRPr lang="ru-RU" altLang="ja-JP" sz="4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algn="just" eaLnBrk="0" hangingPunct="0">
              <a:buFont typeface="Arial" pitchFamily="34" charset="0"/>
              <a:buChar char="•"/>
            </a:pPr>
            <a:endParaRPr lang="ru-RU" altLang="ja-JP" sz="4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012954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Arial" pitchFamily="34" charset="0"/>
              <a:buChar char="•"/>
            </a:pPr>
            <a:r>
              <a:rPr lang="ru-RU" altLang="ja-JP" sz="4400" dirty="0" smtClean="0"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ru-RU" altLang="ja-JP" sz="4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 чему приводят большие дозы радиации?</a:t>
            </a:r>
            <a:endParaRPr lang="ru-RU" altLang="ja-JP" sz="4400" dirty="0" smtClean="0">
              <a:latin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endParaRPr lang="ru-RU" altLang="ja-JP" sz="4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endParaRPr lang="ru-RU" altLang="ja-JP" sz="4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altLang="ja-JP" sz="4400" dirty="0" smtClean="0"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altLang="ja-JP" sz="4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Почему мы должны помнить о Чернобыле?</a:t>
            </a:r>
            <a:endParaRPr lang="ru-RU" altLang="ja-JP" sz="4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ru-RU" sz="3600" smtClean="0"/>
              <a:t>Какой факт о Чернобыльской трагедии произвел на вас самое большое впечатление?</a:t>
            </a:r>
          </a:p>
          <a:p>
            <a:pPr>
              <a:buFontTx/>
              <a:buNone/>
            </a:pPr>
            <a:r>
              <a:rPr lang="ru-RU" sz="3600" smtClean="0"/>
              <a:t> </a:t>
            </a:r>
          </a:p>
          <a:p>
            <a:r>
              <a:rPr lang="ru-RU" sz="3600" smtClean="0"/>
              <a:t>Почему необходимо знать о трагедии в Чернобыле? </a:t>
            </a:r>
          </a:p>
          <a:p>
            <a:pPr>
              <a:buFontTx/>
              <a:buNone/>
            </a:pPr>
            <a:endParaRPr lang="ru-RU" sz="3600" smtClean="0"/>
          </a:p>
          <a:p>
            <a:r>
              <a:rPr lang="ru-RU" sz="3600" smtClean="0"/>
              <a:t>Нужны ли атомные станции? Можно ли обойтись без них?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ru-RU" sz="3600" dirty="0" smtClean="0"/>
              <a:t>Почему Землю можно назвать «хрупкой» планетой? </a:t>
            </a:r>
          </a:p>
          <a:p>
            <a:pPr>
              <a:buFontTx/>
              <a:buNone/>
            </a:pPr>
            <a:endParaRPr lang="ru-RU" sz="36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249238"/>
            <a:ext cx="8778875" cy="1165225"/>
          </a:xfrm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857375"/>
            <a:ext cx="37861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Предполагаемые причины аварии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реактор был неправильно спроектирован и опасен;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персонал не был проинформирован об опасностях;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персонал допустил ряд ошибок и неумышленно нарушил существующие инструкции, частично из-за отсутствия информации об опасностях реактора;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отключение защит либо не повлияло на развитие аварии либо не противоречило нормативным документам.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Припять</a:t>
            </a:r>
          </a:p>
        </p:txBody>
      </p:sp>
      <p:pic>
        <p:nvPicPr>
          <p:cNvPr id="14339" name="Picture 5" descr="29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64643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2512</TotalTime>
  <Words>693</Words>
  <Application>Microsoft Office PowerPoint</Application>
  <PresentationFormat>Экран (4:3)</PresentationFormat>
  <Paragraphs>114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Поток</vt:lpstr>
      <vt:lpstr>Чернобыль – трагедия  или предупреждение</vt:lpstr>
      <vt:lpstr>Слайд 2</vt:lpstr>
      <vt:lpstr>Слайд 3</vt:lpstr>
      <vt:lpstr>Слайд 4</vt:lpstr>
      <vt:lpstr>Чернобыльская АЭС </vt:lpstr>
      <vt:lpstr>Слайд 6</vt:lpstr>
      <vt:lpstr>Слайд 7</vt:lpstr>
      <vt:lpstr>Предполагаемые причины аварии</vt:lpstr>
      <vt:lpstr>Припять</vt:lpstr>
      <vt:lpstr>Слайд 10</vt:lpstr>
      <vt:lpstr>26 апреля 1986 года</vt:lpstr>
      <vt:lpstr>Авария</vt:lpstr>
      <vt:lpstr>Авария</vt:lpstr>
      <vt:lpstr>Слайд 14</vt:lpstr>
      <vt:lpstr>Тушение пожара на 4-м энергоблоке ЧАЭС 26 апреля 1986 года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Разрушенный реактор ЧАЭС </vt:lpstr>
      <vt:lpstr>Последствия аварии</vt:lpstr>
      <vt:lpstr>Слайд 29</vt:lpstr>
      <vt:lpstr>Слайд 30</vt:lpstr>
      <vt:lpstr>Слайд 31</vt:lpstr>
      <vt:lpstr>Слайд 32</vt:lpstr>
      <vt:lpstr>Слайд 33</vt:lpstr>
      <vt:lpstr>Припять после трагедии </vt:lpstr>
      <vt:lpstr>Многоэтажка в Припяти </vt:lpstr>
      <vt:lpstr>Последствия аварии</vt:lpstr>
      <vt:lpstr>Покинутые дома в прилегающих селениях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Кладбище зараженных машин в Рассохе </vt:lpstr>
      <vt:lpstr>Кладбище в Рассохе</vt:lpstr>
      <vt:lpstr>Слайд 50</vt:lpstr>
      <vt:lpstr>Справка о Чернобыльской АЭС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Чернобыль сегодня</vt:lpstr>
      <vt:lpstr>Слайд 61</vt:lpstr>
      <vt:lpstr>Вид на город и Чернобыльскую АЭС с крыши </vt:lpstr>
      <vt:lpstr>Слайд 63</vt:lpstr>
      <vt:lpstr>Слайд 64</vt:lpstr>
      <vt:lpstr>Слайд 65</vt:lpstr>
      <vt:lpstr>Слайд 66</vt:lpstr>
      <vt:lpstr>Слайд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ТехноСила</cp:lastModifiedBy>
  <cp:revision>145</cp:revision>
  <cp:lastPrinted>1601-01-01T00:00:00Z</cp:lastPrinted>
  <dcterms:created xsi:type="dcterms:W3CDTF">1601-01-01T00:00:00Z</dcterms:created>
  <dcterms:modified xsi:type="dcterms:W3CDTF">2012-01-04T16:20:05Z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