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304" r:id="rId3"/>
    <p:sldId id="308" r:id="rId4"/>
    <p:sldId id="299" r:id="rId5"/>
    <p:sldId id="303" r:id="rId6"/>
    <p:sldId id="302" r:id="rId7"/>
    <p:sldId id="301" r:id="rId8"/>
    <p:sldId id="300" r:id="rId9"/>
    <p:sldId id="317" r:id="rId10"/>
    <p:sldId id="309" r:id="rId11"/>
    <p:sldId id="310" r:id="rId12"/>
    <p:sldId id="289" r:id="rId13"/>
    <p:sldId id="291" r:id="rId14"/>
    <p:sldId id="294" r:id="rId15"/>
    <p:sldId id="316" r:id="rId16"/>
    <p:sldId id="292" r:id="rId17"/>
    <p:sldId id="293" r:id="rId18"/>
    <p:sldId id="311" r:id="rId19"/>
    <p:sldId id="312" r:id="rId20"/>
    <p:sldId id="313" r:id="rId21"/>
    <p:sldId id="315" r:id="rId22"/>
    <p:sldId id="314" r:id="rId23"/>
    <p:sldId id="295" r:id="rId24"/>
    <p:sldId id="296" r:id="rId25"/>
    <p:sldId id="305" r:id="rId26"/>
    <p:sldId id="298" r:id="rId27"/>
    <p:sldId id="306" r:id="rId28"/>
    <p:sldId id="307" r:id="rId29"/>
    <p:sldId id="297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000"/>
    <a:srgbClr val="00FF00"/>
    <a:srgbClr val="FF3399"/>
    <a:srgbClr val="A20000"/>
    <a:srgbClr val="9E0000"/>
    <a:srgbClr val="FFD5D5"/>
    <a:srgbClr val="9A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506" y="-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1D68E-D02D-4337-BC38-8B15D110B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B9E70-23A6-42AC-B10D-1F68BA80B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00BB7-227B-40F9-9C8F-F8C797F53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97EAC-BD23-4A98-B8E1-5E0F27197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132D2-B99E-4F13-903A-47F27BD8D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F0729-65D6-41A2-813B-49006A437C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FBCA9-666E-4D21-B39D-0A8EF3973D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B33A2-18EE-45C9-B792-0193004B9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75217-1E99-4B01-A8A3-B50108EAE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8A8A7-1921-49DF-876D-9BE66904C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5D918-F858-4157-8E18-54D74CCBB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C09D7-4831-4E4B-AE52-0BFCA1FD50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B209D-1AC6-4158-B859-F768762D8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D3486-CFCC-4C1A-98F7-CD92EE0AE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EFF63-3FFF-447D-95F3-00E42F4C0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875C2ECF-A896-49D0-A6BA-848D896AA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64" r:id="rId12"/>
    <p:sldLayoutId id="2147483665" r:id="rId13"/>
    <p:sldLayoutId id="2147483666" r:id="rId14"/>
    <p:sldLayoutId id="2147483667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markertoys.ru/showitem-71523-photo-400.html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971550" y="981075"/>
            <a:ext cx="7561263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20000"/>
                    </a:gs>
                    <a:gs pos="100000">
                      <a:srgbClr val="A20000"/>
                    </a:gs>
                  </a:gsLst>
                  <a:lin ang="5400000" scaled="1"/>
                </a:gradFill>
                <a:latin typeface="Georgia"/>
              </a:rPr>
              <a:t>Подобие и пропорциональность</a:t>
            </a:r>
          </a:p>
        </p:txBody>
      </p:sp>
      <p:sp>
        <p:nvSpPr>
          <p:cNvPr id="17411" name="Text Box 18"/>
          <p:cNvSpPr txBox="1">
            <a:spLocks noChangeArrowheads="1"/>
          </p:cNvSpPr>
          <p:nvPr/>
        </p:nvSpPr>
        <p:spPr bwMode="auto">
          <a:xfrm>
            <a:off x="3492500" y="2781300"/>
            <a:ext cx="51831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ru-RU" sz="2400" i="1"/>
              <a:t>Урок геометрии в 8 классе</a:t>
            </a:r>
          </a:p>
          <a:p>
            <a:pPr algn="ctr">
              <a:lnSpc>
                <a:spcPct val="110000"/>
              </a:lnSpc>
            </a:pPr>
            <a:r>
              <a:rPr lang="ru-RU" sz="2400" i="1"/>
              <a:t>Колесникова Татьяна Павловна, учитель математики </a:t>
            </a:r>
          </a:p>
          <a:p>
            <a:pPr algn="ctr">
              <a:lnSpc>
                <a:spcPct val="110000"/>
              </a:lnSpc>
            </a:pPr>
            <a:r>
              <a:rPr lang="ru-RU" sz="2400" i="1"/>
              <a:t>МБОУ СОШ№1 г.Воткинска Удмуртской Республики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428625"/>
            <a:ext cx="8686800" cy="1143000"/>
          </a:xfrm>
        </p:spPr>
        <p:txBody>
          <a:bodyPr/>
          <a:lstStyle/>
          <a:p>
            <a:pPr algn="l"/>
            <a:r>
              <a:rPr lang="ru-RU" sz="4000" smtClean="0">
                <a:solidFill>
                  <a:srgbClr val="3510BE"/>
                </a:solidFill>
              </a:rPr>
              <a:t> </a:t>
            </a:r>
            <a:r>
              <a:rPr lang="ru-RU" sz="4000" b="1" smtClean="0">
                <a:solidFill>
                  <a:schemeClr val="tx1"/>
                </a:solidFill>
              </a:rPr>
              <a:t>Из истории изучения пропорции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1571625"/>
            <a:ext cx="5029200" cy="37052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>
                <a:solidFill>
                  <a:srgbClr val="A91809"/>
                </a:solidFill>
              </a:rPr>
              <a:t>Слово «</a:t>
            </a:r>
            <a:r>
              <a:rPr lang="ru-RU" sz="2800" b="1" i="1" smtClean="0">
                <a:solidFill>
                  <a:srgbClr val="A91809"/>
                </a:solidFill>
              </a:rPr>
              <a:t>пропорция</a:t>
            </a:r>
            <a:r>
              <a:rPr lang="ru-RU" sz="2800" b="1" smtClean="0">
                <a:solidFill>
                  <a:srgbClr val="A91809"/>
                </a:solidFill>
              </a:rPr>
              <a:t>» </a:t>
            </a:r>
          </a:p>
          <a:p>
            <a:pPr>
              <a:buFontTx/>
              <a:buNone/>
            </a:pPr>
            <a:r>
              <a:rPr lang="ru-RU" sz="2800" b="1" smtClean="0">
                <a:solidFill>
                  <a:srgbClr val="A91809"/>
                </a:solidFill>
              </a:rPr>
              <a:t>   ввел  в употребление Цицерон в 1 веке до н.э., который буквально означал   аналогия, соотношение. </a:t>
            </a:r>
          </a:p>
        </p:txBody>
      </p:sp>
      <p:pic>
        <p:nvPicPr>
          <p:cNvPr id="26627" name="Picture 4" descr="Цицерон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643563" y="1428750"/>
            <a:ext cx="3124200" cy="3629025"/>
          </a:xfr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57188"/>
            <a:ext cx="8229600" cy="1143000"/>
          </a:xfrm>
        </p:spPr>
        <p:txBody>
          <a:bodyPr/>
          <a:lstStyle/>
          <a:p>
            <a:pPr algn="r"/>
            <a:r>
              <a:rPr lang="ru-RU" b="1" smtClean="0">
                <a:solidFill>
                  <a:schemeClr val="tx1"/>
                </a:solidFill>
              </a:rPr>
              <a:t>Начало изучения пропорции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14313" y="1571625"/>
            <a:ext cx="5603875" cy="1973263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n-US" sz="900" smtClean="0"/>
              <a:t> </a:t>
            </a:r>
            <a:r>
              <a:rPr lang="ru-RU" sz="900" smtClean="0"/>
              <a:t>        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Пропорции начали изучать еще в древности.  В 4 веке до н.э. древнегреческий математик Евдокс дал определение пропорции, составленной из величин любой природы.</a:t>
            </a:r>
          </a:p>
        </p:txBody>
      </p:sp>
      <p:pic>
        <p:nvPicPr>
          <p:cNvPr id="27651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59488" y="1500188"/>
            <a:ext cx="2586037" cy="3643312"/>
          </a:xfr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785813"/>
            <a:ext cx="20764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571750"/>
            <a:ext cx="19939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428625" y="500063"/>
            <a:ext cx="6357938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26960" bIns="0" anchor="ctr">
            <a:spAutoFit/>
          </a:bodyPr>
          <a:lstStyle/>
          <a:p>
            <a:pPr indent="228600" algn="just" eaLnBrk="0" hangingPunct="0"/>
            <a:r>
              <a:rPr lang="ru-RU" sz="2400">
                <a:latin typeface="Times New Roman" pitchFamily="18" charset="0"/>
                <a:cs typeface="Calibri" pitchFamily="34" charset="0"/>
              </a:rPr>
              <a:t>Идея отношения и пропорции зародилась в глубокой древности. Об этом свидетельствуют древнеегипетские храмы, детали гробницы Менеса и знаменитых пирамид в Гизе (</a:t>
            </a:r>
            <a:r>
              <a:rPr lang="en-US" sz="2400">
                <a:latin typeface="Times New Roman" pitchFamily="18" charset="0"/>
                <a:cs typeface="Calibri" pitchFamily="34" charset="0"/>
              </a:rPr>
              <a:t>III</a:t>
            </a:r>
            <a:r>
              <a:rPr lang="ru-RU" sz="2400">
                <a:latin typeface="Times New Roman" pitchFamily="18" charset="0"/>
                <a:cs typeface="Calibri" pitchFamily="34" charset="0"/>
              </a:rPr>
              <a:t> тысячелетие до н. э.), вавилонские зиккураты (ступенчатые культовые башни), персидские Дворцы, Индийские и другие Памятники древности. Особенности архитектуры, требования удобства, эстетики, техники и экономичности при возведении сооружений, вызвали возникновение и развитие понятий отношения и пропорциональности отрезков, площадей и других величин</a:t>
            </a:r>
            <a:r>
              <a:rPr lang="ru-RU" sz="2400">
                <a:latin typeface="Calibri" pitchFamily="34" charset="0"/>
                <a:cs typeface="Calibri" pitchFamily="34" charset="0"/>
              </a:rPr>
              <a:t>. </a:t>
            </a:r>
            <a:endParaRPr lang="ru-RU" sz="2400"/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000500"/>
            <a:ext cx="202406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625" y="785813"/>
            <a:ext cx="82153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Пропорциональность отрезков, образующихся на прямых, пересеченных несколькими параллельными прямыми, была известна еще вавилонским ученым, хотя некоторые приписывают это открытие Фалесу Милетскому. </a:t>
            </a:r>
            <a:r>
              <a:rPr lang="ru-RU" sz="2400">
                <a:solidFill>
                  <a:srgbClr val="0033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еликий ученый ФАЛЕС МИЛЕТСКИЙ основал одну из прекраснейших наук 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геометрию. Известно, что Фалес имел титул одного из семи мудрецов Греции, что был первым философом, первым  математиком, астрономом и вообще первым по всем наукам в Греции.</a:t>
            </a:r>
            <a:r>
              <a:rPr lang="ru-RU" sz="2400" i="1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3786188"/>
            <a:ext cx="207168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85813"/>
            <a:ext cx="27860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785813"/>
            <a:ext cx="480695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500063" y="3000375"/>
            <a:ext cx="82867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«Фараона многое в тебе восхищает, Фалес; но особенно ему понравилось, как измерил ты высоту пирамиды, не приложив  никакого труда и не пользуясь никаким орудием. Ты поставил свой посох там, где кончалась тень от пирамиды, так что солнечный луч, касаясь их вершин, что как длина одной тени относится к длине другой тени, так и высота пирамиды относится к высоте посоха»</a:t>
            </a:r>
          </a:p>
          <a:p>
            <a:pPr algn="r" eaLnBrk="0" hangingPunct="0"/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Плутарх Херонейский </a:t>
            </a: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Пир семи мудрецов</a:t>
            </a: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1100">
              <a:ea typeface="Calibri" pitchFamily="34" charset="0"/>
              <a:cs typeface="Times New Roman" pitchFamily="18" charset="0"/>
            </a:endParaRPr>
          </a:p>
          <a:p>
            <a:pPr algn="r" eaLnBrk="0" hangingPunct="0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500063" y="1143000"/>
            <a:ext cx="521493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algn="just" eaLnBrk="0" hangingPunct="0"/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Учение о подобие фигур на основе теории отношении и пропорции было создано в Древней Греции в 5-6 в. в. до н.э. трудами Гиппократа Хеосского, Архита Тарентского, Евдокса Книдского и др. </a:t>
            </a:r>
            <a:endParaRPr lang="ru-RU" sz="28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174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785813"/>
            <a:ext cx="2865438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642938" y="1357313"/>
            <a:ext cx="785812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 algn="just" eaLnBrk="0" hangingPunct="0"/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Символ обозначающий подобие фигур, есть не что иное, как повёрнутая латинская буква S-первая буква в слове similes, что в переводе означает подобие. Свойства подобия, установленные из опыта, издавна широко использовались при составлении планов, карт, при выполнение архитектурных чертежей различных деталей машин и механизмов.</a:t>
            </a:r>
            <a:endParaRPr lang="ru-RU" sz="28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 l="11905" r="7143"/>
          <a:stretch>
            <a:fillRect/>
          </a:stretch>
        </p:blipFill>
        <p:spPr bwMode="auto">
          <a:xfrm>
            <a:off x="571500" y="785813"/>
            <a:ext cx="2314575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3000375" y="785813"/>
            <a:ext cx="59293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Для уменьшения или увеличения чертежей, схем, карт в нужном отношении служил пропорциональный циркуль. Этот простой инструмент был изобретен 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Галилео Галилеем.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1888" y="2139950"/>
            <a:ext cx="2578100" cy="351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714375"/>
            <a:ext cx="8229600" cy="1143000"/>
          </a:xfrm>
        </p:spPr>
        <p:txBody>
          <a:bodyPr/>
          <a:lstStyle/>
          <a:p>
            <a:pPr algn="r"/>
            <a:r>
              <a:rPr lang="ru-RU" sz="4000" smtClean="0"/>
              <a:t>    </a:t>
            </a:r>
            <a:r>
              <a:rPr lang="ru-RU" sz="4000" b="1" smtClean="0">
                <a:solidFill>
                  <a:schemeClr val="tx1"/>
                </a:solidFill>
              </a:rPr>
              <a:t>Примеры подобия фигур</a:t>
            </a:r>
            <a:r>
              <a:rPr lang="ru-RU" sz="4000" b="1" smtClean="0">
                <a:solidFill>
                  <a:srgbClr val="3510BE"/>
                </a:solidFill>
              </a:rPr>
              <a:t/>
            </a:r>
            <a:br>
              <a:rPr lang="ru-RU" sz="4000" b="1" smtClean="0">
                <a:solidFill>
                  <a:srgbClr val="3510BE"/>
                </a:solidFill>
              </a:rPr>
            </a:br>
            <a:r>
              <a:rPr lang="ru-RU" sz="4000" smtClean="0"/>
              <a:t>                                  </a:t>
            </a:r>
          </a:p>
        </p:txBody>
      </p:sp>
      <p:pic>
        <p:nvPicPr>
          <p:cNvPr id="38934" name="Picture 22" descr="Модель БМВ 328i 1:34/39 49739W / Коллекционные модели (металл) • Welly / www.markertoys.ru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0688" y="1706563"/>
            <a:ext cx="4614862" cy="2798762"/>
          </a:xfrm>
        </p:spPr>
      </p:pic>
      <p:sp>
        <p:nvSpPr>
          <p:cNvPr id="34819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A91809"/>
                </a:solidFill>
              </a:rPr>
              <a:t>      </a:t>
            </a:r>
            <a:endParaRPr lang="ru-RU" sz="2800" b="1" smtClean="0">
              <a:solidFill>
                <a:srgbClr val="A91809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A91809"/>
                </a:solidFill>
              </a:rPr>
              <a:t>  Модель автомашины  - это уменьшенная копия оригинала.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A91809"/>
                </a:solidFill>
              </a:rPr>
              <a:t>		 </a:t>
            </a:r>
          </a:p>
          <a:p>
            <a:pPr>
              <a:lnSpc>
                <a:spcPct val="90000"/>
              </a:lnSpc>
            </a:pPr>
            <a:endParaRPr lang="ru-RU" sz="2800" b="1" smtClean="0">
              <a:solidFill>
                <a:srgbClr val="A91809"/>
              </a:solidFill>
            </a:endParaRPr>
          </a:p>
          <a:p>
            <a:pPr>
              <a:lnSpc>
                <a:spcPct val="90000"/>
              </a:lnSpc>
            </a:pPr>
            <a:endParaRPr lang="ru-RU" sz="1600" smtClean="0"/>
          </a:p>
          <a:p>
            <a:pPr>
              <a:lnSpc>
                <a:spcPct val="90000"/>
              </a:lnSpc>
            </a:pPr>
            <a:endParaRPr lang="ru-RU" sz="700" smtClean="0"/>
          </a:p>
          <a:p>
            <a:pPr>
              <a:lnSpc>
                <a:spcPct val="90000"/>
              </a:lnSpc>
            </a:pPr>
            <a:endParaRPr lang="ru-RU" sz="700" smtClean="0"/>
          </a:p>
          <a:p>
            <a:pPr>
              <a:lnSpc>
                <a:spcPct val="90000"/>
              </a:lnSpc>
            </a:pPr>
            <a:endParaRPr lang="ru-RU" sz="7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sz="700" smtClean="0"/>
              <a:t>																													 					 </a:t>
            </a:r>
          </a:p>
        </p:txBody>
      </p:sp>
      <p:pic>
        <p:nvPicPr>
          <p:cNvPr id="38936" name="Picture 24" descr="Модель БМВ 328i 1:34/39 49739W / Коллекционные модели (металл) • Welly / www.markertoys.ru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424613" y="3779838"/>
            <a:ext cx="1914525" cy="1298575"/>
          </a:xfr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ctrTitle"/>
          </p:nvPr>
        </p:nvSpPr>
        <p:spPr>
          <a:xfrm flipH="1">
            <a:off x="4857750" y="2000250"/>
            <a:ext cx="3929063" cy="2971800"/>
          </a:xfrm>
        </p:spPr>
        <p:txBody>
          <a:bodyPr/>
          <a:lstStyle/>
          <a:p>
            <a:pPr algn="l"/>
            <a:r>
              <a:rPr lang="ru-RU" sz="2000" smtClean="0"/>
              <a:t>     </a:t>
            </a:r>
            <a:r>
              <a:rPr lang="ru-RU" sz="2400" b="1" smtClean="0">
                <a:solidFill>
                  <a:srgbClr val="A91809"/>
                </a:solidFill>
              </a:rPr>
              <a:t> 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 тем, как построить какое-то здание сооружают его макет.   </a:t>
            </a:r>
            <a:b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Макет-это тоже уменьшенная копия оригинала.</a:t>
            </a:r>
            <a:r>
              <a:rPr lang="ru-RU" sz="3200" smtClean="0">
                <a:solidFill>
                  <a:srgbClr val="A9180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smtClean="0">
                <a:solidFill>
                  <a:srgbClr val="A91809"/>
                </a:solidFill>
              </a:rPr>
              <a:t>					</a:t>
            </a:r>
          </a:p>
        </p:txBody>
      </p:sp>
      <p:pic>
        <p:nvPicPr>
          <p:cNvPr id="35842" name="Picture 4" descr="923511511490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500188"/>
            <a:ext cx="4241800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3240088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35844" name="Rectangle 6"/>
          <p:cNvSpPr>
            <a:spLocks noChangeArrowheads="1"/>
          </p:cNvSpPr>
          <p:nvPr/>
        </p:nvSpPr>
        <p:spPr bwMode="auto">
          <a:xfrm>
            <a:off x="785813" y="714375"/>
            <a:ext cx="77485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4000" b="1"/>
              <a:t>Примеры подобия фигур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571500" y="571500"/>
            <a:ext cx="6500813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Цель урока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выработка умений самостоятельно применять знания о подобии осуществлять их перенос в новые условия;</a:t>
            </a:r>
          </a:p>
          <a:p>
            <a:pPr>
              <a:buFont typeface="Wingdings" pitchFamily="2" charset="2"/>
              <a:buChar char="Ø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 формирование навыков использования  подобия в процессе решения задач различного содержания;</a:t>
            </a:r>
          </a:p>
          <a:p>
            <a:pPr>
              <a:buFont typeface="Wingdings" pitchFamily="2" charset="2"/>
              <a:buChar char="Ø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 формирование навыков исследовательской работы;</a:t>
            </a:r>
          </a:p>
          <a:p>
            <a:pPr>
              <a:buFont typeface="Wingdings" pitchFamily="2" charset="2"/>
              <a:buChar char="Ø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 развитие умений работать с электронными документами;  </a:t>
            </a:r>
          </a:p>
          <a:p>
            <a:pPr>
              <a:buFont typeface="Wingdings" pitchFamily="2" charset="2"/>
              <a:buChar char="Ø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 повышение мотивации изучения материала путем практических работ за компьютером;</a:t>
            </a:r>
          </a:p>
          <a:p>
            <a:pPr>
              <a:buFont typeface="Wingdings" pitchFamily="2" charset="2"/>
              <a:buChar char="Ø"/>
            </a:pPr>
            <a:r>
              <a:rPr lang="ru-RU" sz="2200">
                <a:latin typeface="Times New Roman" pitchFamily="18" charset="0"/>
                <a:cs typeface="Times New Roman" pitchFamily="18" charset="0"/>
              </a:rPr>
              <a:t> развитие умения работать в парах, группах;</a:t>
            </a:r>
          </a:p>
        </p:txBody>
      </p:sp>
      <p:pic>
        <p:nvPicPr>
          <p:cNvPr id="18434" name="Picture 2" descr="C:\Documents and Settings\Татьяна\Мои документы\archimede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2625" y="642938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357563" y="571500"/>
            <a:ext cx="5500687" cy="4876800"/>
          </a:xfrm>
        </p:spPr>
        <p:txBody>
          <a:bodyPr/>
          <a:lstStyle/>
          <a:p>
            <a:pPr algn="ctr"/>
            <a:endParaRPr lang="ru-RU" sz="2800" smtClean="0"/>
          </a:p>
          <a:p>
            <a:pPr algn="ctr">
              <a:buFontTx/>
              <a:buNone/>
            </a:pPr>
            <a:r>
              <a:rPr lang="en-US" sz="2800" smtClean="0"/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 архитектуре пропорции являются важным и надежным средством для достижения равновесия между целым и его частями.</a:t>
            </a:r>
          </a:p>
          <a:p>
            <a:pPr algn="ctr">
              <a:buFontTx/>
              <a:buNone/>
            </a:pPr>
            <a:r>
              <a:rPr lang="ru-RU" sz="2400" b="1" smtClean="0"/>
              <a:t> </a:t>
            </a:r>
          </a:p>
        </p:txBody>
      </p:sp>
      <p:pic>
        <p:nvPicPr>
          <p:cNvPr id="36866" name="Picture 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143000"/>
            <a:ext cx="3000375" cy="3911600"/>
          </a:xfr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1"/>
          <p:cNvSpPr txBox="1">
            <a:spLocks noChangeArrowheads="1"/>
          </p:cNvSpPr>
          <p:nvPr/>
        </p:nvSpPr>
        <p:spPr bwMode="auto">
          <a:xfrm>
            <a:off x="2786063" y="785813"/>
            <a:ext cx="3460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Ответы задания №1</a:t>
            </a:r>
          </a:p>
        </p:txBody>
      </p:sp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928688" y="1428750"/>
            <a:ext cx="6786562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№1 – Гиппократ Хеосский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№2 – Аполлоний Пергский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№3 – Архимед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№4 – Птолемей Клавдий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№5 – Евклид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№6 – Михаил Остроградский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№7 – Стивен Симон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№8 – Архид Тарентский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№9 – Фалес Милетский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3286125" y="785813"/>
          <a:ext cx="5321300" cy="4460875"/>
        </p:xfrm>
        <a:graphic>
          <a:graphicData uri="http://schemas.openxmlformats.org/drawingml/2006/table">
            <a:tbl>
              <a:tblPr/>
              <a:tblGrid>
                <a:gridCol w="265786"/>
                <a:gridCol w="265786"/>
                <a:gridCol w="265786"/>
                <a:gridCol w="265786"/>
                <a:gridCol w="265786"/>
                <a:gridCol w="265786"/>
                <a:gridCol w="265786"/>
                <a:gridCol w="265786"/>
                <a:gridCol w="265786"/>
                <a:gridCol w="266335"/>
                <a:gridCol w="266335"/>
                <a:gridCol w="266335"/>
                <a:gridCol w="266335"/>
                <a:gridCol w="266335"/>
                <a:gridCol w="266335"/>
                <a:gridCol w="266335"/>
                <a:gridCol w="266335"/>
                <a:gridCol w="266335"/>
                <a:gridCol w="266335"/>
                <a:gridCol w="266335"/>
              </a:tblGrid>
              <a:tr h="208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1200" b="1" baseline="-250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740" marR="517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39356" name="AutoShape 26"/>
          <p:cNvCxnSpPr>
            <a:cxnSpLocks noChangeShapeType="1"/>
          </p:cNvCxnSpPr>
          <p:nvPr/>
        </p:nvCxnSpPr>
        <p:spPr bwMode="auto">
          <a:xfrm flipH="1" flipV="1">
            <a:off x="6215063" y="785813"/>
            <a:ext cx="571500" cy="1571625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39357" name="AutoShape 30"/>
          <p:cNvCxnSpPr>
            <a:cxnSpLocks noChangeShapeType="1"/>
          </p:cNvCxnSpPr>
          <p:nvPr/>
        </p:nvCxnSpPr>
        <p:spPr bwMode="auto">
          <a:xfrm flipH="1" flipV="1">
            <a:off x="3857625" y="2786063"/>
            <a:ext cx="1857375" cy="500062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39358" name="AutoShape 29"/>
          <p:cNvCxnSpPr>
            <a:cxnSpLocks noChangeShapeType="1"/>
          </p:cNvCxnSpPr>
          <p:nvPr/>
        </p:nvCxnSpPr>
        <p:spPr bwMode="auto">
          <a:xfrm flipV="1">
            <a:off x="6715125" y="2857500"/>
            <a:ext cx="1838325" cy="428625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39359" name="AutoShape 24"/>
          <p:cNvCxnSpPr>
            <a:cxnSpLocks noChangeShapeType="1"/>
          </p:cNvCxnSpPr>
          <p:nvPr/>
        </p:nvCxnSpPr>
        <p:spPr bwMode="auto">
          <a:xfrm flipV="1">
            <a:off x="3857625" y="2357438"/>
            <a:ext cx="1785938" cy="428625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39360" name="AutoShape 25"/>
          <p:cNvCxnSpPr>
            <a:cxnSpLocks noChangeShapeType="1"/>
          </p:cNvCxnSpPr>
          <p:nvPr/>
        </p:nvCxnSpPr>
        <p:spPr bwMode="auto">
          <a:xfrm flipH="1" flipV="1">
            <a:off x="6786563" y="2286000"/>
            <a:ext cx="1838325" cy="542925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39361" name="AutoShape 20"/>
          <p:cNvCxnSpPr>
            <a:cxnSpLocks noChangeShapeType="1"/>
          </p:cNvCxnSpPr>
          <p:nvPr/>
        </p:nvCxnSpPr>
        <p:spPr bwMode="auto">
          <a:xfrm flipV="1">
            <a:off x="5643563" y="857250"/>
            <a:ext cx="619125" cy="1552575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39362" name="AutoShape 21"/>
          <p:cNvCxnSpPr>
            <a:cxnSpLocks noChangeShapeType="1"/>
          </p:cNvCxnSpPr>
          <p:nvPr/>
        </p:nvCxnSpPr>
        <p:spPr bwMode="auto">
          <a:xfrm flipH="1" flipV="1">
            <a:off x="5643563" y="3214688"/>
            <a:ext cx="619125" cy="1552575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39363" name="AutoShape 28"/>
          <p:cNvCxnSpPr>
            <a:cxnSpLocks noChangeShapeType="1"/>
          </p:cNvCxnSpPr>
          <p:nvPr/>
        </p:nvCxnSpPr>
        <p:spPr bwMode="auto">
          <a:xfrm flipV="1">
            <a:off x="5643563" y="2286000"/>
            <a:ext cx="619125" cy="542925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39364" name="AutoShape 22"/>
          <p:cNvCxnSpPr>
            <a:cxnSpLocks noChangeShapeType="1"/>
          </p:cNvCxnSpPr>
          <p:nvPr/>
        </p:nvCxnSpPr>
        <p:spPr bwMode="auto">
          <a:xfrm flipV="1">
            <a:off x="6215063" y="2786063"/>
            <a:ext cx="590550" cy="461962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39365" name="AutoShape 27"/>
          <p:cNvCxnSpPr>
            <a:cxnSpLocks noChangeShapeType="1"/>
          </p:cNvCxnSpPr>
          <p:nvPr/>
        </p:nvCxnSpPr>
        <p:spPr bwMode="auto">
          <a:xfrm>
            <a:off x="5643563" y="2786063"/>
            <a:ext cx="590550" cy="542925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39366" name="AutoShape 23"/>
          <p:cNvCxnSpPr>
            <a:cxnSpLocks noChangeShapeType="1"/>
          </p:cNvCxnSpPr>
          <p:nvPr/>
        </p:nvCxnSpPr>
        <p:spPr bwMode="auto">
          <a:xfrm>
            <a:off x="6215063" y="2286000"/>
            <a:ext cx="590550" cy="485775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39367" name="AutoShape 18"/>
          <p:cNvCxnSpPr>
            <a:cxnSpLocks noChangeShapeType="1"/>
          </p:cNvCxnSpPr>
          <p:nvPr/>
        </p:nvCxnSpPr>
        <p:spPr bwMode="auto">
          <a:xfrm>
            <a:off x="4071938" y="4143375"/>
            <a:ext cx="257175" cy="219075"/>
          </a:xfrm>
          <a:prstGeom prst="straightConnector1">
            <a:avLst/>
          </a:prstGeom>
          <a:noFill/>
          <a:ln w="31750">
            <a:solidFill>
              <a:srgbClr val="F20000"/>
            </a:solidFill>
            <a:round/>
            <a:headEnd/>
            <a:tailEnd/>
          </a:ln>
        </p:spPr>
      </p:cxnSp>
      <p:cxnSp>
        <p:nvCxnSpPr>
          <p:cNvPr id="39368" name="AutoShape 19"/>
          <p:cNvCxnSpPr>
            <a:cxnSpLocks noChangeShapeType="1"/>
          </p:cNvCxnSpPr>
          <p:nvPr/>
        </p:nvCxnSpPr>
        <p:spPr bwMode="auto">
          <a:xfrm flipH="1">
            <a:off x="4357688" y="4143375"/>
            <a:ext cx="295275" cy="238125"/>
          </a:xfrm>
          <a:prstGeom prst="straightConnector1">
            <a:avLst/>
          </a:prstGeom>
          <a:noFill/>
          <a:ln w="31750">
            <a:solidFill>
              <a:srgbClr val="F20000"/>
            </a:solidFill>
            <a:round/>
            <a:headEnd/>
            <a:tailEnd/>
          </a:ln>
        </p:spPr>
      </p:cxnSp>
      <p:cxnSp>
        <p:nvCxnSpPr>
          <p:cNvPr id="39369" name="AutoShape 17"/>
          <p:cNvCxnSpPr>
            <a:cxnSpLocks noChangeShapeType="1"/>
          </p:cNvCxnSpPr>
          <p:nvPr/>
        </p:nvCxnSpPr>
        <p:spPr bwMode="auto">
          <a:xfrm flipH="1">
            <a:off x="4071938" y="3857625"/>
            <a:ext cx="304800" cy="247650"/>
          </a:xfrm>
          <a:prstGeom prst="straightConnector1">
            <a:avLst/>
          </a:prstGeom>
          <a:noFill/>
          <a:ln w="31750">
            <a:solidFill>
              <a:srgbClr val="F20000"/>
            </a:solidFill>
            <a:round/>
            <a:headEnd/>
            <a:tailEnd/>
          </a:ln>
        </p:spPr>
      </p:cxnSp>
      <p:cxnSp>
        <p:nvCxnSpPr>
          <p:cNvPr id="39370" name="AutoShape 16"/>
          <p:cNvCxnSpPr>
            <a:cxnSpLocks noChangeShapeType="1"/>
          </p:cNvCxnSpPr>
          <p:nvPr/>
        </p:nvCxnSpPr>
        <p:spPr bwMode="auto">
          <a:xfrm>
            <a:off x="4357688" y="3857625"/>
            <a:ext cx="295275" cy="247650"/>
          </a:xfrm>
          <a:prstGeom prst="straightConnector1">
            <a:avLst/>
          </a:prstGeom>
          <a:noFill/>
          <a:ln w="31750">
            <a:solidFill>
              <a:srgbClr val="F20000"/>
            </a:solidFill>
            <a:round/>
            <a:headEnd/>
            <a:tailEnd/>
          </a:ln>
        </p:spPr>
      </p:cxnSp>
      <p:cxnSp>
        <p:nvCxnSpPr>
          <p:cNvPr id="39371" name="AutoShape 26"/>
          <p:cNvCxnSpPr>
            <a:cxnSpLocks noChangeShapeType="1"/>
          </p:cNvCxnSpPr>
          <p:nvPr/>
        </p:nvCxnSpPr>
        <p:spPr bwMode="auto">
          <a:xfrm flipV="1">
            <a:off x="6215063" y="3214688"/>
            <a:ext cx="500062" cy="1500187"/>
          </a:xfrm>
          <a:prstGeom prst="straightConnector1">
            <a:avLst/>
          </a:prstGeom>
          <a:noFill/>
          <a:ln w="31750">
            <a:solidFill>
              <a:srgbClr val="C0504D"/>
            </a:solidFill>
            <a:round/>
            <a:headEnd/>
            <a:tailEnd/>
          </a:ln>
        </p:spPr>
      </p:cxnSp>
      <p:cxnSp>
        <p:nvCxnSpPr>
          <p:cNvPr id="36" name="Прямая соединительная линия 35"/>
          <p:cNvCxnSpPr/>
          <p:nvPr/>
        </p:nvCxnSpPr>
        <p:spPr>
          <a:xfrm rot="16200000" flipH="1">
            <a:off x="4179094" y="3393282"/>
            <a:ext cx="642937" cy="285750"/>
          </a:xfrm>
          <a:prstGeom prst="line">
            <a:avLst/>
          </a:prstGeom>
          <a:ln>
            <a:solidFill>
              <a:srgbClr val="F2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643438" y="4143375"/>
            <a:ext cx="785812" cy="285750"/>
          </a:xfrm>
          <a:prstGeom prst="line">
            <a:avLst/>
          </a:prstGeom>
          <a:ln>
            <a:solidFill>
              <a:srgbClr val="F2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5400000">
            <a:off x="4179094" y="4607719"/>
            <a:ext cx="642938" cy="285750"/>
          </a:xfrm>
          <a:prstGeom prst="line">
            <a:avLst/>
          </a:prstGeom>
          <a:ln>
            <a:solidFill>
              <a:srgbClr val="F2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6200000" flipH="1">
            <a:off x="3893344" y="4536282"/>
            <a:ext cx="642937" cy="285750"/>
          </a:xfrm>
          <a:prstGeom prst="line">
            <a:avLst/>
          </a:prstGeom>
          <a:ln>
            <a:solidFill>
              <a:srgbClr val="F2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286125" y="4143375"/>
            <a:ext cx="785813" cy="214313"/>
          </a:xfrm>
          <a:prstGeom prst="line">
            <a:avLst/>
          </a:prstGeom>
          <a:ln>
            <a:solidFill>
              <a:srgbClr val="F2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3286125" y="3857625"/>
            <a:ext cx="785813" cy="285750"/>
          </a:xfrm>
          <a:prstGeom prst="line">
            <a:avLst/>
          </a:prstGeom>
          <a:ln>
            <a:solidFill>
              <a:srgbClr val="F2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3929063" y="3429000"/>
            <a:ext cx="571500" cy="285750"/>
          </a:xfrm>
          <a:prstGeom prst="line">
            <a:avLst/>
          </a:prstGeom>
          <a:ln>
            <a:solidFill>
              <a:srgbClr val="F2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643438" y="3857625"/>
            <a:ext cx="714375" cy="285750"/>
          </a:xfrm>
          <a:prstGeom prst="line">
            <a:avLst/>
          </a:prstGeom>
          <a:ln>
            <a:solidFill>
              <a:srgbClr val="F2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380" name="TextBox 51"/>
          <p:cNvSpPr txBox="1">
            <a:spLocks noChangeArrowheads="1"/>
          </p:cNvSpPr>
          <p:nvPr/>
        </p:nvSpPr>
        <p:spPr bwMode="auto">
          <a:xfrm>
            <a:off x="500063" y="785813"/>
            <a:ext cx="25511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Ответ задания</a:t>
            </a:r>
          </a:p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 №2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413" y="706438"/>
            <a:ext cx="2616200" cy="4541837"/>
          </a:xfrm>
          <a:prstGeom prst="rect">
            <a:avLst/>
          </a:prstGeom>
          <a:noFill/>
        </p:spPr>
      </p:pic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3357563" y="1500188"/>
            <a:ext cx="54292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Прикладная задача №1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Длина яхты равна 8м; высота мачты – 12м. Мальчик делает модель яхты длиной 40см.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Какой высоты мачту ему следует изготовить?</a:t>
            </a:r>
          </a:p>
        </p:txBody>
      </p:sp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7572375" y="4714875"/>
            <a:ext cx="1022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60м</a:t>
            </a:r>
            <a:endParaRPr lang="ru-RU" sz="4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9963" y="854075"/>
            <a:ext cx="3992562" cy="2663825"/>
          </a:xfrm>
          <a:prstGeom prst="rect">
            <a:avLst/>
          </a:prstGeom>
          <a:noFill/>
        </p:spPr>
      </p:pic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500063" y="785813"/>
            <a:ext cx="4786312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Прикладная задача №2</a:t>
            </a:r>
          </a:p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Макет самолета имеет длину 25см и размах крыльев 30см. Какова длина оригинала, если размах его крыльев равен 18м?</a:t>
            </a:r>
            <a:endParaRPr lang="ru-RU" sz="2800"/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7572375" y="4714875"/>
            <a:ext cx="1022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15м</a:t>
            </a:r>
            <a:endParaRPr lang="ru-RU" sz="4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Прямоугольник 1"/>
          <p:cNvSpPr>
            <a:spLocks noChangeArrowheads="1"/>
          </p:cNvSpPr>
          <p:nvPr/>
        </p:nvSpPr>
        <p:spPr bwMode="auto">
          <a:xfrm>
            <a:off x="642938" y="1143000"/>
            <a:ext cx="80724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>
                <a:latin typeface="Times New Roman" pitchFamily="18" charset="0"/>
              </a:rPr>
              <a:t>Дерево высотой 15 м закрывается монетой диаметром 2 см, если ее держать на расстоянии 70 см от глаз. Найдите расстояние от дерева до наблюдателя.</a:t>
            </a:r>
            <a:r>
              <a:rPr lang="ru-RU" sz="2800">
                <a:solidFill>
                  <a:srgbClr val="007600"/>
                </a:solidFill>
                <a:latin typeface="Times New Roman" pitchFamily="18" charset="0"/>
              </a:rPr>
              <a:t>  </a:t>
            </a:r>
          </a:p>
        </p:txBody>
      </p:sp>
      <p:sp>
        <p:nvSpPr>
          <p:cNvPr id="41986" name="Прямоугольник 2"/>
          <p:cNvSpPr>
            <a:spLocks noChangeArrowheads="1"/>
          </p:cNvSpPr>
          <p:nvPr/>
        </p:nvSpPr>
        <p:spPr bwMode="auto">
          <a:xfrm>
            <a:off x="642938" y="642938"/>
            <a:ext cx="3451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Прикладная задача №3</a:t>
            </a:r>
            <a:endParaRPr lang="ru-RU" sz="240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2643188"/>
            <a:ext cx="1858962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4214813"/>
            <a:ext cx="5715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4143375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>
            <a:stCxn id="16389" idx="3"/>
          </p:cNvCxnSpPr>
          <p:nvPr/>
        </p:nvCxnSpPr>
        <p:spPr>
          <a:xfrm flipV="1">
            <a:off x="1071563" y="2643188"/>
            <a:ext cx="6429375" cy="192722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16389" idx="3"/>
          </p:cNvCxnSpPr>
          <p:nvPr/>
        </p:nvCxnSpPr>
        <p:spPr>
          <a:xfrm>
            <a:off x="1071563" y="4570413"/>
            <a:ext cx="6357937" cy="69373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46084" idx="0"/>
            <a:endCxn id="46084" idx="2"/>
          </p:cNvCxnSpPr>
          <p:nvPr/>
        </p:nvCxnSpPr>
        <p:spPr>
          <a:xfrm rot="16200000" flipH="1">
            <a:off x="2142332" y="4429919"/>
            <a:ext cx="571500" cy="158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41993" name="TextBox 10"/>
          <p:cNvSpPr txBox="1">
            <a:spLocks noChangeArrowheads="1"/>
          </p:cNvSpPr>
          <p:nvPr/>
        </p:nvSpPr>
        <p:spPr bwMode="auto">
          <a:xfrm>
            <a:off x="4357688" y="5286375"/>
            <a:ext cx="12795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525м</a:t>
            </a:r>
            <a:endParaRPr lang="ru-RU" sz="4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420813"/>
            <a:ext cx="6529388" cy="3797300"/>
          </a:xfrm>
          <a:prstGeom prst="rect">
            <a:avLst/>
          </a:prstGeom>
          <a:noFill/>
        </p:spPr>
      </p:pic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1071563" y="785813"/>
            <a:ext cx="7262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Сколько подобных треугольников на рисунке?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1"/>
          <p:cNvSpPr txBox="1">
            <a:spLocks noChangeArrowheads="1"/>
          </p:cNvSpPr>
          <p:nvPr/>
        </p:nvSpPr>
        <p:spPr bwMode="auto">
          <a:xfrm>
            <a:off x="857250" y="1357313"/>
            <a:ext cx="735806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3200" i="1"/>
              <a:t>сделать проект-презентацию «Определение расстояния до недоступной точки», или</a:t>
            </a:r>
          </a:p>
          <a:p>
            <a:r>
              <a:rPr lang="ru-RU" sz="3200" i="1"/>
              <a:t>«Определение высоты предмета».</a:t>
            </a:r>
          </a:p>
          <a:p>
            <a:r>
              <a:rPr lang="ru-RU" sz="3200" i="1"/>
              <a:t>Решить задачу: </a:t>
            </a:r>
          </a:p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6" name="Picture 14" descr="derev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8" y="1571625"/>
            <a:ext cx="1214437" cy="16922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49167" name="Picture 15" descr="derev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1000125"/>
            <a:ext cx="1276350" cy="1627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5059" name="Rectangle 19"/>
          <p:cNvSpPr>
            <a:spLocks noChangeArrowheads="1"/>
          </p:cNvSpPr>
          <p:nvPr/>
        </p:nvSpPr>
        <p:spPr bwMode="auto">
          <a:xfrm rot="1083610">
            <a:off x="1292225" y="2900363"/>
            <a:ext cx="1930400" cy="1735137"/>
          </a:xfrm>
          <a:prstGeom prst="rect">
            <a:avLst/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5060" name="Picture 27" descr="2f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3000375"/>
            <a:ext cx="5556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8" descr="1f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3143250"/>
            <a:ext cx="12493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Oval 54"/>
          <p:cNvSpPr>
            <a:spLocks noChangeArrowheads="1"/>
          </p:cNvSpPr>
          <p:nvPr/>
        </p:nvSpPr>
        <p:spPr bwMode="auto">
          <a:xfrm>
            <a:off x="928688" y="4286250"/>
            <a:ext cx="128587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3" name="Oval 55"/>
          <p:cNvSpPr>
            <a:spLocks noChangeArrowheads="1"/>
          </p:cNvSpPr>
          <p:nvPr/>
        </p:nvSpPr>
        <p:spPr bwMode="auto">
          <a:xfrm>
            <a:off x="2857500" y="4857750"/>
            <a:ext cx="127000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4" name="Oval 56"/>
          <p:cNvSpPr>
            <a:spLocks noChangeArrowheads="1"/>
          </p:cNvSpPr>
          <p:nvPr/>
        </p:nvSpPr>
        <p:spPr bwMode="auto">
          <a:xfrm>
            <a:off x="1571625" y="2500313"/>
            <a:ext cx="1270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5" name="Oval 57"/>
          <p:cNvSpPr>
            <a:spLocks noChangeArrowheads="1"/>
          </p:cNvSpPr>
          <p:nvPr/>
        </p:nvSpPr>
        <p:spPr bwMode="auto">
          <a:xfrm>
            <a:off x="3429000" y="3143250"/>
            <a:ext cx="1270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5066" name="Text Box 61"/>
          <p:cNvSpPr txBox="1">
            <a:spLocks noChangeArrowheads="1"/>
          </p:cNvSpPr>
          <p:nvPr/>
        </p:nvSpPr>
        <p:spPr bwMode="auto">
          <a:xfrm>
            <a:off x="785813" y="4429125"/>
            <a:ext cx="328612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B</a:t>
            </a:r>
            <a:endParaRPr lang="ru-RU" sz="2000" b="1"/>
          </a:p>
        </p:txBody>
      </p:sp>
      <p:sp>
        <p:nvSpPr>
          <p:cNvPr id="45067" name="Text Box 62"/>
          <p:cNvSpPr txBox="1">
            <a:spLocks noChangeArrowheads="1"/>
          </p:cNvSpPr>
          <p:nvPr/>
        </p:nvSpPr>
        <p:spPr bwMode="auto">
          <a:xfrm>
            <a:off x="2928938" y="5000625"/>
            <a:ext cx="3302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A</a:t>
            </a:r>
            <a:endParaRPr lang="ru-RU" sz="2000" b="1"/>
          </a:p>
        </p:txBody>
      </p:sp>
      <p:sp>
        <p:nvSpPr>
          <p:cNvPr id="45068" name="Text Box 66"/>
          <p:cNvSpPr txBox="1">
            <a:spLocks noChangeArrowheads="1"/>
          </p:cNvSpPr>
          <p:nvPr/>
        </p:nvSpPr>
        <p:spPr bwMode="auto">
          <a:xfrm>
            <a:off x="1714500" y="2286000"/>
            <a:ext cx="328613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C</a:t>
            </a:r>
            <a:endParaRPr lang="ru-RU" sz="2000" b="1"/>
          </a:p>
        </p:txBody>
      </p:sp>
      <p:sp>
        <p:nvSpPr>
          <p:cNvPr id="45069" name="Text Box 67"/>
          <p:cNvSpPr txBox="1">
            <a:spLocks noChangeArrowheads="1"/>
          </p:cNvSpPr>
          <p:nvPr/>
        </p:nvSpPr>
        <p:spPr bwMode="auto">
          <a:xfrm>
            <a:off x="3500438" y="3286125"/>
            <a:ext cx="328612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D</a:t>
            </a:r>
            <a:endParaRPr lang="ru-RU" sz="2000" b="1"/>
          </a:p>
        </p:txBody>
      </p:sp>
      <p:pic>
        <p:nvPicPr>
          <p:cNvPr id="45070" name="Picture 103" descr="derev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38" y="3500438"/>
            <a:ext cx="1144587" cy="14335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45071" name="Picture 104" descr="2f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63" y="4429125"/>
            <a:ext cx="7953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2" name="Picture 105" descr="2f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3643313"/>
            <a:ext cx="785812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3" name="Picture 109" descr="2f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38" y="3429000"/>
            <a:ext cx="94138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Picture 110" descr="2f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63" y="3071813"/>
            <a:ext cx="10112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5" name="Picture 12" descr="derev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643188"/>
            <a:ext cx="1455738" cy="17462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45076" name="Text Box 111"/>
          <p:cNvSpPr txBox="1">
            <a:spLocks noChangeArrowheads="1"/>
          </p:cNvSpPr>
          <p:nvPr/>
        </p:nvSpPr>
        <p:spPr bwMode="auto">
          <a:xfrm>
            <a:off x="4000500" y="857250"/>
            <a:ext cx="47148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i="1">
                <a:latin typeface="Times New Roman" pitchFamily="18" charset="0"/>
                <a:cs typeface="Times New Roman" pitchFamily="18" charset="0"/>
              </a:rPr>
              <a:t>Поверхность пруда имеет форму квадрата. </a:t>
            </a:r>
          </a:p>
          <a:p>
            <a:pPr algn="just"/>
            <a:r>
              <a:rPr lang="ru-RU" sz="3200" i="1">
                <a:latin typeface="Times New Roman" pitchFamily="18" charset="0"/>
                <a:cs typeface="Times New Roman" pitchFamily="18" charset="0"/>
              </a:rPr>
              <a:t>В вершинах - растут 4 дерева. Площадь пруда хотят увеличить в 2 раза, но так, чтобы пруд остался квадратным, и деревья были целы.  Как это сделать?</a:t>
            </a:r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4214813"/>
            <a:ext cx="6072187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Спасибо за урок, дети!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38" y="785813"/>
            <a:ext cx="7500937" cy="3970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Ты над задачкою не плачь,</a:t>
            </a:r>
            <a:b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</a:b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Когда ответы сверить можно.</a:t>
            </a:r>
            <a:b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</a:b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В конце учебников надежных </a:t>
            </a:r>
            <a:b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</a:b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Просты решения задач.</a:t>
            </a:r>
            <a:b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</a:b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А жизнь длинна, полна сомнений ,</a:t>
            </a:r>
            <a:b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</a:b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И только через много лет </a:t>
            </a:r>
            <a:b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</a:b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Сумеет время дать ответ,</a:t>
            </a:r>
            <a:b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</a:br>
            <a:r>
              <a:rPr lang="ru-RU" sz="2800" b="1" i="1" dirty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rPr>
              <a:t>А верно ль было то решенье.</a:t>
            </a:r>
          </a:p>
          <a:p>
            <a:pPr>
              <a:defRPr/>
            </a:pPr>
            <a:endParaRPr lang="ru-RU" sz="2800" b="1" i="1" dirty="0">
              <a:solidFill>
                <a:schemeClr val="tx2">
                  <a:lumMod val="60000"/>
                  <a:lumOff val="40000"/>
                </a:schemeClr>
              </a:solidFill>
              <a:cs typeface="+mn-cs"/>
            </a:endParaRPr>
          </a:p>
        </p:txBody>
      </p:sp>
      <p:pic>
        <p:nvPicPr>
          <p:cNvPr id="2050" name="Picture 2" descr="D:\Мои документы\Мои рисунки\912145827896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642938"/>
            <a:ext cx="6643687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38" y="500063"/>
            <a:ext cx="4329112" cy="1143000"/>
          </a:xfrm>
        </p:spPr>
        <p:txBody>
          <a:bodyPr/>
          <a:lstStyle/>
          <a:p>
            <a:pPr algn="l"/>
            <a:r>
              <a:rPr lang="ru-RU" sz="4000" b="1" smtClean="0">
                <a:solidFill>
                  <a:schemeClr val="tx1"/>
                </a:solidFill>
              </a:rPr>
              <a:t>ПРОПОРЦИЯ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28938" y="1785938"/>
            <a:ext cx="5929312" cy="2643187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smtClean="0"/>
              <a:t>    </a:t>
            </a:r>
            <a:r>
              <a:rPr lang="ru-RU" sz="2400" b="1" smtClean="0">
                <a:solidFill>
                  <a:srgbClr val="A91809"/>
                </a:solidFill>
              </a:rPr>
              <a:t>Ничто не нравится, кроме красоты, </a:t>
            </a:r>
          </a:p>
          <a:p>
            <a:pPr>
              <a:buFontTx/>
              <a:buNone/>
            </a:pPr>
            <a:r>
              <a:rPr lang="ru-RU" sz="2400" b="1" smtClean="0">
                <a:solidFill>
                  <a:srgbClr val="A91809"/>
                </a:solidFill>
              </a:rPr>
              <a:t>в красоте – ничто, кроме форм, </a:t>
            </a:r>
          </a:p>
          <a:p>
            <a:pPr>
              <a:buFontTx/>
              <a:buNone/>
            </a:pPr>
            <a:r>
              <a:rPr lang="ru-RU" sz="2400" b="1" smtClean="0">
                <a:solidFill>
                  <a:srgbClr val="A91809"/>
                </a:solidFill>
              </a:rPr>
              <a:t>в формах – ничто, кроме пропорций, </a:t>
            </a:r>
          </a:p>
          <a:p>
            <a:pPr>
              <a:buFontTx/>
              <a:buNone/>
            </a:pPr>
            <a:r>
              <a:rPr lang="ru-RU" sz="2400" b="1" smtClean="0">
                <a:solidFill>
                  <a:srgbClr val="A91809"/>
                </a:solidFill>
              </a:rPr>
              <a:t>в пропорциях – ничто, кроме числа.</a:t>
            </a:r>
          </a:p>
          <a:p>
            <a:pPr algn="r">
              <a:buFontTx/>
              <a:buNone/>
            </a:pPr>
            <a:r>
              <a:rPr lang="ru-RU" sz="1800" b="1" smtClean="0">
                <a:solidFill>
                  <a:srgbClr val="A91809"/>
                </a:solidFill>
              </a:rPr>
              <a:t>(Аврелий Августин)</a:t>
            </a:r>
          </a:p>
          <a:p>
            <a:pPr algn="r">
              <a:buFontTx/>
              <a:buNone/>
            </a:pPr>
            <a:r>
              <a:rPr lang="ru-RU" sz="2000" b="1" smtClean="0">
                <a:solidFill>
                  <a:srgbClr val="A91809"/>
                </a:solidFill>
              </a:rPr>
              <a:t>                       </a:t>
            </a:r>
            <a:r>
              <a:rPr lang="ru-RU" sz="1800" b="1" smtClean="0">
                <a:solidFill>
                  <a:srgbClr val="A91809"/>
                </a:solidFill>
              </a:rPr>
              <a:t>354-430г.г.</a:t>
            </a:r>
            <a:r>
              <a:rPr lang="ru-RU" sz="2400" b="1" smtClean="0">
                <a:solidFill>
                  <a:srgbClr val="A91809"/>
                </a:solidFill>
              </a:rPr>
              <a:t> </a:t>
            </a:r>
          </a:p>
        </p:txBody>
      </p:sp>
      <p:pic>
        <p:nvPicPr>
          <p:cNvPr id="19459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700213"/>
            <a:ext cx="2214563" cy="2754312"/>
          </a:xfr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768350"/>
            <a:ext cx="8113713" cy="1328738"/>
          </a:xfrm>
          <a:prstGeom prst="rect">
            <a:avLst/>
          </a:prstGeom>
          <a:noFill/>
        </p:spPr>
      </p:pic>
      <p:grpSp>
        <p:nvGrpSpPr>
          <p:cNvPr id="3" name="Группа 38"/>
          <p:cNvGrpSpPr>
            <a:grpSpLocks/>
          </p:cNvGrpSpPr>
          <p:nvPr/>
        </p:nvGrpSpPr>
        <p:grpSpPr bwMode="auto">
          <a:xfrm>
            <a:off x="428625" y="2214563"/>
            <a:ext cx="2460625" cy="2441575"/>
            <a:chOff x="285720" y="857232"/>
            <a:chExt cx="2460856" cy="2441034"/>
          </a:xfrm>
        </p:grpSpPr>
        <p:sp>
          <p:nvSpPr>
            <p:cNvPr id="4" name="Прямоугольный треугольник 3"/>
            <p:cNvSpPr/>
            <p:nvPr/>
          </p:nvSpPr>
          <p:spPr>
            <a:xfrm>
              <a:off x="642942" y="1071497"/>
              <a:ext cx="1857549" cy="1856963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" name="Прямоугольный треугольник 4"/>
            <p:cNvSpPr/>
            <p:nvPr/>
          </p:nvSpPr>
          <p:spPr>
            <a:xfrm rot="10800000">
              <a:off x="1285939" y="1357183"/>
              <a:ext cx="914486" cy="914197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505" name="TextBox 5"/>
            <p:cNvSpPr txBox="1">
              <a:spLocks noChangeArrowheads="1"/>
            </p:cNvSpPr>
            <p:nvPr/>
          </p:nvSpPr>
          <p:spPr bwMode="auto">
            <a:xfrm>
              <a:off x="285720" y="928670"/>
              <a:ext cx="38824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a)</a:t>
              </a:r>
              <a:endParaRPr lang="ru-RU"/>
            </a:p>
          </p:txBody>
        </p:sp>
        <p:sp>
          <p:nvSpPr>
            <p:cNvPr id="20506" name="TextBox 6"/>
            <p:cNvSpPr txBox="1">
              <a:spLocks noChangeArrowheads="1"/>
            </p:cNvSpPr>
            <p:nvPr/>
          </p:nvSpPr>
          <p:spPr bwMode="auto">
            <a:xfrm>
              <a:off x="642910" y="857232"/>
              <a:ext cx="3433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А</a:t>
              </a:r>
            </a:p>
          </p:txBody>
        </p:sp>
        <p:sp>
          <p:nvSpPr>
            <p:cNvPr id="20507" name="TextBox 7"/>
            <p:cNvSpPr txBox="1">
              <a:spLocks noChangeArrowheads="1"/>
            </p:cNvSpPr>
            <p:nvPr/>
          </p:nvSpPr>
          <p:spPr bwMode="auto">
            <a:xfrm>
              <a:off x="1142976" y="1000108"/>
              <a:ext cx="3834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М</a:t>
              </a:r>
            </a:p>
          </p:txBody>
        </p:sp>
        <p:sp>
          <p:nvSpPr>
            <p:cNvPr id="20508" name="TextBox 8"/>
            <p:cNvSpPr txBox="1">
              <a:spLocks noChangeArrowheads="1"/>
            </p:cNvSpPr>
            <p:nvPr/>
          </p:nvSpPr>
          <p:spPr bwMode="auto">
            <a:xfrm>
              <a:off x="2143108" y="1071546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Р</a:t>
              </a:r>
            </a:p>
          </p:txBody>
        </p:sp>
        <p:sp>
          <p:nvSpPr>
            <p:cNvPr id="20509" name="TextBox 9"/>
            <p:cNvSpPr txBox="1">
              <a:spLocks noChangeArrowheads="1"/>
            </p:cNvSpPr>
            <p:nvPr/>
          </p:nvSpPr>
          <p:spPr bwMode="auto">
            <a:xfrm>
              <a:off x="2214546" y="2071678"/>
              <a:ext cx="3642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О</a:t>
              </a:r>
            </a:p>
          </p:txBody>
        </p:sp>
        <p:sp>
          <p:nvSpPr>
            <p:cNvPr id="20510" name="TextBox 10"/>
            <p:cNvSpPr txBox="1">
              <a:spLocks noChangeArrowheads="1"/>
            </p:cNvSpPr>
            <p:nvPr/>
          </p:nvSpPr>
          <p:spPr bwMode="auto">
            <a:xfrm>
              <a:off x="2428860" y="2928934"/>
              <a:ext cx="3177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В</a:t>
              </a:r>
            </a:p>
          </p:txBody>
        </p:sp>
        <p:sp>
          <p:nvSpPr>
            <p:cNvPr id="20511" name="TextBox 11"/>
            <p:cNvSpPr txBox="1">
              <a:spLocks noChangeArrowheads="1"/>
            </p:cNvSpPr>
            <p:nvPr/>
          </p:nvSpPr>
          <p:spPr bwMode="auto">
            <a:xfrm>
              <a:off x="500034" y="2928934"/>
              <a:ext cx="3449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С</a:t>
              </a:r>
            </a:p>
          </p:txBody>
        </p:sp>
      </p:grpSp>
      <p:grpSp>
        <p:nvGrpSpPr>
          <p:cNvPr id="13" name="Группа 41"/>
          <p:cNvGrpSpPr>
            <a:grpSpLocks/>
          </p:cNvGrpSpPr>
          <p:nvPr/>
        </p:nvGrpSpPr>
        <p:grpSpPr bwMode="auto">
          <a:xfrm>
            <a:off x="2857500" y="2071688"/>
            <a:ext cx="2535238" cy="2870200"/>
            <a:chOff x="3143240" y="642918"/>
            <a:chExt cx="2535500" cy="2869662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 rot="3069504">
              <a:off x="4317607" y="1935597"/>
              <a:ext cx="1987177" cy="665232"/>
            </a:xfrm>
            <a:prstGeom prst="triangle">
              <a:avLst>
                <a:gd name="adj" fmla="val 273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20495" name="Группа 39"/>
            <p:cNvGrpSpPr>
              <a:grpSpLocks/>
            </p:cNvGrpSpPr>
            <p:nvPr/>
          </p:nvGrpSpPr>
          <p:grpSpPr bwMode="auto">
            <a:xfrm>
              <a:off x="3143240" y="642918"/>
              <a:ext cx="2535500" cy="2869662"/>
              <a:chOff x="3143240" y="642918"/>
              <a:chExt cx="2535500" cy="2869662"/>
            </a:xfrm>
          </p:grpSpPr>
          <p:sp>
            <p:nvSpPr>
              <p:cNvPr id="20496" name="TextBox 15"/>
              <p:cNvSpPr txBox="1">
                <a:spLocks noChangeArrowheads="1"/>
              </p:cNvSpPr>
              <p:nvPr/>
            </p:nvSpPr>
            <p:spPr bwMode="auto">
              <a:xfrm>
                <a:off x="3143240" y="928670"/>
                <a:ext cx="39786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б)</a:t>
                </a:r>
              </a:p>
            </p:txBody>
          </p:sp>
          <p:sp>
            <p:nvSpPr>
              <p:cNvPr id="17" name="Прямоугольный треугольник 16"/>
              <p:cNvSpPr/>
              <p:nvPr/>
            </p:nvSpPr>
            <p:spPr>
              <a:xfrm>
                <a:off x="3500465" y="785766"/>
                <a:ext cx="914494" cy="914229"/>
              </a:xfrm>
              <a:prstGeom prst="rt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0498" name="TextBox 17"/>
              <p:cNvSpPr txBox="1">
                <a:spLocks noChangeArrowheads="1"/>
              </p:cNvSpPr>
              <p:nvPr/>
            </p:nvSpPr>
            <p:spPr bwMode="auto">
              <a:xfrm>
                <a:off x="3571868" y="642918"/>
                <a:ext cx="3097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Е</a:t>
                </a:r>
              </a:p>
            </p:txBody>
          </p:sp>
          <p:sp>
            <p:nvSpPr>
              <p:cNvPr id="20499" name="TextBox 18"/>
              <p:cNvSpPr txBox="1">
                <a:spLocks noChangeArrowheads="1"/>
              </p:cNvSpPr>
              <p:nvPr/>
            </p:nvSpPr>
            <p:spPr bwMode="auto">
              <a:xfrm>
                <a:off x="3286116" y="1714488"/>
                <a:ext cx="3433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А</a:t>
                </a:r>
              </a:p>
            </p:txBody>
          </p:sp>
          <p:sp>
            <p:nvSpPr>
              <p:cNvPr id="20500" name="TextBox 19"/>
              <p:cNvSpPr txBox="1">
                <a:spLocks noChangeArrowheads="1"/>
              </p:cNvSpPr>
              <p:nvPr/>
            </p:nvSpPr>
            <p:spPr bwMode="auto">
              <a:xfrm>
                <a:off x="4286248" y="1428736"/>
                <a:ext cx="3177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В</a:t>
                </a:r>
              </a:p>
            </p:txBody>
          </p:sp>
          <p:sp>
            <p:nvSpPr>
              <p:cNvPr id="20501" name="TextBox 20"/>
              <p:cNvSpPr txBox="1">
                <a:spLocks noChangeArrowheads="1"/>
              </p:cNvSpPr>
              <p:nvPr/>
            </p:nvSpPr>
            <p:spPr bwMode="auto">
              <a:xfrm>
                <a:off x="5214942" y="1500174"/>
                <a:ext cx="34496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С</a:t>
                </a:r>
              </a:p>
            </p:txBody>
          </p:sp>
          <p:sp>
            <p:nvSpPr>
              <p:cNvPr id="20502" name="TextBox 21"/>
              <p:cNvSpPr txBox="1">
                <a:spLocks noChangeArrowheads="1"/>
              </p:cNvSpPr>
              <p:nvPr/>
            </p:nvSpPr>
            <p:spPr bwMode="auto">
              <a:xfrm>
                <a:off x="5357818" y="3143248"/>
                <a:ext cx="32092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К</a:t>
                </a:r>
              </a:p>
            </p:txBody>
          </p:sp>
        </p:grpSp>
      </p:grpSp>
      <p:grpSp>
        <p:nvGrpSpPr>
          <p:cNvPr id="23" name="Группа 40"/>
          <p:cNvGrpSpPr>
            <a:grpSpLocks/>
          </p:cNvGrpSpPr>
          <p:nvPr/>
        </p:nvGrpSpPr>
        <p:grpSpPr bwMode="auto">
          <a:xfrm>
            <a:off x="5715000" y="2071688"/>
            <a:ext cx="3143250" cy="3084512"/>
            <a:chOff x="6000760" y="1071546"/>
            <a:chExt cx="3143240" cy="3083976"/>
          </a:xfrm>
        </p:grpSpPr>
        <p:sp>
          <p:nvSpPr>
            <p:cNvPr id="20485" name="TextBox 23"/>
            <p:cNvSpPr txBox="1">
              <a:spLocks noChangeArrowheads="1"/>
            </p:cNvSpPr>
            <p:nvPr/>
          </p:nvSpPr>
          <p:spPr bwMode="auto">
            <a:xfrm>
              <a:off x="6143636" y="1071546"/>
              <a:ext cx="3818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в)</a:t>
              </a:r>
            </a:p>
          </p:txBody>
        </p:sp>
        <p:sp>
          <p:nvSpPr>
            <p:cNvPr id="25" name="Равнобедренный треугольник 24"/>
            <p:cNvSpPr/>
            <p:nvPr/>
          </p:nvSpPr>
          <p:spPr>
            <a:xfrm>
              <a:off x="6143635" y="1428671"/>
              <a:ext cx="1060447" cy="914241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>
              <a:off x="6715133" y="1714371"/>
              <a:ext cx="2285993" cy="2057042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488" name="TextBox 26"/>
            <p:cNvSpPr txBox="1">
              <a:spLocks noChangeArrowheads="1"/>
            </p:cNvSpPr>
            <p:nvPr/>
          </p:nvSpPr>
          <p:spPr bwMode="auto">
            <a:xfrm>
              <a:off x="6572264" y="1071546"/>
              <a:ext cx="3305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Т</a:t>
              </a:r>
            </a:p>
          </p:txBody>
        </p:sp>
        <p:sp>
          <p:nvSpPr>
            <p:cNvPr id="20489" name="TextBox 27"/>
            <p:cNvSpPr txBox="1">
              <a:spLocks noChangeArrowheads="1"/>
            </p:cNvSpPr>
            <p:nvPr/>
          </p:nvSpPr>
          <p:spPr bwMode="auto">
            <a:xfrm>
              <a:off x="7715272" y="1357298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Р</a:t>
              </a:r>
            </a:p>
          </p:txBody>
        </p:sp>
        <p:sp>
          <p:nvSpPr>
            <p:cNvPr id="20490" name="TextBox 28"/>
            <p:cNvSpPr txBox="1">
              <a:spLocks noChangeArrowheads="1"/>
            </p:cNvSpPr>
            <p:nvPr/>
          </p:nvSpPr>
          <p:spPr bwMode="auto">
            <a:xfrm>
              <a:off x="7000892" y="2357430"/>
              <a:ext cx="3097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Е</a:t>
              </a:r>
            </a:p>
          </p:txBody>
        </p:sp>
        <p:sp>
          <p:nvSpPr>
            <p:cNvPr id="20491" name="TextBox 29"/>
            <p:cNvSpPr txBox="1">
              <a:spLocks noChangeArrowheads="1"/>
            </p:cNvSpPr>
            <p:nvPr/>
          </p:nvSpPr>
          <p:spPr bwMode="auto">
            <a:xfrm>
              <a:off x="6000760" y="2357430"/>
              <a:ext cx="3209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К</a:t>
              </a:r>
            </a:p>
          </p:txBody>
        </p:sp>
        <p:sp>
          <p:nvSpPr>
            <p:cNvPr id="20492" name="TextBox 30"/>
            <p:cNvSpPr txBox="1">
              <a:spLocks noChangeArrowheads="1"/>
            </p:cNvSpPr>
            <p:nvPr/>
          </p:nvSpPr>
          <p:spPr bwMode="auto">
            <a:xfrm>
              <a:off x="6572264" y="3786190"/>
              <a:ext cx="36099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Д</a:t>
              </a:r>
            </a:p>
          </p:txBody>
        </p:sp>
        <p:sp>
          <p:nvSpPr>
            <p:cNvPr id="20493" name="TextBox 31"/>
            <p:cNvSpPr txBox="1">
              <a:spLocks noChangeArrowheads="1"/>
            </p:cNvSpPr>
            <p:nvPr/>
          </p:nvSpPr>
          <p:spPr bwMode="auto">
            <a:xfrm>
              <a:off x="8789416" y="3786190"/>
              <a:ext cx="3545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Н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42938" y="3357563"/>
            <a:ext cx="814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Задача №3           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Из отрезков длиной 4, 6, 8, 9, 12 и 18 см составили два подобных между собой треугольника. Найдите коэффициент подобия этих треугольников.</a:t>
            </a: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71500" y="1357313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Задача №2         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Стороны треугольника 15см, 35см, 30см. Большая сторона подобного ему треугольника 7см.    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Чему равна меньшая сторона этого треугольника?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7" descr="C:\Documents and Settings\Admin\%D0%A0%D0%B0%D0%B1%D0%BE%D1%87%D0%B8%D0%B9 %D1%81%D1%82%D0%BE%D0%BB\%D0%93%D0%95%D0%9E%D0%9C%D0%95%D0%A2%D0%A0%D0%98%D0%AF\m_andr_3_files\1ur_1_1.gif"/>
          <p:cNvSpPr>
            <a:spLocks noChangeAspect="1" noChangeArrowheads="1"/>
          </p:cNvSpPr>
          <p:nvPr/>
        </p:nvSpPr>
        <p:spPr bwMode="auto">
          <a:xfrm>
            <a:off x="0" y="0"/>
            <a:ext cx="14478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0" name="AutoShape 8" descr="C:\Documents and Settings\Admin\%D0%A0%D0%B0%D0%B1%D0%BE%D1%87%D0%B8%D0%B9 %D1%81%D1%82%D0%BE%D0%BB\%D0%93%D0%95%D0%9E%D0%9C%D0%95%D0%A2%D0%A0%D0%98%D0%AF\m_andr_3_files\1ur_1_2.gif"/>
          <p:cNvSpPr>
            <a:spLocks noChangeAspect="1" noChangeArrowheads="1"/>
          </p:cNvSpPr>
          <p:nvPr/>
        </p:nvSpPr>
        <p:spPr bwMode="auto">
          <a:xfrm>
            <a:off x="0" y="0"/>
            <a:ext cx="16573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1" name="TextBox 20"/>
          <p:cNvSpPr txBox="1">
            <a:spLocks noChangeArrowheads="1"/>
          </p:cNvSpPr>
          <p:nvPr/>
        </p:nvSpPr>
        <p:spPr bwMode="auto">
          <a:xfrm>
            <a:off x="2786063" y="5214938"/>
            <a:ext cx="5032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?</a:t>
            </a:r>
            <a:r>
              <a:rPr lang="ru-RU" sz="1400"/>
              <a:t>см</a:t>
            </a:r>
          </a:p>
        </p:txBody>
      </p:sp>
      <p:grpSp>
        <p:nvGrpSpPr>
          <p:cNvPr id="2" name="Группа 36"/>
          <p:cNvGrpSpPr>
            <a:grpSpLocks/>
          </p:cNvGrpSpPr>
          <p:nvPr/>
        </p:nvGrpSpPr>
        <p:grpSpPr bwMode="auto">
          <a:xfrm>
            <a:off x="214313" y="928688"/>
            <a:ext cx="4929187" cy="4656137"/>
            <a:chOff x="214282" y="571480"/>
            <a:chExt cx="4929222" cy="4655612"/>
          </a:xfrm>
        </p:grpSpPr>
        <p:sp>
          <p:nvSpPr>
            <p:cNvPr id="22545" name="Прямоугольник 14"/>
            <p:cNvSpPr>
              <a:spLocks noChangeArrowheads="1"/>
            </p:cNvSpPr>
            <p:nvPr/>
          </p:nvSpPr>
          <p:spPr bwMode="auto">
            <a:xfrm>
              <a:off x="428596" y="571480"/>
              <a:ext cx="4714908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i="1">
                  <a:latin typeface="Times New Roman" pitchFamily="18" charset="0"/>
                  <a:cs typeface="Times New Roman" pitchFamily="18" charset="0"/>
                </a:rPr>
                <a:t>Задача №4.        </a:t>
              </a:r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Треугольник ABC     подобен     треугольнику MNK</a:t>
              </a:r>
            </a:p>
            <a:p>
              <a:pPr algn="ctr"/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Найти неизвестные стороны</a:t>
              </a:r>
            </a:p>
          </p:txBody>
        </p:sp>
        <p:sp>
          <p:nvSpPr>
            <p:cNvPr id="9" name="Равнобедренный треугольник 8"/>
            <p:cNvSpPr/>
            <p:nvPr/>
          </p:nvSpPr>
          <p:spPr>
            <a:xfrm>
              <a:off x="642910" y="1642921"/>
              <a:ext cx="1060458" cy="914297"/>
            </a:xfrm>
            <a:prstGeom prst="triangle">
              <a:avLst>
                <a:gd name="adj" fmla="val 27422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Равнобедренный треугольник 9"/>
            <p:cNvSpPr/>
            <p:nvPr/>
          </p:nvSpPr>
          <p:spPr>
            <a:xfrm>
              <a:off x="1928794" y="2571504"/>
              <a:ext cx="2060590" cy="2271456"/>
            </a:xfrm>
            <a:prstGeom prst="triangle">
              <a:avLst>
                <a:gd name="adj" fmla="val 21264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548" name="TextBox 10"/>
            <p:cNvSpPr txBox="1">
              <a:spLocks noChangeArrowheads="1"/>
            </p:cNvSpPr>
            <p:nvPr/>
          </p:nvSpPr>
          <p:spPr bwMode="auto">
            <a:xfrm>
              <a:off x="214282" y="2428868"/>
              <a:ext cx="3433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А</a:t>
              </a:r>
            </a:p>
          </p:txBody>
        </p:sp>
        <p:sp>
          <p:nvSpPr>
            <p:cNvPr id="22549" name="TextBox 11"/>
            <p:cNvSpPr txBox="1">
              <a:spLocks noChangeArrowheads="1"/>
            </p:cNvSpPr>
            <p:nvPr/>
          </p:nvSpPr>
          <p:spPr bwMode="auto">
            <a:xfrm>
              <a:off x="785786" y="1357298"/>
              <a:ext cx="4605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В</a:t>
              </a:r>
            </a:p>
          </p:txBody>
        </p:sp>
        <p:sp>
          <p:nvSpPr>
            <p:cNvPr id="22550" name="TextBox 12"/>
            <p:cNvSpPr txBox="1">
              <a:spLocks noChangeArrowheads="1"/>
            </p:cNvSpPr>
            <p:nvPr/>
          </p:nvSpPr>
          <p:spPr bwMode="auto">
            <a:xfrm>
              <a:off x="1785918" y="2428868"/>
              <a:ext cx="3449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С</a:t>
              </a:r>
            </a:p>
          </p:txBody>
        </p:sp>
        <p:sp>
          <p:nvSpPr>
            <p:cNvPr id="22551" name="TextBox 13"/>
            <p:cNvSpPr txBox="1">
              <a:spLocks noChangeArrowheads="1"/>
            </p:cNvSpPr>
            <p:nvPr/>
          </p:nvSpPr>
          <p:spPr bwMode="auto">
            <a:xfrm>
              <a:off x="857224" y="2643182"/>
              <a:ext cx="5196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/>
                <a:t>3см</a:t>
              </a:r>
            </a:p>
          </p:txBody>
        </p:sp>
        <p:sp>
          <p:nvSpPr>
            <p:cNvPr id="22552" name="TextBox 15"/>
            <p:cNvSpPr txBox="1">
              <a:spLocks noChangeArrowheads="1"/>
            </p:cNvSpPr>
            <p:nvPr/>
          </p:nvSpPr>
          <p:spPr bwMode="auto">
            <a:xfrm>
              <a:off x="357158" y="1785926"/>
              <a:ext cx="5196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/>
                <a:t>6см</a:t>
              </a:r>
            </a:p>
          </p:txBody>
        </p:sp>
        <p:sp>
          <p:nvSpPr>
            <p:cNvPr id="22553" name="TextBox 17"/>
            <p:cNvSpPr txBox="1">
              <a:spLocks noChangeArrowheads="1"/>
            </p:cNvSpPr>
            <p:nvPr/>
          </p:nvSpPr>
          <p:spPr bwMode="auto">
            <a:xfrm>
              <a:off x="1285852" y="1928802"/>
              <a:ext cx="51969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/>
                <a:t>4см</a:t>
              </a:r>
            </a:p>
          </p:txBody>
        </p:sp>
        <p:sp>
          <p:nvSpPr>
            <p:cNvPr id="22554" name="TextBox 18"/>
            <p:cNvSpPr txBox="1">
              <a:spLocks noChangeArrowheads="1"/>
            </p:cNvSpPr>
            <p:nvPr/>
          </p:nvSpPr>
          <p:spPr bwMode="auto">
            <a:xfrm>
              <a:off x="1785918" y="4857760"/>
              <a:ext cx="3834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М</a:t>
              </a:r>
            </a:p>
          </p:txBody>
        </p:sp>
        <p:sp>
          <p:nvSpPr>
            <p:cNvPr id="22555" name="TextBox 19"/>
            <p:cNvSpPr txBox="1">
              <a:spLocks noChangeArrowheads="1"/>
            </p:cNvSpPr>
            <p:nvPr/>
          </p:nvSpPr>
          <p:spPr bwMode="auto">
            <a:xfrm>
              <a:off x="3786182" y="4786322"/>
              <a:ext cx="3209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К</a:t>
              </a:r>
            </a:p>
          </p:txBody>
        </p:sp>
        <p:sp>
          <p:nvSpPr>
            <p:cNvPr id="22556" name="TextBox 21"/>
            <p:cNvSpPr txBox="1">
              <a:spLocks noChangeArrowheads="1"/>
            </p:cNvSpPr>
            <p:nvPr/>
          </p:nvSpPr>
          <p:spPr bwMode="auto">
            <a:xfrm>
              <a:off x="3286116" y="3429000"/>
              <a:ext cx="4812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/>
                <a:t>?см</a:t>
              </a:r>
            </a:p>
          </p:txBody>
        </p:sp>
        <p:sp>
          <p:nvSpPr>
            <p:cNvPr id="22557" name="TextBox 22"/>
            <p:cNvSpPr txBox="1">
              <a:spLocks noChangeArrowheads="1"/>
            </p:cNvSpPr>
            <p:nvPr/>
          </p:nvSpPr>
          <p:spPr bwMode="auto">
            <a:xfrm>
              <a:off x="2214546" y="2143116"/>
              <a:ext cx="35458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</a:t>
              </a:r>
              <a:endParaRPr lang="ru-RU"/>
            </a:p>
          </p:txBody>
        </p:sp>
        <p:sp>
          <p:nvSpPr>
            <p:cNvPr id="22558" name="TextBox 23"/>
            <p:cNvSpPr txBox="1">
              <a:spLocks noChangeArrowheads="1"/>
            </p:cNvSpPr>
            <p:nvPr/>
          </p:nvSpPr>
          <p:spPr bwMode="auto">
            <a:xfrm>
              <a:off x="1571604" y="3643314"/>
              <a:ext cx="63350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/>
                <a:t>12см</a:t>
              </a:r>
            </a:p>
          </p:txBody>
        </p:sp>
      </p:grpSp>
      <p:grpSp>
        <p:nvGrpSpPr>
          <p:cNvPr id="3" name="Группа 35"/>
          <p:cNvGrpSpPr>
            <a:grpSpLocks/>
          </p:cNvGrpSpPr>
          <p:nvPr/>
        </p:nvGrpSpPr>
        <p:grpSpPr bwMode="auto">
          <a:xfrm>
            <a:off x="5032375" y="1357313"/>
            <a:ext cx="3683000" cy="4298950"/>
            <a:chOff x="5032553" y="2357430"/>
            <a:chExt cx="3456139" cy="4298422"/>
          </a:xfrm>
        </p:grpSpPr>
        <p:sp>
          <p:nvSpPr>
            <p:cNvPr id="22534" name="TextBox 16"/>
            <p:cNvSpPr txBox="1">
              <a:spLocks noChangeArrowheads="1"/>
            </p:cNvSpPr>
            <p:nvPr/>
          </p:nvSpPr>
          <p:spPr bwMode="auto">
            <a:xfrm>
              <a:off x="5032553" y="2357430"/>
              <a:ext cx="345613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i="1">
                  <a:latin typeface="Times New Roman" pitchFamily="18" charset="0"/>
                  <a:cs typeface="Times New Roman" pitchFamily="18" charset="0"/>
                </a:rPr>
                <a:t>Задача №5     </a:t>
              </a:r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Найти длину </a:t>
              </a:r>
            </a:p>
            <a:p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стороны АС, если известно, </a:t>
              </a:r>
            </a:p>
            <a:p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что  </a:t>
              </a:r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FD</a:t>
              </a:r>
              <a:r>
                <a:rPr lang="ru-RU" sz="2000" b="1">
                  <a:latin typeface="Times New Roman" pitchFamily="18" charset="0"/>
                  <a:cs typeface="Times New Roman" pitchFamily="18" charset="0"/>
                </a:rPr>
                <a:t>‖ АВ </a:t>
              </a:r>
            </a:p>
          </p:txBody>
        </p:sp>
        <p:sp>
          <p:nvSpPr>
            <p:cNvPr id="25" name="Равнобедренный треугольник 24"/>
            <p:cNvSpPr/>
            <p:nvPr/>
          </p:nvSpPr>
          <p:spPr>
            <a:xfrm>
              <a:off x="5285805" y="3357432"/>
              <a:ext cx="2918352" cy="2785720"/>
            </a:xfrm>
            <a:prstGeom prst="triangle">
              <a:avLst>
                <a:gd name="adj" fmla="val 71636"/>
              </a:avLst>
            </a:prstGeom>
            <a:solidFill>
              <a:schemeClr val="accent6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cxnSp>
          <p:nvCxnSpPr>
            <p:cNvPr id="27" name="Прямая соединительная линия 26"/>
            <p:cNvCxnSpPr>
              <a:stCxn id="25" idx="1"/>
              <a:endCxn id="25" idx="5"/>
            </p:cNvCxnSpPr>
            <p:nvPr/>
          </p:nvCxnSpPr>
          <p:spPr>
            <a:xfrm rot="10800000" flipH="1">
              <a:off x="6331585" y="4751086"/>
              <a:ext cx="1458432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37" name="TextBox 27"/>
            <p:cNvSpPr txBox="1">
              <a:spLocks noChangeArrowheads="1"/>
            </p:cNvSpPr>
            <p:nvPr/>
          </p:nvSpPr>
          <p:spPr bwMode="auto">
            <a:xfrm>
              <a:off x="7358082" y="3143248"/>
              <a:ext cx="3449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С</a:t>
              </a:r>
            </a:p>
          </p:txBody>
        </p:sp>
        <p:sp>
          <p:nvSpPr>
            <p:cNvPr id="22538" name="TextBox 28"/>
            <p:cNvSpPr txBox="1">
              <a:spLocks noChangeArrowheads="1"/>
            </p:cNvSpPr>
            <p:nvPr/>
          </p:nvSpPr>
          <p:spPr bwMode="auto">
            <a:xfrm>
              <a:off x="5143504" y="6286520"/>
              <a:ext cx="3433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А</a:t>
              </a:r>
            </a:p>
          </p:txBody>
        </p:sp>
        <p:sp>
          <p:nvSpPr>
            <p:cNvPr id="22539" name="TextBox 29"/>
            <p:cNvSpPr txBox="1">
              <a:spLocks noChangeArrowheads="1"/>
            </p:cNvSpPr>
            <p:nvPr/>
          </p:nvSpPr>
          <p:spPr bwMode="auto">
            <a:xfrm>
              <a:off x="6429388" y="6215082"/>
              <a:ext cx="7633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12см</a:t>
              </a:r>
            </a:p>
          </p:txBody>
        </p:sp>
        <p:sp>
          <p:nvSpPr>
            <p:cNvPr id="22540" name="TextBox 30"/>
            <p:cNvSpPr txBox="1">
              <a:spLocks noChangeArrowheads="1"/>
            </p:cNvSpPr>
            <p:nvPr/>
          </p:nvSpPr>
          <p:spPr bwMode="auto">
            <a:xfrm>
              <a:off x="8072462" y="6215082"/>
              <a:ext cx="3177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В</a:t>
              </a:r>
            </a:p>
          </p:txBody>
        </p:sp>
        <p:sp>
          <p:nvSpPr>
            <p:cNvPr id="22541" name="TextBox 31"/>
            <p:cNvSpPr txBox="1">
              <a:spLocks noChangeArrowheads="1"/>
            </p:cNvSpPr>
            <p:nvPr/>
          </p:nvSpPr>
          <p:spPr bwMode="auto">
            <a:xfrm>
              <a:off x="6786578" y="4357694"/>
              <a:ext cx="78581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3см</a:t>
              </a:r>
            </a:p>
            <a:p>
              <a:endParaRPr lang="ru-RU"/>
            </a:p>
          </p:txBody>
        </p:sp>
        <p:sp>
          <p:nvSpPr>
            <p:cNvPr id="22542" name="TextBox 32"/>
            <p:cNvSpPr txBox="1">
              <a:spLocks noChangeArrowheads="1"/>
            </p:cNvSpPr>
            <p:nvPr/>
          </p:nvSpPr>
          <p:spPr bwMode="auto">
            <a:xfrm>
              <a:off x="6357950" y="3714752"/>
              <a:ext cx="61747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2см</a:t>
              </a:r>
            </a:p>
          </p:txBody>
        </p:sp>
        <p:sp>
          <p:nvSpPr>
            <p:cNvPr id="22543" name="TextBox 33"/>
            <p:cNvSpPr txBox="1">
              <a:spLocks noChangeArrowheads="1"/>
            </p:cNvSpPr>
            <p:nvPr/>
          </p:nvSpPr>
          <p:spPr bwMode="auto">
            <a:xfrm>
              <a:off x="6072198" y="4500570"/>
              <a:ext cx="3080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</a:t>
              </a:r>
              <a:endParaRPr lang="ru-RU"/>
            </a:p>
          </p:txBody>
        </p:sp>
        <p:sp>
          <p:nvSpPr>
            <p:cNvPr id="22544" name="TextBox 34"/>
            <p:cNvSpPr txBox="1">
              <a:spLocks noChangeArrowheads="1"/>
            </p:cNvSpPr>
            <p:nvPr/>
          </p:nvSpPr>
          <p:spPr bwMode="auto">
            <a:xfrm>
              <a:off x="7786710" y="4500570"/>
              <a:ext cx="3577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D</a:t>
              </a:r>
              <a:endParaRPr lang="ru-RU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0063" y="642938"/>
            <a:ext cx="63579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Задача №6  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Из рисунков найти угол С1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grpSp>
        <p:nvGrpSpPr>
          <p:cNvPr id="7171" name="Группа 50"/>
          <p:cNvGrpSpPr>
            <a:grpSpLocks/>
          </p:cNvGrpSpPr>
          <p:nvPr/>
        </p:nvGrpSpPr>
        <p:grpSpPr bwMode="auto">
          <a:xfrm>
            <a:off x="428625" y="1214438"/>
            <a:ext cx="3357563" cy="2643187"/>
            <a:chOff x="357158" y="1928802"/>
            <a:chExt cx="3014518" cy="2155282"/>
          </a:xfrm>
        </p:grpSpPr>
        <p:sp>
          <p:nvSpPr>
            <p:cNvPr id="14" name="Равнобедренный треугольник 13"/>
            <p:cNvSpPr/>
            <p:nvPr/>
          </p:nvSpPr>
          <p:spPr>
            <a:xfrm>
              <a:off x="499688" y="2143683"/>
              <a:ext cx="1060426" cy="928130"/>
            </a:xfrm>
            <a:prstGeom prst="triangle">
              <a:avLst>
                <a:gd name="adj" fmla="val 78736"/>
              </a:avLst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ru-RU" sz="1400" dirty="0">
                  <a:solidFill>
                    <a:schemeClr val="tx1"/>
                  </a:solidFill>
                </a:rPr>
                <a:t>  </a:t>
              </a:r>
              <a:endParaRPr lang="ru-RU" sz="1000" dirty="0">
                <a:solidFill>
                  <a:schemeClr val="tx1"/>
                </a:solidFill>
              </a:endParaRPr>
            </a:p>
          </p:txBody>
        </p:sp>
        <p:sp>
          <p:nvSpPr>
            <p:cNvPr id="15" name="Равнобедренный треугольник 14"/>
            <p:cNvSpPr/>
            <p:nvPr/>
          </p:nvSpPr>
          <p:spPr>
            <a:xfrm>
              <a:off x="1428986" y="2214878"/>
              <a:ext cx="1570685" cy="1557240"/>
            </a:xfrm>
            <a:prstGeom prst="triangle">
              <a:avLst>
                <a:gd name="adj" fmla="val 77705"/>
              </a:avLst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589" name="TextBox 15"/>
            <p:cNvSpPr txBox="1">
              <a:spLocks noChangeArrowheads="1"/>
            </p:cNvSpPr>
            <p:nvPr/>
          </p:nvSpPr>
          <p:spPr bwMode="auto">
            <a:xfrm>
              <a:off x="428596" y="1928802"/>
              <a:ext cx="4187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А)</a:t>
              </a:r>
            </a:p>
          </p:txBody>
        </p:sp>
        <p:sp>
          <p:nvSpPr>
            <p:cNvPr id="23590" name="TextBox 16"/>
            <p:cNvSpPr txBox="1">
              <a:spLocks noChangeArrowheads="1"/>
            </p:cNvSpPr>
            <p:nvPr/>
          </p:nvSpPr>
          <p:spPr bwMode="auto">
            <a:xfrm>
              <a:off x="357158" y="3000372"/>
              <a:ext cx="3433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А</a:t>
              </a:r>
            </a:p>
          </p:txBody>
        </p:sp>
        <p:sp>
          <p:nvSpPr>
            <p:cNvPr id="23591" name="TextBox 17"/>
            <p:cNvSpPr txBox="1">
              <a:spLocks noChangeArrowheads="1"/>
            </p:cNvSpPr>
            <p:nvPr/>
          </p:nvSpPr>
          <p:spPr bwMode="auto">
            <a:xfrm>
              <a:off x="1285852" y="2000240"/>
              <a:ext cx="3177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В</a:t>
              </a:r>
            </a:p>
          </p:txBody>
        </p:sp>
        <p:sp>
          <p:nvSpPr>
            <p:cNvPr id="23592" name="TextBox 18"/>
            <p:cNvSpPr txBox="1">
              <a:spLocks noChangeArrowheads="1"/>
            </p:cNvSpPr>
            <p:nvPr/>
          </p:nvSpPr>
          <p:spPr bwMode="auto">
            <a:xfrm>
              <a:off x="1500166" y="2857496"/>
              <a:ext cx="3449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С</a:t>
              </a:r>
            </a:p>
          </p:txBody>
        </p:sp>
        <p:sp>
          <p:nvSpPr>
            <p:cNvPr id="23593" name="TextBox 19"/>
            <p:cNvSpPr txBox="1">
              <a:spLocks noChangeArrowheads="1"/>
            </p:cNvSpPr>
            <p:nvPr/>
          </p:nvSpPr>
          <p:spPr bwMode="auto">
            <a:xfrm>
              <a:off x="571472" y="2428868"/>
              <a:ext cx="64294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/>
                <a:t>2а</a:t>
              </a:r>
            </a:p>
          </p:txBody>
        </p:sp>
        <p:sp>
          <p:nvSpPr>
            <p:cNvPr id="23594" name="TextBox 20"/>
            <p:cNvSpPr txBox="1">
              <a:spLocks noChangeArrowheads="1"/>
            </p:cNvSpPr>
            <p:nvPr/>
          </p:nvSpPr>
          <p:spPr bwMode="auto">
            <a:xfrm>
              <a:off x="857224" y="3071810"/>
              <a:ext cx="362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/>
                <a:t>2в</a:t>
              </a:r>
            </a:p>
          </p:txBody>
        </p:sp>
        <p:sp>
          <p:nvSpPr>
            <p:cNvPr id="23" name="Дуга 22"/>
            <p:cNvSpPr/>
            <p:nvPr/>
          </p:nvSpPr>
          <p:spPr>
            <a:xfrm>
              <a:off x="499688" y="2856932"/>
              <a:ext cx="429017" cy="286077"/>
            </a:xfrm>
            <a:prstGeom prst="arc">
              <a:avLst>
                <a:gd name="adj1" fmla="val 16200000"/>
                <a:gd name="adj2" fmla="val 1474015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Дуга 23"/>
            <p:cNvSpPr/>
            <p:nvPr/>
          </p:nvSpPr>
          <p:spPr>
            <a:xfrm>
              <a:off x="1571517" y="3500281"/>
              <a:ext cx="286487" cy="286076"/>
            </a:xfrm>
            <a:prstGeom prst="arc">
              <a:avLst>
                <a:gd name="adj1" fmla="val 13992071"/>
                <a:gd name="adj2" fmla="val 1902611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597" name="TextBox 24"/>
            <p:cNvSpPr txBox="1">
              <a:spLocks noChangeArrowheads="1"/>
            </p:cNvSpPr>
            <p:nvPr/>
          </p:nvSpPr>
          <p:spPr bwMode="auto">
            <a:xfrm>
              <a:off x="1142976" y="3714752"/>
              <a:ext cx="4571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А</a:t>
              </a:r>
              <a:r>
                <a:rPr lang="ru-RU" sz="1200"/>
                <a:t>1</a:t>
              </a:r>
            </a:p>
          </p:txBody>
        </p:sp>
        <p:sp>
          <p:nvSpPr>
            <p:cNvPr id="23598" name="TextBox 25"/>
            <p:cNvSpPr txBox="1">
              <a:spLocks noChangeArrowheads="1"/>
            </p:cNvSpPr>
            <p:nvPr/>
          </p:nvSpPr>
          <p:spPr bwMode="auto">
            <a:xfrm>
              <a:off x="2928926" y="3714752"/>
              <a:ext cx="4427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С</a:t>
              </a:r>
              <a:r>
                <a:rPr lang="ru-RU" sz="1200"/>
                <a:t>1</a:t>
              </a:r>
            </a:p>
          </p:txBody>
        </p:sp>
        <p:sp>
          <p:nvSpPr>
            <p:cNvPr id="23599" name="TextBox 26"/>
            <p:cNvSpPr txBox="1">
              <a:spLocks noChangeArrowheads="1"/>
            </p:cNvSpPr>
            <p:nvPr/>
          </p:nvSpPr>
          <p:spPr bwMode="auto">
            <a:xfrm>
              <a:off x="2643174" y="1928802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В</a:t>
              </a:r>
              <a:r>
                <a:rPr lang="ru-RU" sz="1200"/>
                <a:t>1</a:t>
              </a:r>
            </a:p>
          </p:txBody>
        </p:sp>
        <p:sp>
          <p:nvSpPr>
            <p:cNvPr id="23600" name="TextBox 27"/>
            <p:cNvSpPr txBox="1">
              <a:spLocks noChangeArrowheads="1"/>
            </p:cNvSpPr>
            <p:nvPr/>
          </p:nvSpPr>
          <p:spPr bwMode="auto">
            <a:xfrm>
              <a:off x="1785918" y="2786058"/>
              <a:ext cx="36740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/>
                <a:t>3а</a:t>
              </a:r>
            </a:p>
          </p:txBody>
        </p:sp>
        <p:sp>
          <p:nvSpPr>
            <p:cNvPr id="23601" name="TextBox 28"/>
            <p:cNvSpPr txBox="1">
              <a:spLocks noChangeArrowheads="1"/>
            </p:cNvSpPr>
            <p:nvPr/>
          </p:nvSpPr>
          <p:spPr bwMode="auto">
            <a:xfrm>
              <a:off x="2214546" y="3786190"/>
              <a:ext cx="362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/>
                <a:t>3в</a:t>
              </a:r>
            </a:p>
          </p:txBody>
        </p:sp>
        <p:sp>
          <p:nvSpPr>
            <p:cNvPr id="23602" name="TextBox 29"/>
            <p:cNvSpPr txBox="1">
              <a:spLocks noChangeArrowheads="1"/>
            </p:cNvSpPr>
            <p:nvPr/>
          </p:nvSpPr>
          <p:spPr bwMode="auto">
            <a:xfrm>
              <a:off x="1190941" y="2802558"/>
              <a:ext cx="46198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/>
                <a:t>71°</a:t>
              </a:r>
            </a:p>
          </p:txBody>
        </p:sp>
      </p:grpSp>
      <p:grpSp>
        <p:nvGrpSpPr>
          <p:cNvPr id="4" name="Группа 50"/>
          <p:cNvGrpSpPr>
            <a:grpSpLocks/>
          </p:cNvGrpSpPr>
          <p:nvPr/>
        </p:nvGrpSpPr>
        <p:grpSpPr bwMode="auto">
          <a:xfrm>
            <a:off x="4429125" y="642938"/>
            <a:ext cx="4300538" cy="3214687"/>
            <a:chOff x="4857752" y="1428736"/>
            <a:chExt cx="4014650" cy="2798224"/>
          </a:xfrm>
        </p:grpSpPr>
        <p:sp>
          <p:nvSpPr>
            <p:cNvPr id="23570" name="TextBox 30"/>
            <p:cNvSpPr txBox="1">
              <a:spLocks noChangeArrowheads="1"/>
            </p:cNvSpPr>
            <p:nvPr/>
          </p:nvSpPr>
          <p:spPr bwMode="auto">
            <a:xfrm>
              <a:off x="4857752" y="2285992"/>
              <a:ext cx="393875" cy="321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Б)</a:t>
              </a:r>
            </a:p>
          </p:txBody>
        </p:sp>
        <p:sp>
          <p:nvSpPr>
            <p:cNvPr id="32" name="Равнобедренный треугольник 31"/>
            <p:cNvSpPr/>
            <p:nvPr/>
          </p:nvSpPr>
          <p:spPr>
            <a:xfrm>
              <a:off x="5500926" y="2285476"/>
              <a:ext cx="1061089" cy="914778"/>
            </a:xfrm>
            <a:prstGeom prst="triangle">
              <a:avLst>
                <a:gd name="adj" fmla="val 18186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33" name="Равнобедренный треугольник 32"/>
            <p:cNvSpPr/>
            <p:nvPr/>
          </p:nvSpPr>
          <p:spPr>
            <a:xfrm>
              <a:off x="6714658" y="1714776"/>
              <a:ext cx="1929521" cy="2143233"/>
            </a:xfrm>
            <a:prstGeom prst="triangle">
              <a:avLst>
                <a:gd name="adj" fmla="val 26396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3573" name="TextBox 33"/>
            <p:cNvSpPr txBox="1">
              <a:spLocks noChangeArrowheads="1"/>
            </p:cNvSpPr>
            <p:nvPr/>
          </p:nvSpPr>
          <p:spPr bwMode="auto">
            <a:xfrm>
              <a:off x="5214942" y="3071810"/>
              <a:ext cx="3433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А</a:t>
              </a:r>
            </a:p>
          </p:txBody>
        </p:sp>
        <p:sp>
          <p:nvSpPr>
            <p:cNvPr id="23574" name="TextBox 34"/>
            <p:cNvSpPr txBox="1">
              <a:spLocks noChangeArrowheads="1"/>
            </p:cNvSpPr>
            <p:nvPr/>
          </p:nvSpPr>
          <p:spPr bwMode="auto">
            <a:xfrm>
              <a:off x="5643570" y="2071678"/>
              <a:ext cx="3177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В</a:t>
              </a:r>
            </a:p>
          </p:txBody>
        </p:sp>
        <p:sp>
          <p:nvSpPr>
            <p:cNvPr id="23575" name="TextBox 35"/>
            <p:cNvSpPr txBox="1">
              <a:spLocks noChangeArrowheads="1"/>
            </p:cNvSpPr>
            <p:nvPr/>
          </p:nvSpPr>
          <p:spPr bwMode="auto">
            <a:xfrm>
              <a:off x="6500826" y="3071810"/>
              <a:ext cx="3449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С</a:t>
              </a:r>
            </a:p>
          </p:txBody>
        </p:sp>
        <p:sp>
          <p:nvSpPr>
            <p:cNvPr id="23576" name="TextBox 36"/>
            <p:cNvSpPr txBox="1">
              <a:spLocks noChangeArrowheads="1"/>
            </p:cNvSpPr>
            <p:nvPr/>
          </p:nvSpPr>
          <p:spPr bwMode="auto">
            <a:xfrm>
              <a:off x="6643702" y="3857628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А</a:t>
              </a:r>
              <a:r>
                <a:rPr lang="ru-RU" sz="1200"/>
                <a:t>1</a:t>
              </a:r>
            </a:p>
          </p:txBody>
        </p:sp>
        <p:sp>
          <p:nvSpPr>
            <p:cNvPr id="23577" name="TextBox 37"/>
            <p:cNvSpPr txBox="1">
              <a:spLocks noChangeArrowheads="1"/>
            </p:cNvSpPr>
            <p:nvPr/>
          </p:nvSpPr>
          <p:spPr bwMode="auto">
            <a:xfrm>
              <a:off x="7215206" y="1428736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В</a:t>
              </a:r>
              <a:r>
                <a:rPr lang="ru-RU" sz="1200"/>
                <a:t>1</a:t>
              </a:r>
            </a:p>
          </p:txBody>
        </p:sp>
        <p:sp>
          <p:nvSpPr>
            <p:cNvPr id="23578" name="TextBox 38"/>
            <p:cNvSpPr txBox="1">
              <a:spLocks noChangeArrowheads="1"/>
            </p:cNvSpPr>
            <p:nvPr/>
          </p:nvSpPr>
          <p:spPr bwMode="auto">
            <a:xfrm>
              <a:off x="8429652" y="3857628"/>
              <a:ext cx="4427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С</a:t>
              </a:r>
              <a:r>
                <a:rPr lang="ru-RU" sz="1200"/>
                <a:t>1</a:t>
              </a:r>
            </a:p>
          </p:txBody>
        </p:sp>
        <p:sp>
          <p:nvSpPr>
            <p:cNvPr id="23579" name="TextBox 39"/>
            <p:cNvSpPr txBox="1">
              <a:spLocks noChangeArrowheads="1"/>
            </p:cNvSpPr>
            <p:nvPr/>
          </p:nvSpPr>
          <p:spPr bwMode="auto">
            <a:xfrm>
              <a:off x="6643702" y="2357430"/>
              <a:ext cx="61335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/>
                <a:t>10а</a:t>
              </a:r>
            </a:p>
          </p:txBody>
        </p:sp>
        <p:sp>
          <p:nvSpPr>
            <p:cNvPr id="23580" name="TextBox 40"/>
            <p:cNvSpPr txBox="1">
              <a:spLocks noChangeArrowheads="1"/>
            </p:cNvSpPr>
            <p:nvPr/>
          </p:nvSpPr>
          <p:spPr bwMode="auto">
            <a:xfrm>
              <a:off x="7429520" y="3857628"/>
              <a:ext cx="50006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1200"/>
                <a:t>12с</a:t>
              </a:r>
            </a:p>
          </p:txBody>
        </p:sp>
        <p:sp>
          <p:nvSpPr>
            <p:cNvPr id="23581" name="TextBox 41"/>
            <p:cNvSpPr txBox="1">
              <a:spLocks noChangeArrowheads="1"/>
            </p:cNvSpPr>
            <p:nvPr/>
          </p:nvSpPr>
          <p:spPr bwMode="auto">
            <a:xfrm>
              <a:off x="7715272" y="2428868"/>
              <a:ext cx="46038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/>
                <a:t>14в</a:t>
              </a:r>
            </a:p>
          </p:txBody>
        </p:sp>
        <p:sp>
          <p:nvSpPr>
            <p:cNvPr id="23582" name="TextBox 42"/>
            <p:cNvSpPr txBox="1">
              <a:spLocks noChangeArrowheads="1"/>
            </p:cNvSpPr>
            <p:nvPr/>
          </p:nvSpPr>
          <p:spPr bwMode="auto">
            <a:xfrm>
              <a:off x="5429256" y="3000372"/>
              <a:ext cx="4235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/>
                <a:t>80°</a:t>
              </a:r>
            </a:p>
          </p:txBody>
        </p:sp>
        <p:sp>
          <p:nvSpPr>
            <p:cNvPr id="23583" name="TextBox 43"/>
            <p:cNvSpPr txBox="1">
              <a:spLocks noChangeArrowheads="1"/>
            </p:cNvSpPr>
            <p:nvPr/>
          </p:nvSpPr>
          <p:spPr bwMode="auto">
            <a:xfrm>
              <a:off x="7072330" y="1928802"/>
              <a:ext cx="42351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/>
                <a:t>40°</a:t>
              </a:r>
            </a:p>
            <a:p>
              <a:endParaRPr lang="ru-RU"/>
            </a:p>
          </p:txBody>
        </p:sp>
        <p:sp>
          <p:nvSpPr>
            <p:cNvPr id="23584" name="TextBox 44"/>
            <p:cNvSpPr txBox="1">
              <a:spLocks noChangeArrowheads="1"/>
            </p:cNvSpPr>
            <p:nvPr/>
          </p:nvSpPr>
          <p:spPr bwMode="auto">
            <a:xfrm>
              <a:off x="5286380" y="2571744"/>
              <a:ext cx="36740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/>
                <a:t>5а</a:t>
              </a:r>
            </a:p>
          </p:txBody>
        </p:sp>
        <p:sp>
          <p:nvSpPr>
            <p:cNvPr id="23585" name="TextBox 45"/>
            <p:cNvSpPr txBox="1">
              <a:spLocks noChangeArrowheads="1"/>
            </p:cNvSpPr>
            <p:nvPr/>
          </p:nvSpPr>
          <p:spPr bwMode="auto">
            <a:xfrm>
              <a:off x="6143636" y="2643182"/>
              <a:ext cx="362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/>
                <a:t>7в</a:t>
              </a:r>
            </a:p>
          </p:txBody>
        </p:sp>
        <p:sp>
          <p:nvSpPr>
            <p:cNvPr id="23586" name="TextBox 46"/>
            <p:cNvSpPr txBox="1">
              <a:spLocks noChangeArrowheads="1"/>
            </p:cNvSpPr>
            <p:nvPr/>
          </p:nvSpPr>
          <p:spPr bwMode="auto">
            <a:xfrm>
              <a:off x="5786446" y="3214686"/>
              <a:ext cx="36099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/>
                <a:t>6с</a:t>
              </a:r>
            </a:p>
          </p:txBody>
        </p:sp>
      </p:grpSp>
      <p:grpSp>
        <p:nvGrpSpPr>
          <p:cNvPr id="5" name="Группа 61"/>
          <p:cNvGrpSpPr>
            <a:grpSpLocks/>
          </p:cNvGrpSpPr>
          <p:nvPr/>
        </p:nvGrpSpPr>
        <p:grpSpPr bwMode="auto">
          <a:xfrm>
            <a:off x="2286000" y="3425825"/>
            <a:ext cx="3919538" cy="2717800"/>
            <a:chOff x="2714612" y="4286256"/>
            <a:chExt cx="3919864" cy="2718033"/>
          </a:xfrm>
        </p:grpSpPr>
        <p:sp>
          <p:nvSpPr>
            <p:cNvPr id="23557" name="TextBox 47"/>
            <p:cNvSpPr txBox="1">
              <a:spLocks noChangeArrowheads="1"/>
            </p:cNvSpPr>
            <p:nvPr/>
          </p:nvSpPr>
          <p:spPr bwMode="auto">
            <a:xfrm>
              <a:off x="2928926" y="4714884"/>
              <a:ext cx="4219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В)</a:t>
              </a:r>
            </a:p>
          </p:txBody>
        </p:sp>
        <p:sp>
          <p:nvSpPr>
            <p:cNvPr id="49" name="Равнобедренный треугольник 48"/>
            <p:cNvSpPr/>
            <p:nvPr/>
          </p:nvSpPr>
          <p:spPr>
            <a:xfrm>
              <a:off x="3000386" y="5357911"/>
              <a:ext cx="928765" cy="771591"/>
            </a:xfrm>
            <a:prstGeom prst="triangle">
              <a:avLst>
                <a:gd name="adj" fmla="val 77709"/>
              </a:avLst>
            </a:prstGeom>
            <a:solidFill>
              <a:srgbClr val="F2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0" name="Равнобедренный треугольник 49"/>
            <p:cNvSpPr/>
            <p:nvPr/>
          </p:nvSpPr>
          <p:spPr>
            <a:xfrm>
              <a:off x="4357812" y="4572030"/>
              <a:ext cx="1786086" cy="2057576"/>
            </a:xfrm>
            <a:prstGeom prst="triangle">
              <a:avLst>
                <a:gd name="adj" fmla="val 73604"/>
              </a:avLst>
            </a:prstGeom>
            <a:solidFill>
              <a:srgbClr val="F2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560" name="TextBox 51"/>
            <p:cNvSpPr txBox="1">
              <a:spLocks noChangeArrowheads="1"/>
            </p:cNvSpPr>
            <p:nvPr/>
          </p:nvSpPr>
          <p:spPr bwMode="auto">
            <a:xfrm>
              <a:off x="2714612" y="6000768"/>
              <a:ext cx="3433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А</a:t>
              </a:r>
            </a:p>
          </p:txBody>
        </p:sp>
        <p:sp>
          <p:nvSpPr>
            <p:cNvPr id="23561" name="Прямоугольник 52"/>
            <p:cNvSpPr>
              <a:spLocks noChangeArrowheads="1"/>
            </p:cNvSpPr>
            <p:nvPr/>
          </p:nvSpPr>
          <p:spPr bwMode="auto">
            <a:xfrm>
              <a:off x="3857620" y="6000768"/>
              <a:ext cx="3449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С</a:t>
              </a:r>
            </a:p>
          </p:txBody>
        </p:sp>
        <p:sp>
          <p:nvSpPr>
            <p:cNvPr id="23562" name="Прямоугольник 53"/>
            <p:cNvSpPr>
              <a:spLocks noChangeArrowheads="1"/>
            </p:cNvSpPr>
            <p:nvPr/>
          </p:nvSpPr>
          <p:spPr bwMode="auto">
            <a:xfrm>
              <a:off x="3500430" y="5072074"/>
              <a:ext cx="3177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В</a:t>
              </a:r>
            </a:p>
          </p:txBody>
        </p:sp>
        <p:sp>
          <p:nvSpPr>
            <p:cNvPr id="23563" name="Прямоугольник 54"/>
            <p:cNvSpPr>
              <a:spLocks noChangeArrowheads="1"/>
            </p:cNvSpPr>
            <p:nvPr/>
          </p:nvSpPr>
          <p:spPr bwMode="auto">
            <a:xfrm>
              <a:off x="3929058" y="6357958"/>
              <a:ext cx="44114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А</a:t>
              </a:r>
              <a:r>
                <a:rPr lang="ru-RU" sz="1200"/>
                <a:t>1</a:t>
              </a:r>
            </a:p>
          </p:txBody>
        </p:sp>
        <p:sp>
          <p:nvSpPr>
            <p:cNvPr id="23564" name="TextBox 55"/>
            <p:cNvSpPr txBox="1">
              <a:spLocks noChangeArrowheads="1"/>
            </p:cNvSpPr>
            <p:nvPr/>
          </p:nvSpPr>
          <p:spPr bwMode="auto">
            <a:xfrm>
              <a:off x="5500694" y="4286256"/>
              <a:ext cx="41549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В</a:t>
              </a:r>
              <a:r>
                <a:rPr lang="ru-RU" sz="1200"/>
                <a:t>1</a:t>
              </a:r>
            </a:p>
            <a:p>
              <a:endParaRPr lang="ru-RU"/>
            </a:p>
          </p:txBody>
        </p:sp>
        <p:sp>
          <p:nvSpPr>
            <p:cNvPr id="23565" name="TextBox 56"/>
            <p:cNvSpPr txBox="1">
              <a:spLocks noChangeArrowheads="1"/>
            </p:cNvSpPr>
            <p:nvPr/>
          </p:nvSpPr>
          <p:spPr bwMode="auto">
            <a:xfrm>
              <a:off x="6143636" y="6357958"/>
              <a:ext cx="49084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С</a:t>
              </a:r>
              <a:r>
                <a:rPr lang="ru-RU" sz="1200"/>
                <a:t>1</a:t>
              </a:r>
            </a:p>
            <a:p>
              <a:endParaRPr lang="ru-RU"/>
            </a:p>
          </p:txBody>
        </p:sp>
        <p:sp>
          <p:nvSpPr>
            <p:cNvPr id="23566" name="TextBox 57"/>
            <p:cNvSpPr txBox="1">
              <a:spLocks noChangeArrowheads="1"/>
            </p:cNvSpPr>
            <p:nvPr/>
          </p:nvSpPr>
          <p:spPr bwMode="auto">
            <a:xfrm>
              <a:off x="3071802" y="5857892"/>
              <a:ext cx="4235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/>
                <a:t>50°</a:t>
              </a:r>
            </a:p>
          </p:txBody>
        </p:sp>
        <p:sp>
          <p:nvSpPr>
            <p:cNvPr id="23567" name="TextBox 58"/>
            <p:cNvSpPr txBox="1">
              <a:spLocks noChangeArrowheads="1"/>
            </p:cNvSpPr>
            <p:nvPr/>
          </p:nvSpPr>
          <p:spPr bwMode="auto">
            <a:xfrm>
              <a:off x="3500430" y="5857892"/>
              <a:ext cx="4235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/>
                <a:t>60°</a:t>
              </a:r>
            </a:p>
          </p:txBody>
        </p:sp>
        <p:sp>
          <p:nvSpPr>
            <p:cNvPr id="23568" name="TextBox 59"/>
            <p:cNvSpPr txBox="1">
              <a:spLocks noChangeArrowheads="1"/>
            </p:cNvSpPr>
            <p:nvPr/>
          </p:nvSpPr>
          <p:spPr bwMode="auto">
            <a:xfrm>
              <a:off x="5357818" y="4857760"/>
              <a:ext cx="42351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/>
                <a:t>70°</a:t>
              </a:r>
            </a:p>
          </p:txBody>
        </p:sp>
        <p:sp>
          <p:nvSpPr>
            <p:cNvPr id="23569" name="TextBox 60"/>
            <p:cNvSpPr txBox="1">
              <a:spLocks noChangeArrowheads="1"/>
            </p:cNvSpPr>
            <p:nvPr/>
          </p:nvSpPr>
          <p:spPr bwMode="auto">
            <a:xfrm>
              <a:off x="4429124" y="6304002"/>
              <a:ext cx="423514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200"/>
                <a:t>50°</a:t>
              </a:r>
            </a:p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2938" y="642938"/>
            <a:ext cx="8215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Задача  №7     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Из рисунков найти стороны  х и у  треугольников</a:t>
            </a:r>
          </a:p>
        </p:txBody>
      </p:sp>
      <p:grpSp>
        <p:nvGrpSpPr>
          <p:cNvPr id="2" name="Группа 65"/>
          <p:cNvGrpSpPr>
            <a:grpSpLocks/>
          </p:cNvGrpSpPr>
          <p:nvPr/>
        </p:nvGrpSpPr>
        <p:grpSpPr bwMode="auto">
          <a:xfrm>
            <a:off x="500063" y="1143000"/>
            <a:ext cx="3963987" cy="2227263"/>
            <a:chOff x="500034" y="1142984"/>
            <a:chExt cx="3964260" cy="2226720"/>
          </a:xfrm>
        </p:grpSpPr>
        <p:grpSp>
          <p:nvGrpSpPr>
            <p:cNvPr id="24614" name="Группа 62"/>
            <p:cNvGrpSpPr>
              <a:grpSpLocks/>
            </p:cNvGrpSpPr>
            <p:nvPr/>
          </p:nvGrpSpPr>
          <p:grpSpPr bwMode="auto">
            <a:xfrm>
              <a:off x="2357422" y="2928934"/>
              <a:ext cx="2106872" cy="369332"/>
              <a:chOff x="2357422" y="2928934"/>
              <a:chExt cx="2106872" cy="369332"/>
            </a:xfrm>
          </p:grpSpPr>
          <p:sp>
            <p:nvSpPr>
              <p:cNvPr id="24635" name="TextBox 17"/>
              <p:cNvSpPr txBox="1">
                <a:spLocks noChangeArrowheads="1"/>
              </p:cNvSpPr>
              <p:nvPr/>
            </p:nvSpPr>
            <p:spPr bwMode="auto">
              <a:xfrm>
                <a:off x="2357422" y="2928934"/>
                <a:ext cx="38343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М</a:t>
                </a:r>
              </a:p>
            </p:txBody>
          </p:sp>
          <p:sp>
            <p:nvSpPr>
              <p:cNvPr id="24636" name="TextBox 18"/>
              <p:cNvSpPr txBox="1">
                <a:spLocks noChangeArrowheads="1"/>
              </p:cNvSpPr>
              <p:nvPr/>
            </p:nvSpPr>
            <p:spPr bwMode="auto">
              <a:xfrm>
                <a:off x="4143372" y="2928934"/>
                <a:ext cx="32092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К</a:t>
                </a:r>
              </a:p>
            </p:txBody>
          </p:sp>
        </p:grpSp>
        <p:sp>
          <p:nvSpPr>
            <p:cNvPr id="24615" name="TextBox 22"/>
            <p:cNvSpPr txBox="1">
              <a:spLocks noChangeArrowheads="1"/>
            </p:cNvSpPr>
            <p:nvPr/>
          </p:nvSpPr>
          <p:spPr bwMode="auto">
            <a:xfrm>
              <a:off x="3143240" y="3000372"/>
              <a:ext cx="4764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16</a:t>
              </a:r>
            </a:p>
          </p:txBody>
        </p:sp>
        <p:grpSp>
          <p:nvGrpSpPr>
            <p:cNvPr id="24616" name="Группа 61"/>
            <p:cNvGrpSpPr>
              <a:grpSpLocks/>
            </p:cNvGrpSpPr>
            <p:nvPr/>
          </p:nvGrpSpPr>
          <p:grpSpPr bwMode="auto">
            <a:xfrm>
              <a:off x="500034" y="1142984"/>
              <a:ext cx="3643338" cy="1928826"/>
              <a:chOff x="500034" y="1142984"/>
              <a:chExt cx="3643338" cy="1928826"/>
            </a:xfrm>
          </p:grpSpPr>
          <p:sp>
            <p:nvSpPr>
              <p:cNvPr id="24617" name="TextBox 3"/>
              <p:cNvSpPr txBox="1">
                <a:spLocks noChangeArrowheads="1"/>
              </p:cNvSpPr>
              <p:nvPr/>
            </p:nvSpPr>
            <p:spPr bwMode="auto">
              <a:xfrm>
                <a:off x="500034" y="1428736"/>
                <a:ext cx="4187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А)</a:t>
                </a:r>
              </a:p>
            </p:txBody>
          </p:sp>
          <p:sp>
            <p:nvSpPr>
              <p:cNvPr id="5" name="Равнобедренный треугольник 4"/>
              <p:cNvSpPr/>
              <p:nvPr/>
            </p:nvSpPr>
            <p:spPr>
              <a:xfrm>
                <a:off x="1071573" y="1642925"/>
                <a:ext cx="1060523" cy="914177"/>
              </a:xfrm>
              <a:prstGeom prst="triangle">
                <a:avLst>
                  <a:gd name="adj" fmla="val 23317"/>
                </a:avLst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dirty="0"/>
              </a:p>
            </p:txBody>
          </p:sp>
          <p:sp>
            <p:nvSpPr>
              <p:cNvPr id="6" name="Равнобедренный треугольник 5"/>
              <p:cNvSpPr/>
              <p:nvPr/>
            </p:nvSpPr>
            <p:spPr>
              <a:xfrm>
                <a:off x="2571864" y="1285824"/>
                <a:ext cx="1571733" cy="1628378"/>
              </a:xfrm>
              <a:prstGeom prst="triangle">
                <a:avLst>
                  <a:gd name="adj" fmla="val 25065"/>
                </a:avLst>
              </a:prstGeom>
              <a:solidFill>
                <a:srgbClr val="FF33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7" name="Дуга 6"/>
              <p:cNvSpPr/>
              <p:nvPr/>
            </p:nvSpPr>
            <p:spPr>
              <a:xfrm>
                <a:off x="1000130" y="2357126"/>
                <a:ext cx="285770" cy="357100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8" name="Дуга 7"/>
              <p:cNvSpPr/>
              <p:nvPr/>
            </p:nvSpPr>
            <p:spPr>
              <a:xfrm>
                <a:off x="2500422" y="2714226"/>
                <a:ext cx="285770" cy="357101"/>
              </a:xfrm>
              <a:prstGeom prst="arc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0" name="Дуга 9"/>
              <p:cNvSpPr/>
              <p:nvPr/>
            </p:nvSpPr>
            <p:spPr>
              <a:xfrm rot="15505576">
                <a:off x="3746737" y="2660221"/>
                <a:ext cx="268222" cy="284182"/>
              </a:xfrm>
              <a:prstGeom prst="arc">
                <a:avLst>
                  <a:gd name="adj1" fmla="val 13968296"/>
                  <a:gd name="adj2" fmla="val 230446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2" name="Дуга 11"/>
              <p:cNvSpPr/>
              <p:nvPr/>
            </p:nvSpPr>
            <p:spPr>
              <a:xfrm rot="15505576">
                <a:off x="3773738" y="2709426"/>
                <a:ext cx="339642" cy="250842"/>
              </a:xfrm>
              <a:prstGeom prst="arc">
                <a:avLst>
                  <a:gd name="adj1" fmla="val 13968296"/>
                  <a:gd name="adj2" fmla="val 230446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3" name="Дуга 12"/>
              <p:cNvSpPr/>
              <p:nvPr/>
            </p:nvSpPr>
            <p:spPr>
              <a:xfrm rot="15505576">
                <a:off x="1701907" y="2352325"/>
                <a:ext cx="339642" cy="250842"/>
              </a:xfrm>
              <a:prstGeom prst="arc">
                <a:avLst>
                  <a:gd name="adj1" fmla="val 13968296"/>
                  <a:gd name="adj2" fmla="val 230446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4" name="Дуга 13"/>
              <p:cNvSpPr/>
              <p:nvPr/>
            </p:nvSpPr>
            <p:spPr>
              <a:xfrm rot="15505576">
                <a:off x="1776515" y="2371363"/>
                <a:ext cx="272983" cy="298471"/>
              </a:xfrm>
              <a:prstGeom prst="arc">
                <a:avLst>
                  <a:gd name="adj1" fmla="val 16394108"/>
                  <a:gd name="adj2" fmla="val 230446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626" name="TextBox 14"/>
              <p:cNvSpPr txBox="1">
                <a:spLocks noChangeArrowheads="1"/>
              </p:cNvSpPr>
              <p:nvPr/>
            </p:nvSpPr>
            <p:spPr bwMode="auto">
              <a:xfrm>
                <a:off x="785786" y="2428868"/>
                <a:ext cx="34336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А</a:t>
                </a:r>
              </a:p>
            </p:txBody>
          </p:sp>
          <p:sp>
            <p:nvSpPr>
              <p:cNvPr id="24627" name="TextBox 15"/>
              <p:cNvSpPr txBox="1">
                <a:spLocks noChangeArrowheads="1"/>
              </p:cNvSpPr>
              <p:nvPr/>
            </p:nvSpPr>
            <p:spPr bwMode="auto">
              <a:xfrm>
                <a:off x="1357290" y="1428736"/>
                <a:ext cx="31771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В</a:t>
                </a:r>
              </a:p>
            </p:txBody>
          </p:sp>
          <p:sp>
            <p:nvSpPr>
              <p:cNvPr id="24628" name="TextBox 16"/>
              <p:cNvSpPr txBox="1">
                <a:spLocks noChangeArrowheads="1"/>
              </p:cNvSpPr>
              <p:nvPr/>
            </p:nvSpPr>
            <p:spPr bwMode="auto">
              <a:xfrm>
                <a:off x="2071670" y="2357430"/>
                <a:ext cx="34496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С</a:t>
                </a:r>
              </a:p>
            </p:txBody>
          </p:sp>
          <p:sp>
            <p:nvSpPr>
              <p:cNvPr id="24629" name="TextBox 19"/>
              <p:cNvSpPr txBox="1">
                <a:spLocks noChangeArrowheads="1"/>
              </p:cNvSpPr>
              <p:nvPr/>
            </p:nvSpPr>
            <p:spPr bwMode="auto">
              <a:xfrm>
                <a:off x="3000364" y="1142984"/>
                <a:ext cx="3129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Р</a:t>
                </a:r>
              </a:p>
            </p:txBody>
          </p:sp>
          <p:sp>
            <p:nvSpPr>
              <p:cNvPr id="24630" name="TextBox 20"/>
              <p:cNvSpPr txBox="1">
                <a:spLocks noChangeArrowheads="1"/>
              </p:cNvSpPr>
              <p:nvPr/>
            </p:nvSpPr>
            <p:spPr bwMode="auto">
              <a:xfrm>
                <a:off x="928662" y="1857364"/>
                <a:ext cx="3305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6</a:t>
                </a:r>
              </a:p>
            </p:txBody>
          </p:sp>
          <p:sp>
            <p:nvSpPr>
              <p:cNvPr id="24631" name="TextBox 21"/>
              <p:cNvSpPr txBox="1">
                <a:spLocks noChangeArrowheads="1"/>
              </p:cNvSpPr>
              <p:nvPr/>
            </p:nvSpPr>
            <p:spPr bwMode="auto">
              <a:xfrm>
                <a:off x="1428728" y="2571744"/>
                <a:ext cx="33054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4</a:t>
                </a:r>
              </a:p>
            </p:txBody>
          </p:sp>
          <p:sp>
            <p:nvSpPr>
              <p:cNvPr id="24632" name="TextBox 23"/>
              <p:cNvSpPr txBox="1">
                <a:spLocks noChangeArrowheads="1"/>
              </p:cNvSpPr>
              <p:nvPr/>
            </p:nvSpPr>
            <p:spPr bwMode="auto">
              <a:xfrm>
                <a:off x="2500298" y="1857364"/>
                <a:ext cx="3064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у</a:t>
                </a:r>
              </a:p>
            </p:txBody>
          </p:sp>
          <p:sp>
            <p:nvSpPr>
              <p:cNvPr id="24633" name="TextBox 24"/>
              <p:cNvSpPr txBox="1">
                <a:spLocks noChangeArrowheads="1"/>
              </p:cNvSpPr>
              <p:nvPr/>
            </p:nvSpPr>
            <p:spPr bwMode="auto">
              <a:xfrm>
                <a:off x="3500430" y="1928802"/>
                <a:ext cx="47641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12</a:t>
                </a:r>
              </a:p>
            </p:txBody>
          </p:sp>
          <p:sp>
            <p:nvSpPr>
              <p:cNvPr id="24634" name="TextBox 25"/>
              <p:cNvSpPr txBox="1">
                <a:spLocks noChangeArrowheads="1"/>
              </p:cNvSpPr>
              <p:nvPr/>
            </p:nvSpPr>
            <p:spPr bwMode="auto">
              <a:xfrm>
                <a:off x="1571604" y="1785926"/>
                <a:ext cx="32573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х</a:t>
                </a:r>
              </a:p>
            </p:txBody>
          </p:sp>
        </p:grpSp>
      </p:grpSp>
      <p:grpSp>
        <p:nvGrpSpPr>
          <p:cNvPr id="31" name="Группа 63"/>
          <p:cNvGrpSpPr>
            <a:grpSpLocks/>
          </p:cNvGrpSpPr>
          <p:nvPr/>
        </p:nvGrpSpPr>
        <p:grpSpPr bwMode="auto">
          <a:xfrm>
            <a:off x="5000625" y="1071563"/>
            <a:ext cx="3675063" cy="4084637"/>
            <a:chOff x="4714876" y="2428868"/>
            <a:chExt cx="3675302" cy="4084108"/>
          </a:xfrm>
        </p:grpSpPr>
        <p:sp>
          <p:nvSpPr>
            <p:cNvPr id="29" name="Равнобедренный треугольник 28"/>
            <p:cNvSpPr/>
            <p:nvPr/>
          </p:nvSpPr>
          <p:spPr>
            <a:xfrm rot="3508949">
              <a:off x="6187632" y="3723138"/>
              <a:ext cx="2601575" cy="1727312"/>
            </a:xfrm>
            <a:prstGeom prst="triangle">
              <a:avLst>
                <a:gd name="adj" fmla="val 40935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24596" name="Группа 60"/>
            <p:cNvGrpSpPr>
              <a:grpSpLocks/>
            </p:cNvGrpSpPr>
            <p:nvPr/>
          </p:nvGrpSpPr>
          <p:grpSpPr bwMode="auto">
            <a:xfrm>
              <a:off x="4714876" y="2428868"/>
              <a:ext cx="3675302" cy="4084108"/>
              <a:chOff x="4714876" y="2428868"/>
              <a:chExt cx="3675302" cy="4084108"/>
            </a:xfrm>
          </p:grpSpPr>
          <p:grpSp>
            <p:nvGrpSpPr>
              <p:cNvPr id="24597" name="Группа 59"/>
              <p:cNvGrpSpPr>
                <a:grpSpLocks/>
              </p:cNvGrpSpPr>
              <p:nvPr/>
            </p:nvGrpSpPr>
            <p:grpSpPr bwMode="auto">
              <a:xfrm>
                <a:off x="4714876" y="3286124"/>
                <a:ext cx="414802" cy="1083712"/>
                <a:chOff x="4714876" y="3286124"/>
                <a:chExt cx="414802" cy="1083712"/>
              </a:xfrm>
            </p:grpSpPr>
            <p:sp>
              <p:nvSpPr>
                <p:cNvPr id="24612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4786314" y="4000504"/>
                  <a:ext cx="343364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/>
                    <a:t>А</a:t>
                  </a:r>
                </a:p>
              </p:txBody>
            </p:sp>
            <p:sp>
              <p:nvSpPr>
                <p:cNvPr id="24613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4714876" y="3286124"/>
                  <a:ext cx="33054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/>
                    <a:t>5</a:t>
                  </a:r>
                </a:p>
              </p:txBody>
            </p:sp>
          </p:grpSp>
          <p:grpSp>
            <p:nvGrpSpPr>
              <p:cNvPr id="24598" name="Группа 58"/>
              <p:cNvGrpSpPr>
                <a:grpSpLocks/>
              </p:cNvGrpSpPr>
              <p:nvPr/>
            </p:nvGrpSpPr>
            <p:grpSpPr bwMode="auto">
              <a:xfrm>
                <a:off x="5000628" y="2428868"/>
                <a:ext cx="3389550" cy="4084108"/>
                <a:chOff x="5000628" y="2428868"/>
                <a:chExt cx="3389550" cy="4084108"/>
              </a:xfrm>
            </p:grpSpPr>
            <p:sp>
              <p:nvSpPr>
                <p:cNvPr id="24599" name="TextBox 26"/>
                <p:cNvSpPr txBox="1">
                  <a:spLocks noChangeArrowheads="1"/>
                </p:cNvSpPr>
                <p:nvPr/>
              </p:nvSpPr>
              <p:spPr bwMode="auto">
                <a:xfrm>
                  <a:off x="6357950" y="2428868"/>
                  <a:ext cx="42191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/>
                    <a:t>Б)</a:t>
                  </a:r>
                </a:p>
              </p:txBody>
            </p:sp>
            <p:sp>
              <p:nvSpPr>
                <p:cNvPr id="28" name="Равнобедренный треугольник 27"/>
                <p:cNvSpPr/>
                <p:nvPr/>
              </p:nvSpPr>
              <p:spPr>
                <a:xfrm>
                  <a:off x="5000645" y="2857437"/>
                  <a:ext cx="1071633" cy="1071423"/>
                </a:xfrm>
                <a:prstGeom prst="triangle">
                  <a:avLst>
                    <a:gd name="adj" fmla="val 24287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 dirty="0"/>
                </a:p>
              </p:txBody>
            </p:sp>
            <p:sp>
              <p:nvSpPr>
                <p:cNvPr id="30" name="Дуга 29"/>
                <p:cNvSpPr/>
                <p:nvPr/>
              </p:nvSpPr>
              <p:spPr>
                <a:xfrm rot="3335673">
                  <a:off x="5190386" y="2970907"/>
                  <a:ext cx="220633" cy="228615"/>
                </a:xfrm>
                <a:prstGeom prst="arc">
                  <a:avLst>
                    <a:gd name="adj1" fmla="val 16200000"/>
                    <a:gd name="adj2" fmla="val 4470228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32" name="Дуга 31"/>
                <p:cNvSpPr/>
                <p:nvPr/>
              </p:nvSpPr>
              <p:spPr>
                <a:xfrm rot="3335673" flipH="1" flipV="1">
                  <a:off x="7269362" y="5714538"/>
                  <a:ext cx="334920" cy="306408"/>
                </a:xfrm>
                <a:prstGeom prst="arc">
                  <a:avLst>
                    <a:gd name="adj1" fmla="val 16200000"/>
                    <a:gd name="adj2" fmla="val 4470228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/>
                </a:p>
              </p:txBody>
            </p:sp>
            <p:sp>
              <p:nvSpPr>
                <p:cNvPr id="24603" name="TextBox 33"/>
                <p:cNvSpPr txBox="1">
                  <a:spLocks noChangeArrowheads="1"/>
                </p:cNvSpPr>
                <p:nvPr/>
              </p:nvSpPr>
              <p:spPr bwMode="auto">
                <a:xfrm>
                  <a:off x="6000760" y="3571876"/>
                  <a:ext cx="36420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/>
                    <a:t>О</a:t>
                  </a:r>
                </a:p>
              </p:txBody>
            </p:sp>
            <p:sp>
              <p:nvSpPr>
                <p:cNvPr id="24604" name="TextBox 34"/>
                <p:cNvSpPr txBox="1">
                  <a:spLocks noChangeArrowheads="1"/>
                </p:cNvSpPr>
                <p:nvPr/>
              </p:nvSpPr>
              <p:spPr bwMode="auto">
                <a:xfrm>
                  <a:off x="8072462" y="3714752"/>
                  <a:ext cx="31771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/>
                    <a:t>В</a:t>
                  </a:r>
                </a:p>
              </p:txBody>
            </p:sp>
            <p:sp>
              <p:nvSpPr>
                <p:cNvPr id="24605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5072066" y="2571744"/>
                  <a:ext cx="34496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/>
                    <a:t>С</a:t>
                  </a:r>
                </a:p>
              </p:txBody>
            </p:sp>
            <p:sp>
              <p:nvSpPr>
                <p:cNvPr id="24606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7215206" y="6143644"/>
                  <a:ext cx="36099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/>
                    <a:t>Д</a:t>
                  </a:r>
                </a:p>
              </p:txBody>
            </p:sp>
            <p:sp>
              <p:nvSpPr>
                <p:cNvPr id="24607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5357818" y="3929066"/>
                  <a:ext cx="33054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/>
                    <a:t>6</a:t>
                  </a:r>
                </a:p>
              </p:txBody>
            </p:sp>
            <p:sp>
              <p:nvSpPr>
                <p:cNvPr id="24608" name="TextBox 39"/>
                <p:cNvSpPr txBox="1">
                  <a:spLocks noChangeArrowheads="1"/>
                </p:cNvSpPr>
                <p:nvPr/>
              </p:nvSpPr>
              <p:spPr bwMode="auto">
                <a:xfrm>
                  <a:off x="6500826" y="5000636"/>
                  <a:ext cx="33054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/>
                    <a:t>8</a:t>
                  </a:r>
                </a:p>
              </p:txBody>
            </p:sp>
            <p:sp>
              <p:nvSpPr>
                <p:cNvPr id="24609" name="TextBox 40"/>
                <p:cNvSpPr txBox="1">
                  <a:spLocks noChangeArrowheads="1"/>
                </p:cNvSpPr>
                <p:nvPr/>
              </p:nvSpPr>
              <p:spPr bwMode="auto">
                <a:xfrm>
                  <a:off x="7715272" y="5000636"/>
                  <a:ext cx="444352" cy="3385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 sz="1600"/>
                    <a:t>10</a:t>
                  </a:r>
                </a:p>
              </p:txBody>
            </p:sp>
            <p:sp>
              <p:nvSpPr>
                <p:cNvPr id="24610" name="TextBox 41"/>
                <p:cNvSpPr txBox="1">
                  <a:spLocks noChangeArrowheads="1"/>
                </p:cNvSpPr>
                <p:nvPr/>
              </p:nvSpPr>
              <p:spPr bwMode="auto">
                <a:xfrm>
                  <a:off x="7072330" y="3571876"/>
                  <a:ext cx="32573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/>
                    <a:t>х</a:t>
                  </a:r>
                </a:p>
              </p:txBody>
            </p:sp>
            <p:sp>
              <p:nvSpPr>
                <p:cNvPr id="24611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5500694" y="3000372"/>
                  <a:ext cx="306494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ru-RU"/>
                    <a:t>у</a:t>
                  </a:r>
                </a:p>
              </p:txBody>
            </p:sp>
          </p:grpSp>
        </p:grpSp>
      </p:grpSp>
      <p:grpSp>
        <p:nvGrpSpPr>
          <p:cNvPr id="61" name="Группа 64"/>
          <p:cNvGrpSpPr>
            <a:grpSpLocks/>
          </p:cNvGrpSpPr>
          <p:nvPr/>
        </p:nvGrpSpPr>
        <p:grpSpPr bwMode="auto">
          <a:xfrm>
            <a:off x="2857500" y="3071813"/>
            <a:ext cx="2987675" cy="2727325"/>
            <a:chOff x="928662" y="3357562"/>
            <a:chExt cx="2988172" cy="2726786"/>
          </a:xfrm>
        </p:grpSpPr>
        <p:sp>
          <p:nvSpPr>
            <p:cNvPr id="24581" name="TextBox 43"/>
            <p:cNvSpPr txBox="1">
              <a:spLocks noChangeArrowheads="1"/>
            </p:cNvSpPr>
            <p:nvPr/>
          </p:nvSpPr>
          <p:spPr bwMode="auto">
            <a:xfrm>
              <a:off x="1214414" y="3786190"/>
              <a:ext cx="4219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В)</a:t>
              </a:r>
            </a:p>
          </p:txBody>
        </p:sp>
        <p:sp>
          <p:nvSpPr>
            <p:cNvPr id="45" name="Равнобедренный треугольник 44"/>
            <p:cNvSpPr/>
            <p:nvPr/>
          </p:nvSpPr>
          <p:spPr>
            <a:xfrm>
              <a:off x="1357358" y="3500409"/>
              <a:ext cx="2143482" cy="2214124"/>
            </a:xfrm>
            <a:prstGeom prst="triangle">
              <a:avLst>
                <a:gd name="adj" fmla="val 74381"/>
              </a:avLst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1786055" y="5071723"/>
              <a:ext cx="1571886" cy="1587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24584" name="TextBox 47"/>
            <p:cNvSpPr txBox="1">
              <a:spLocks noChangeArrowheads="1"/>
            </p:cNvSpPr>
            <p:nvPr/>
          </p:nvSpPr>
          <p:spPr bwMode="auto">
            <a:xfrm>
              <a:off x="928662" y="5500702"/>
              <a:ext cx="3433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А</a:t>
              </a:r>
            </a:p>
          </p:txBody>
        </p:sp>
        <p:sp>
          <p:nvSpPr>
            <p:cNvPr id="24585" name="TextBox 48"/>
            <p:cNvSpPr txBox="1">
              <a:spLocks noChangeArrowheads="1"/>
            </p:cNvSpPr>
            <p:nvPr/>
          </p:nvSpPr>
          <p:spPr bwMode="auto">
            <a:xfrm>
              <a:off x="2928926" y="3357562"/>
              <a:ext cx="3177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В</a:t>
              </a:r>
            </a:p>
          </p:txBody>
        </p:sp>
        <p:sp>
          <p:nvSpPr>
            <p:cNvPr id="24586" name="TextBox 49"/>
            <p:cNvSpPr txBox="1">
              <a:spLocks noChangeArrowheads="1"/>
            </p:cNvSpPr>
            <p:nvPr/>
          </p:nvSpPr>
          <p:spPr bwMode="auto">
            <a:xfrm>
              <a:off x="3428992" y="5572140"/>
              <a:ext cx="48784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/>
                <a:t>С</a:t>
              </a:r>
            </a:p>
          </p:txBody>
        </p:sp>
        <p:sp>
          <p:nvSpPr>
            <p:cNvPr id="24587" name="TextBox 50"/>
            <p:cNvSpPr txBox="1">
              <a:spLocks noChangeArrowheads="1"/>
            </p:cNvSpPr>
            <p:nvPr/>
          </p:nvSpPr>
          <p:spPr bwMode="auto">
            <a:xfrm>
              <a:off x="1428728" y="4786322"/>
              <a:ext cx="3834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М</a:t>
              </a:r>
            </a:p>
          </p:txBody>
        </p:sp>
        <p:sp>
          <p:nvSpPr>
            <p:cNvPr id="24588" name="TextBox 51"/>
            <p:cNvSpPr txBox="1">
              <a:spLocks noChangeArrowheads="1"/>
            </p:cNvSpPr>
            <p:nvPr/>
          </p:nvSpPr>
          <p:spPr bwMode="auto">
            <a:xfrm>
              <a:off x="3286116" y="4857760"/>
              <a:ext cx="3209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К</a:t>
              </a:r>
            </a:p>
          </p:txBody>
        </p:sp>
        <p:sp>
          <p:nvSpPr>
            <p:cNvPr id="24589" name="TextBox 52"/>
            <p:cNvSpPr txBox="1">
              <a:spLocks noChangeArrowheads="1"/>
            </p:cNvSpPr>
            <p:nvPr/>
          </p:nvSpPr>
          <p:spPr bwMode="auto">
            <a:xfrm>
              <a:off x="3357554" y="5214950"/>
              <a:ext cx="3305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4</a:t>
              </a:r>
            </a:p>
          </p:txBody>
        </p:sp>
        <p:sp>
          <p:nvSpPr>
            <p:cNvPr id="24590" name="TextBox 53"/>
            <p:cNvSpPr txBox="1">
              <a:spLocks noChangeArrowheads="1"/>
            </p:cNvSpPr>
            <p:nvPr/>
          </p:nvSpPr>
          <p:spPr bwMode="auto">
            <a:xfrm>
              <a:off x="1214414" y="5214950"/>
              <a:ext cx="3305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3</a:t>
              </a:r>
            </a:p>
          </p:txBody>
        </p:sp>
        <p:sp>
          <p:nvSpPr>
            <p:cNvPr id="24591" name="TextBox 54"/>
            <p:cNvSpPr txBox="1">
              <a:spLocks noChangeArrowheads="1"/>
            </p:cNvSpPr>
            <p:nvPr/>
          </p:nvSpPr>
          <p:spPr bwMode="auto">
            <a:xfrm>
              <a:off x="2214546" y="5715016"/>
              <a:ext cx="4764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15</a:t>
              </a:r>
            </a:p>
          </p:txBody>
        </p:sp>
        <p:sp>
          <p:nvSpPr>
            <p:cNvPr id="24592" name="TextBox 55"/>
            <p:cNvSpPr txBox="1">
              <a:spLocks noChangeArrowheads="1"/>
            </p:cNvSpPr>
            <p:nvPr/>
          </p:nvSpPr>
          <p:spPr bwMode="auto">
            <a:xfrm>
              <a:off x="2285984" y="4714884"/>
              <a:ext cx="47641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10</a:t>
              </a:r>
            </a:p>
          </p:txBody>
        </p:sp>
        <p:sp>
          <p:nvSpPr>
            <p:cNvPr id="24593" name="TextBox 56"/>
            <p:cNvSpPr txBox="1">
              <a:spLocks noChangeArrowheads="1"/>
            </p:cNvSpPr>
            <p:nvPr/>
          </p:nvSpPr>
          <p:spPr bwMode="auto">
            <a:xfrm>
              <a:off x="3071802" y="4071942"/>
              <a:ext cx="3305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8</a:t>
              </a:r>
            </a:p>
          </p:txBody>
        </p:sp>
        <p:sp>
          <p:nvSpPr>
            <p:cNvPr id="24594" name="TextBox 57"/>
            <p:cNvSpPr txBox="1">
              <a:spLocks noChangeArrowheads="1"/>
            </p:cNvSpPr>
            <p:nvPr/>
          </p:nvSpPr>
          <p:spPr bwMode="auto">
            <a:xfrm>
              <a:off x="1928794" y="4000504"/>
              <a:ext cx="3257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х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500063" y="857250"/>
            <a:ext cx="8229600" cy="1143000"/>
          </a:xfrm>
        </p:spPr>
        <p:txBody>
          <a:bodyPr/>
          <a:lstStyle/>
          <a:p>
            <a:r>
              <a:rPr lang="ru-RU" smtClean="0"/>
              <a:t>Проверим ответы:</a:t>
            </a:r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785938" y="2286000"/>
            <a:ext cx="62865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Задача №1 – а), в)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Задача №2 – 3см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Задача №3 - 2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Задача №4 – 8см и 6см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Задача №5 – 8см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Задача №6 – а)71°, б)60°, в) 60°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Задача №7 - а)х=3, у=24, б)х=12, у=4, в) х=6  </a:t>
            </a:r>
          </a:p>
          <a:p>
            <a:endParaRPr lang="ru-RU"/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882</Words>
  <Application>Microsoft Office PowerPoint</Application>
  <PresentationFormat>Экран (4:3)</PresentationFormat>
  <Paragraphs>220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Georgia</vt:lpstr>
      <vt:lpstr>Arial</vt:lpstr>
      <vt:lpstr>Calibri</vt:lpstr>
      <vt:lpstr>Times New Roman</vt:lpstr>
      <vt:lpstr>Wingdings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Слайд 1</vt:lpstr>
      <vt:lpstr>Слайд 2</vt:lpstr>
      <vt:lpstr>ПРОПОРЦИЯ</vt:lpstr>
      <vt:lpstr>Слайд 4</vt:lpstr>
      <vt:lpstr>Слайд 5</vt:lpstr>
      <vt:lpstr>Слайд 6</vt:lpstr>
      <vt:lpstr>Слайд 7</vt:lpstr>
      <vt:lpstr>Слайд 8</vt:lpstr>
      <vt:lpstr>Проверим ответы:</vt:lpstr>
      <vt:lpstr> Из истории изучения пропорции</vt:lpstr>
      <vt:lpstr>Начало изучения пропорции</vt:lpstr>
      <vt:lpstr>Слайд 12</vt:lpstr>
      <vt:lpstr>Слайд 13</vt:lpstr>
      <vt:lpstr>Слайд 14</vt:lpstr>
      <vt:lpstr>Слайд 15</vt:lpstr>
      <vt:lpstr>Слайд 16</vt:lpstr>
      <vt:lpstr>Слайд 17</vt:lpstr>
      <vt:lpstr>    Примеры подобия фигур                                   </vt:lpstr>
      <vt:lpstr>      Перед тем, как построить какое-то здание сооружают его макет.         Макет-это тоже уменьшенная копия оригинала.     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Спасибо за урок, дети!</vt:lpstr>
    </vt:vector>
  </TitlesOfParts>
  <Company>МОУ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Adel</cp:lastModifiedBy>
  <cp:revision>66</cp:revision>
  <dcterms:created xsi:type="dcterms:W3CDTF">2008-11-30T08:50:27Z</dcterms:created>
  <dcterms:modified xsi:type="dcterms:W3CDTF">2012-03-29T23:28:59Z</dcterms:modified>
</cp:coreProperties>
</file>