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75" r:id="rId2"/>
    <p:sldId id="312" r:id="rId3"/>
    <p:sldId id="313" r:id="rId4"/>
    <p:sldId id="315" r:id="rId5"/>
    <p:sldId id="314" r:id="rId6"/>
    <p:sldId id="319" r:id="rId7"/>
    <p:sldId id="320" r:id="rId8"/>
    <p:sldId id="309" r:id="rId9"/>
    <p:sldId id="321" r:id="rId10"/>
    <p:sldId id="322" r:id="rId11"/>
    <p:sldId id="340" r:id="rId12"/>
    <p:sldId id="272" r:id="rId13"/>
    <p:sldId id="273" r:id="rId14"/>
    <p:sldId id="341" r:id="rId15"/>
    <p:sldId id="274" r:id="rId16"/>
    <p:sldId id="328" r:id="rId17"/>
    <p:sldId id="342" r:id="rId18"/>
    <p:sldId id="343" r:id="rId19"/>
    <p:sldId id="285" r:id="rId20"/>
    <p:sldId id="336" r:id="rId21"/>
    <p:sldId id="344" r:id="rId22"/>
    <p:sldId id="345" r:id="rId23"/>
    <p:sldId id="346" r:id="rId24"/>
    <p:sldId id="347" r:id="rId25"/>
    <p:sldId id="327" r:id="rId26"/>
    <p:sldId id="294" r:id="rId27"/>
    <p:sldId id="349" r:id="rId28"/>
    <p:sldId id="348" r:id="rId29"/>
    <p:sldId id="326" r:id="rId30"/>
    <p:sldId id="334" r:id="rId31"/>
    <p:sldId id="338" r:id="rId32"/>
    <p:sldId id="335" r:id="rId33"/>
    <p:sldId id="339" r:id="rId34"/>
    <p:sldId id="351" r:id="rId35"/>
    <p:sldId id="350" r:id="rId36"/>
    <p:sldId id="352" r:id="rId37"/>
    <p:sldId id="353" r:id="rId38"/>
    <p:sldId id="354" r:id="rId39"/>
    <p:sldId id="356" r:id="rId40"/>
    <p:sldId id="355" r:id="rId41"/>
    <p:sldId id="357" r:id="rId42"/>
    <p:sldId id="278" r:id="rId43"/>
    <p:sldId id="329" r:id="rId44"/>
    <p:sldId id="337" r:id="rId45"/>
    <p:sldId id="358" r:id="rId46"/>
    <p:sldId id="307" r:id="rId47"/>
    <p:sldId id="380" r:id="rId48"/>
    <p:sldId id="381" r:id="rId49"/>
    <p:sldId id="382" r:id="rId50"/>
    <p:sldId id="359" r:id="rId51"/>
    <p:sldId id="365" r:id="rId52"/>
    <p:sldId id="360" r:id="rId53"/>
    <p:sldId id="361" r:id="rId54"/>
    <p:sldId id="362" r:id="rId55"/>
    <p:sldId id="363" r:id="rId56"/>
    <p:sldId id="364" r:id="rId57"/>
    <p:sldId id="366" r:id="rId58"/>
    <p:sldId id="367" r:id="rId59"/>
    <p:sldId id="368" r:id="rId60"/>
    <p:sldId id="369" r:id="rId61"/>
    <p:sldId id="370" r:id="rId62"/>
    <p:sldId id="371" r:id="rId63"/>
    <p:sldId id="276" r:id="rId64"/>
    <p:sldId id="277" r:id="rId65"/>
    <p:sldId id="280" r:id="rId66"/>
    <p:sldId id="372" r:id="rId67"/>
    <p:sldId id="373" r:id="rId68"/>
    <p:sldId id="281" r:id="rId69"/>
    <p:sldId id="374" r:id="rId70"/>
    <p:sldId id="375" r:id="rId71"/>
    <p:sldId id="376" r:id="rId72"/>
    <p:sldId id="332" r:id="rId73"/>
    <p:sldId id="333" r:id="rId74"/>
    <p:sldId id="331" r:id="rId75"/>
    <p:sldId id="377" r:id="rId76"/>
    <p:sldId id="325" r:id="rId77"/>
    <p:sldId id="284" r:id="rId78"/>
    <p:sldId id="383" r:id="rId79"/>
    <p:sldId id="387" r:id="rId80"/>
    <p:sldId id="384" r:id="rId81"/>
    <p:sldId id="378" r:id="rId82"/>
    <p:sldId id="379" r:id="rId83"/>
    <p:sldId id="311" r:id="rId84"/>
    <p:sldId id="388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8239" autoAdjust="0"/>
  </p:normalViewPr>
  <p:slideViewPr>
    <p:cSldViewPr>
      <p:cViewPr varScale="1">
        <p:scale>
          <a:sx n="132" d="100"/>
          <a:sy n="132" d="100"/>
        </p:scale>
        <p:origin x="-102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CEE1-97C2-4C60-8AA7-FD90FDF66A99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1D68-DD06-4CD6-BD00-BD060BD8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1D68-DD06-4CD6-BD00-BD060BD8DED1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1D68-DD06-4CD6-BD00-BD060BD8DED1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3721-7423-405E-916F-895D9225BA02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AA78-F757-414C-ABCA-33C26A31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mtscool.ucoz.ru/publ/" TargetMode="External"/><Relationship Id="rId2" Type="http://schemas.openxmlformats.org/officeDocument/2006/relationships/hyperlink" Target="http://bajenovoscool.edusite.ru/p28aa1.html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Потенциал классных традиций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  В традициях можно выделить большие и малые. </a:t>
            </a:r>
          </a:p>
          <a:p>
            <a:pPr>
              <a:buNone/>
            </a:pPr>
            <a:r>
              <a:rPr lang="ru-RU" dirty="0" smtClean="0"/>
              <a:t>    Большие традиции - это яркие массовые события, подготовка и проведение которых воспитывают чувство гордости за свой коллектив, веру в его силы, уважение к общественному мнению.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Традиции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400" dirty="0" smtClean="0"/>
              <a:t>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 2008 году я стала классным руководителем 5 «А» класса. В классе  6 мальчиков и 12 девочек. За три года у нас сложились большие и малые традиции.</a:t>
            </a:r>
          </a:p>
          <a:p>
            <a:pPr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Наше первое коллективное дело –это решение не ждать окончания 11 класса, когда выпускники высаживают деревца и кустарники, а посадить сосны сибирские в День Учителя, пусть наш лес растет вместе с нами. </a:t>
            </a:r>
          </a:p>
          <a:p>
            <a:pPr>
              <a:buNone/>
            </a:pP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Посадка сосен 4 октября 2008 года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57232"/>
            <a:ext cx="828680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46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1.Посещение Живого уголка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октября празднуется Всемирный День защиты животных. Начиная с 5 класса, мы посещаем Живой уголок  в г. Юрга. Привозим в собой овощи, семечки, сено в гостинец животным.</a:t>
            </a:r>
          </a:p>
          <a:p>
            <a:r>
              <a:rPr lang="ru-RU" dirty="0" smtClean="0"/>
              <a:t>А также организуем фотовыставку «Эти замечательные животные!»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200" dirty="0" smtClean="0"/>
              <a:t>30 сентября 2008 года- экскурсия в живой уголок</a:t>
            </a:r>
            <a:endParaRPr lang="ru-RU" sz="3200" dirty="0"/>
          </a:p>
        </p:txBody>
      </p:sp>
      <p:pic>
        <p:nvPicPr>
          <p:cNvPr id="3074" name="Picture 2" descr="D:\мои фотографии\фотографии 5 а класса\30 сентября 2008год живой уголок\DSC04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71546"/>
            <a:ext cx="8215337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живой уголок</a:t>
            </a:r>
            <a:endParaRPr lang="ru-RU" dirty="0"/>
          </a:p>
        </p:txBody>
      </p:sp>
      <p:pic>
        <p:nvPicPr>
          <p:cNvPr id="4" name="Picture 2" descr="F:\мои фотографии\фотографии 6 а класса\Живой уголок\DSC03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8176" y="1600200"/>
            <a:ext cx="68076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2.День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Принимаем участие в школьном празднике  и готовим поздравление от класса учителям в разнообразной форме: газеты, открытки(5 </a:t>
            </a:r>
            <a:r>
              <a:rPr lang="ru-RU" dirty="0" err="1" smtClean="0"/>
              <a:t>кл</a:t>
            </a:r>
            <a:r>
              <a:rPr lang="ru-RU" dirty="0" smtClean="0"/>
              <a:t>.),  фотографии с поздравлениями( 6 </a:t>
            </a:r>
            <a:r>
              <a:rPr lang="ru-RU" dirty="0" err="1" smtClean="0"/>
              <a:t>кл</a:t>
            </a:r>
            <a:r>
              <a:rPr lang="ru-RU" dirty="0" smtClean="0"/>
              <a:t>.), грамоты с номинациями(7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3.День Матери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На День Матери  к нам приходят мамы, бабушки и тети уже 4-ий год подряд. Готовим для них  сценки, конкурсы, поздравления,    небольшие подарки, сделанные своими руками, фильм (7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День Матери</a:t>
            </a:r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71546"/>
            <a:ext cx="800105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4000" dirty="0" smtClean="0"/>
              <a:t>                                                                             Цель школы 21 века—           формирование ключевых компетентностей. </a:t>
            </a:r>
            <a:br>
              <a:rPr lang="ru-RU" sz="4000" dirty="0" smtClean="0"/>
            </a:br>
            <a:r>
              <a:rPr lang="ru-RU" sz="4000" dirty="0" smtClean="0"/>
              <a:t> Правительственная Стратегия          модернизации образования предполагает, что в основу обновленного содержания общего образования будут           положены «ключевые компетентности».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Матери</a:t>
            </a:r>
            <a:endParaRPr lang="ru-RU" dirty="0"/>
          </a:p>
        </p:txBody>
      </p:sp>
      <p:pic>
        <p:nvPicPr>
          <p:cNvPr id="4" name="Picture 4" descr="F:\мои фотографии\фотографии 6 а класса\День матери в 6 классе\SL701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7572427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Фанты</a:t>
            </a:r>
            <a:endParaRPr lang="ru-RU" dirty="0"/>
          </a:p>
        </p:txBody>
      </p:sp>
      <p:pic>
        <p:nvPicPr>
          <p:cNvPr id="56322" name="Picture 2" descr="I:\мои фотографии\фотографии 7 а класса\День Матери 2010\DSC09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«Золушка»</a:t>
            </a:r>
            <a:endParaRPr lang="ru-RU" dirty="0"/>
          </a:p>
        </p:txBody>
      </p:sp>
      <p:pic>
        <p:nvPicPr>
          <p:cNvPr id="57346" name="Picture 2" descr="I:\мои фотографии\фотографии 7 а класса\День Матери 2010\DSC09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«Угадай на вкус варенье»</a:t>
            </a:r>
            <a:endParaRPr lang="ru-RU" dirty="0"/>
          </a:p>
        </p:txBody>
      </p:sp>
      <p:pic>
        <p:nvPicPr>
          <p:cNvPr id="58370" name="Picture 2" descr="I:\мои фотографии\фотографии 7 а класса\День Матери 2010\DSC09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4.Операция «Кормушка»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Ежегодно проводим операцию «Кормушка», в этом году она уже проводилась на уровне школы. Класс награжден грамотой за активное участие.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Операция «Кормушка»</a:t>
            </a:r>
            <a:endParaRPr lang="ru-RU" dirty="0"/>
          </a:p>
        </p:txBody>
      </p:sp>
      <p:pic>
        <p:nvPicPr>
          <p:cNvPr id="4" name="Picture 2" descr="F:\мои фотографии\фотографии 6 а класса\вешаем ормушки\DSC04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Операция «Кормушка»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142984"/>
            <a:ext cx="821536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5.Новогодний праздник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Ежегодно организуем классный новогодний праздник. Ребята участвуют в сценках, конкурсах, организуем новогоднюю почту, новогодние поделки(5-6 </a:t>
            </a:r>
            <a:r>
              <a:rPr lang="ru-RU" dirty="0" err="1" smtClean="0"/>
              <a:t>кл</a:t>
            </a:r>
            <a:r>
              <a:rPr lang="ru-RU" dirty="0" smtClean="0"/>
              <a:t>.),рисуем новогоднюю классную газету в «лицах», дарим и получаем подарки, наряжаем классную елку, пишем пожелания на следующий год и через год вскрываем конверт, сбылись пожелания или нет. Делаем фильм( с 7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Участвуем в школьном новогоднем КТД: лепим снежную фигуру, делаем игрушки на елку.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Новогодняя газету с символом 2011года</a:t>
            </a:r>
            <a:endParaRPr lang="ru-RU" dirty="0"/>
          </a:p>
        </p:txBody>
      </p:sp>
      <p:pic>
        <p:nvPicPr>
          <p:cNvPr id="59394" name="Picture 2" descr="I:\мои фотографии\фотографии 7 а класса\новый год 7 а класс\DSC09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 по изготовлению новогодних открыток</a:t>
            </a:r>
            <a:endParaRPr lang="ru-RU" dirty="0"/>
          </a:p>
        </p:txBody>
      </p:sp>
      <p:pic>
        <p:nvPicPr>
          <p:cNvPr id="4" name="Picture 2" descr="F:\мои фотографии\фотографии 6 а класса\26.12.09 Мастер-класс с Валентовой Людой\SL701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                                              Предполагается, что в число  формируемых и развиваемых в    школе ключевых  компетентностей должны войти информационная,   социально-правовая и    коммуникативная компетентность. 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Сбылись ли новогодние пожелания?</a:t>
            </a:r>
            <a:endParaRPr lang="ru-RU" dirty="0"/>
          </a:p>
        </p:txBody>
      </p:sp>
      <p:pic>
        <p:nvPicPr>
          <p:cNvPr id="4" name="Picture 2" descr="H:\мои фотографии\фотографии 6 а класса\сбылись ли новогодние пожелания\SL701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Новогодние поделки очень красивые(5-6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Снежная  фигура –черепаха </a:t>
            </a:r>
            <a:r>
              <a:rPr lang="ru-RU" dirty="0" err="1" smtClean="0"/>
              <a:t>Нюша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(6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Picture 2" descr="H:\мои фотографии\фотографии 6 а класса\снежная фигура черепаха\SL70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Сценка про подготовку к Новому году в классе(7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55299" name="Picture 3" descr="I:\мои фотографии\фотографии 7 а класса\новый год 7 а класс\DSC09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6.День Святого Валентина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интернете сейчас очень много материала для подготовки и проведения праздников.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Сначала с помощью презентации знакомимся с историей этого праздника.</a:t>
            </a:r>
          </a:p>
          <a:p>
            <a:pPr>
              <a:buNone/>
            </a:pPr>
            <a:r>
              <a:rPr lang="ru-RU" dirty="0" smtClean="0"/>
              <a:t>     Ведущие проводят праздник.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Почта ко Дню Святого Валентина</a:t>
            </a:r>
            <a:endParaRPr lang="ru-RU" dirty="0"/>
          </a:p>
        </p:txBody>
      </p:sp>
      <p:pic>
        <p:nvPicPr>
          <p:cNvPr id="60418" name="Picture 2" descr="I:\мои фотографии\фотографии 6 а класса\день святого валентина\SL702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Праздники сопровождаем презентациями</a:t>
            </a:r>
            <a:endParaRPr lang="ru-RU" dirty="0"/>
          </a:p>
        </p:txBody>
      </p:sp>
      <p:pic>
        <p:nvPicPr>
          <p:cNvPr id="61442" name="Picture 2" descr="I:\мои фотографии\фотографии 6 а класса\день святого валентина\SL702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итогов- какая пара образовалась?</a:t>
            </a:r>
            <a:endParaRPr lang="ru-RU" dirty="0"/>
          </a:p>
        </p:txBody>
      </p:sp>
      <p:pic>
        <p:nvPicPr>
          <p:cNvPr id="62466" name="Picture 2" descr="I:\мои фотографии\фотографии 6 а класса\день святого валентина\SL702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Валентин и Валентина 2010 года</a:t>
            </a:r>
            <a:endParaRPr lang="ru-RU" dirty="0"/>
          </a:p>
        </p:txBody>
      </p:sp>
      <p:pic>
        <p:nvPicPr>
          <p:cNvPr id="63490" name="Picture 2" descr="I:\мои фотографии\фотографии 6 а класса\день святого валентина\SL702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Романтическое путешествие</a:t>
            </a:r>
            <a:endParaRPr lang="ru-RU" dirty="0"/>
          </a:p>
        </p:txBody>
      </p:sp>
      <p:pic>
        <p:nvPicPr>
          <p:cNvPr id="64514" name="Picture 2" descr="I:\мои фотографии\фотографии 6 а класса\день святого валентина\SL702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Данный подход к определению ключевых компетенций соответствует пониманию </a:t>
            </a:r>
          </a:p>
          <a:p>
            <a:pPr>
              <a:buNone/>
            </a:pPr>
            <a:r>
              <a:rPr lang="ru-RU" dirty="0" smtClean="0"/>
              <a:t>    фундаментальных целей образования, сформулированных в документах ЮНЕСКО: </a:t>
            </a:r>
          </a:p>
          <a:p>
            <a:pPr>
              <a:buNone/>
            </a:pPr>
            <a:r>
              <a:rPr lang="ru-RU" dirty="0" smtClean="0"/>
              <a:t>-научить получать знания (учить учиться); </a:t>
            </a:r>
          </a:p>
          <a:p>
            <a:pPr>
              <a:buNone/>
            </a:pPr>
            <a:r>
              <a:rPr lang="ru-RU" dirty="0" smtClean="0"/>
              <a:t>-научить работать и зарабатывать (учение для труда); </a:t>
            </a:r>
          </a:p>
          <a:p>
            <a:pPr>
              <a:buNone/>
            </a:pPr>
            <a:r>
              <a:rPr lang="ru-RU" dirty="0" smtClean="0"/>
              <a:t>-научить жить (учение для бытия); </a:t>
            </a:r>
          </a:p>
          <a:p>
            <a:pPr>
              <a:buNone/>
            </a:pPr>
            <a:r>
              <a:rPr lang="ru-RU" dirty="0" smtClean="0"/>
              <a:t>-научить жить вместе (учение для совместной жизни)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Валентин и Валентина 2011года</a:t>
            </a:r>
            <a:endParaRPr lang="ru-RU" dirty="0"/>
          </a:p>
        </p:txBody>
      </p:sp>
      <p:pic>
        <p:nvPicPr>
          <p:cNvPr id="65538" name="Picture 2" descr="I:\мои фотографии\12 февраля 20117 а День святого валентина\DSC00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7.23 февраля- поздравление мальчиков.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сценки, конкурсы, газеты с «лицами»,подарки, сделанные «дешево и сердито»- фотографии, выполненные с помощью программы </a:t>
            </a:r>
            <a:r>
              <a:rPr lang="en-US" dirty="0" smtClean="0"/>
              <a:t>Adobe Photoshop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23 февраля- поздравление мальчиков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85860"/>
            <a:ext cx="764386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23 февраля- поздравление мальчиков</a:t>
            </a:r>
            <a:endParaRPr lang="ru-RU" dirty="0"/>
          </a:p>
        </p:txBody>
      </p:sp>
      <p:pic>
        <p:nvPicPr>
          <p:cNvPr id="4" name="Picture 2" descr="F:\мои фотографии\фотографии 6 а класса\23 февраля 2010\SL703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Подарки мальчикам</a:t>
            </a:r>
            <a:endParaRPr lang="ru-RU" dirty="0"/>
          </a:p>
        </p:txBody>
      </p:sp>
      <p:pic>
        <p:nvPicPr>
          <p:cNvPr id="53250" name="Picture 2" descr="F:\Обработанные мальчики\Ро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1662906"/>
            <a:ext cx="36576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Газета –поздравление мальчикам</a:t>
            </a:r>
            <a:endParaRPr lang="ru-RU" dirty="0"/>
          </a:p>
        </p:txBody>
      </p:sp>
      <p:pic>
        <p:nvPicPr>
          <p:cNvPr id="67587" name="Picture 3" descr="C:\Users\Админ\Desktop\8 марта 2011 5 классы 6 а\DSC01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8.Праздник 8 Марта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14422"/>
            <a:ext cx="792961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для девочек</a:t>
            </a:r>
            <a:endParaRPr lang="ru-RU" dirty="0"/>
          </a:p>
        </p:txBody>
      </p:sp>
      <p:pic>
        <p:nvPicPr>
          <p:cNvPr id="82946" name="Picture 2" descr="I:\мои фотографии\фотографии 5 а класса\8марта 2009\DSC06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для мам</a:t>
            </a:r>
            <a:endParaRPr lang="ru-RU" dirty="0"/>
          </a:p>
        </p:txBody>
      </p:sp>
      <p:pic>
        <p:nvPicPr>
          <p:cNvPr id="83970" name="Picture 2" descr="I:\мои фотографии\фотографии 5 а класса\День Матери 2008 год\29 ноября 2008 (5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4994" name="Picture 2" descr="I:\мои фотографии\фотографии 5 а класса\День Матери 2008 год\29 ноября 2008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428736"/>
            <a:ext cx="728667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dirty="0" smtClean="0"/>
              <a:t>       Компетентности формируются в    процессе обучения, и не только в школе, но и под воздействием семьи, друзей, работы, политики, рели </a:t>
            </a:r>
            <a:r>
              <a:rPr lang="ru-RU" sz="3600" dirty="0" err="1" smtClean="0"/>
              <a:t>гии</a:t>
            </a:r>
            <a:r>
              <a:rPr lang="ru-RU" sz="3600" dirty="0" smtClean="0"/>
              <a:t>, культуры и др. </a:t>
            </a:r>
          </a:p>
          <a:p>
            <a:pPr algn="just">
              <a:buNone/>
            </a:pPr>
            <a:r>
              <a:rPr lang="ru-RU" sz="3600" dirty="0" smtClean="0"/>
              <a:t>       В связи с этим реализация </a:t>
            </a:r>
            <a:r>
              <a:rPr lang="ru-RU" sz="3600" dirty="0" err="1" smtClean="0"/>
              <a:t>компетентностного</a:t>
            </a:r>
            <a:r>
              <a:rPr lang="ru-RU" sz="3600" dirty="0" smtClean="0"/>
              <a:t> подхода зависит от всей в целом образовательно-культурной ситуации, в которой живет и развивается школьник.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Поздравительная газета для девочек</a:t>
            </a:r>
            <a:endParaRPr lang="ru-RU" dirty="0"/>
          </a:p>
        </p:txBody>
      </p:sp>
      <p:pic>
        <p:nvPicPr>
          <p:cNvPr id="66562" name="Picture 2" descr="C:\Users\Админ\Desktop\8 марта 2011 5 классы 6 а\DSC01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9.1 Марта-День Весны- </a:t>
            </a:r>
            <a:r>
              <a:rPr lang="ru-RU" dirty="0" err="1" smtClean="0"/>
              <a:t>мартеницы</a:t>
            </a:r>
            <a:endParaRPr lang="ru-RU" dirty="0"/>
          </a:p>
        </p:txBody>
      </p:sp>
      <p:pic>
        <p:nvPicPr>
          <p:cNvPr id="72706" name="Picture 2" descr="I:\мои фотографии\фотографии 5 а класса\масленица 2009 год\DSC06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10.Масленица.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3-ий год мы проводим в воскресенье этот праздник.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Чествуем Масленицу</a:t>
            </a:r>
            <a:endParaRPr lang="ru-RU" dirty="0"/>
          </a:p>
        </p:txBody>
      </p:sp>
      <p:pic>
        <p:nvPicPr>
          <p:cNvPr id="68610" name="Picture 2" descr="I:\мои фотографии\фотографии 6 а класса\масленица 2010\SL702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подушками</a:t>
            </a:r>
            <a:endParaRPr lang="ru-RU" dirty="0"/>
          </a:p>
        </p:txBody>
      </p:sp>
      <p:pic>
        <p:nvPicPr>
          <p:cNvPr id="69634" name="Picture 2" descr="I:\мои фотографии\фотографии 5 а класса\масленица 2009 год\DSC06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 в мешках</a:t>
            </a:r>
            <a:endParaRPr lang="ru-RU" dirty="0"/>
          </a:p>
        </p:txBody>
      </p:sp>
      <p:pic>
        <p:nvPicPr>
          <p:cNvPr id="70659" name="Picture 3" descr="I:\мои фотографии\фотографии 5 а класса\масленица 2009 год\DSC06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Перетягивание</a:t>
            </a:r>
            <a:r>
              <a:rPr lang="ru-RU" dirty="0" smtClean="0"/>
              <a:t> каната</a:t>
            </a:r>
            <a:endParaRPr lang="ru-RU" dirty="0"/>
          </a:p>
        </p:txBody>
      </p:sp>
      <p:pic>
        <p:nvPicPr>
          <p:cNvPr id="71682" name="Picture 2" descr="I:\мои фотографии\фотографии 5 а класса\масленица 2009 год\DSC06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 2011 года</a:t>
            </a:r>
            <a:endParaRPr lang="ru-RU" dirty="0"/>
          </a:p>
        </p:txBody>
      </p:sp>
      <p:pic>
        <p:nvPicPr>
          <p:cNvPr id="73730" name="Picture 2" descr="C:\Users\Админ\Desktop\Масленица 7 а класса\DSC01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«Ода» Масленице</a:t>
            </a:r>
            <a:endParaRPr lang="ru-RU" dirty="0"/>
          </a:p>
        </p:txBody>
      </p:sp>
      <p:pic>
        <p:nvPicPr>
          <p:cNvPr id="74754" name="Picture 2" descr="C:\Users\Админ\Desktop\Масленица 7 а класса\DSC01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Прыгаем через костер и получаем блин</a:t>
            </a:r>
            <a:endParaRPr lang="ru-RU" dirty="0"/>
          </a:p>
        </p:txBody>
      </p:sp>
      <p:pic>
        <p:nvPicPr>
          <p:cNvPr id="75778" name="Picture 2" descr="C:\Users\Админ\Desktop\Масленица 7 а класса\DSC01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Компетентности формируются в классном (ученическом) коллективе, который определяется как группа учеников, объединенная общей социально- значимой целью, деятельностью, организацией этой деятельности, имеющая общие выборные органы и отличающаяся сплоченностью, общей ответственностью, взаимной зависимостью при безусловном равенстве всех членов в правах и обязанностях.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«Волки и овцы»</a:t>
            </a:r>
            <a:endParaRPr lang="ru-RU" dirty="0"/>
          </a:p>
        </p:txBody>
      </p:sp>
      <p:pic>
        <p:nvPicPr>
          <p:cNvPr id="76802" name="Picture 2" descr="C:\Users\Админ\Desktop\Масленица 7 а класса\DSC01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 догорает</a:t>
            </a:r>
            <a:endParaRPr lang="ru-RU" dirty="0"/>
          </a:p>
        </p:txBody>
      </p:sp>
      <p:pic>
        <p:nvPicPr>
          <p:cNvPr id="77826" name="Picture 2" descr="C:\Users\Админ\Desktop\Масленица 7 а класса\DSC01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11.Дни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21 декабря 2008 года -на катке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071546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 января  2009 года -Веселые старты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71546"/>
            <a:ext cx="785818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Окончание 1 четверти 2010г.</a:t>
            </a:r>
            <a:endParaRPr lang="ru-RU" dirty="0"/>
          </a:p>
        </p:txBody>
      </p:sp>
      <p:pic>
        <p:nvPicPr>
          <p:cNvPr id="28673" name="Picture 1" descr="I:\мои фотографии\фотографии 7 а класса\30 октября 2010 конец 1 четветрти\DSC00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57298"/>
            <a:ext cx="7072362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вреде курения: модель «курящая кукла»</a:t>
            </a:r>
            <a:endParaRPr lang="ru-RU" dirty="0"/>
          </a:p>
        </p:txBody>
      </p:sp>
      <p:pic>
        <p:nvPicPr>
          <p:cNvPr id="78850" name="Picture 2" descr="I:\мои фотографии\фотографии 5 а класса\курящая кукла\DSC06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Лучше не курить!</a:t>
            </a:r>
            <a:endParaRPr lang="ru-RU" dirty="0"/>
          </a:p>
        </p:txBody>
      </p:sp>
      <p:pic>
        <p:nvPicPr>
          <p:cNvPr id="79874" name="Picture 2" descr="I:\мои фотографии\фотографии 5 а класса\курящая кукла\DSC06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12.1 Апреля -День смеха</a:t>
            </a:r>
            <a:br>
              <a:rPr lang="ru-RU" dirty="0" smtClean="0"/>
            </a:br>
            <a:r>
              <a:rPr lang="ru-RU" dirty="0" smtClean="0"/>
              <a:t>(подарки к празднику)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85926"/>
            <a:ext cx="72152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«Угадай улыбку»</a:t>
            </a:r>
            <a:endParaRPr lang="ru-RU" dirty="0"/>
          </a:p>
        </p:txBody>
      </p:sp>
      <p:pic>
        <p:nvPicPr>
          <p:cNvPr id="80898" name="Picture 2" descr="I:\мои фотографии\фотографии 6 а класса\SL704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Основной характеристикой  социальной компетенции классного руководителя является эффективная и творческая демонстрация использования знаний и умений  в процессе формирования классного коллектива.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22" name="Picture 2" descr="I:\мои фотографии\фотографии 6 а класса\SL704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13.Неделя разнообразия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Когда-то  мы с моими давними учениками проводили неделю биологического разнообразия . В 6-ом классе возникла необходимость разнообразить классную жизнь и решили переделать это мероприятие просто в неделю разнообразия.</a:t>
            </a:r>
          </a:p>
          <a:p>
            <a:r>
              <a:rPr lang="ru-RU" dirty="0" smtClean="0"/>
              <a:t>1 день-День вежливости</a:t>
            </a:r>
          </a:p>
          <a:p>
            <a:r>
              <a:rPr lang="ru-RU" dirty="0" smtClean="0"/>
              <a:t>2 день-День комплиментов</a:t>
            </a:r>
          </a:p>
          <a:p>
            <a:r>
              <a:rPr lang="ru-RU" dirty="0" smtClean="0"/>
              <a:t>3 день-День хороших отметок</a:t>
            </a:r>
          </a:p>
          <a:p>
            <a:r>
              <a:rPr lang="ru-RU" dirty="0" smtClean="0"/>
              <a:t>4 день-День отличного настроения</a:t>
            </a:r>
          </a:p>
          <a:p>
            <a:r>
              <a:rPr lang="ru-RU" dirty="0" smtClean="0"/>
              <a:t>5 день-День сюрпризов</a:t>
            </a:r>
          </a:p>
          <a:p>
            <a:r>
              <a:rPr lang="ru-RU" dirty="0" smtClean="0"/>
              <a:t>6 день-День новостей</a:t>
            </a:r>
          </a:p>
          <a:p>
            <a:r>
              <a:rPr lang="ru-RU" dirty="0" smtClean="0"/>
              <a:t>7 день-День жареных сосисок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новостей</a:t>
            </a:r>
            <a:endParaRPr lang="ru-RU" dirty="0"/>
          </a:p>
        </p:txBody>
      </p:sp>
      <p:pic>
        <p:nvPicPr>
          <p:cNvPr id="4" name="Picture 3" descr="F:\мои фотографии\фотографии 6 а класса\День новостей\SL702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сюрпризов</a:t>
            </a:r>
            <a:endParaRPr lang="ru-RU" dirty="0"/>
          </a:p>
        </p:txBody>
      </p:sp>
      <p:pic>
        <p:nvPicPr>
          <p:cNvPr id="4" name="Picture 2" descr="F:\мои фотографии\фотографии 6 а класса\День сюрпризов\SL702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жареных сосисок</a:t>
            </a:r>
            <a:endParaRPr lang="ru-RU" dirty="0"/>
          </a:p>
        </p:txBody>
      </p:sp>
      <p:pic>
        <p:nvPicPr>
          <p:cNvPr id="4" name="Picture 2" descr="F:\мои фотографии\фотографии 6 а класса\день жареных сосисок\SL702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14.Праздники в «Строителе»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5-6 классе такие события, как День Знаний, окончание четверти и  учебного года мы праздновали в «Строителе»</a:t>
            </a:r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 в «Строителе»(5-6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Picture 2" descr="F:\мои фотографии\фотографии 6 а класса\1 ноября 2009строитель\DSC035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21 мая 2009 года -праздник окончания учебного года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14393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Малые, будничные, повседневные традиции скромнее до масштабам, но не менее важны по воспитательным воздействиям. </a:t>
            </a:r>
          </a:p>
          <a:p>
            <a:pPr>
              <a:buNone/>
            </a:pPr>
            <a:r>
              <a:rPr lang="ru-RU" dirty="0" smtClean="0"/>
              <a:t>   Они учат поддерживать установленный порядок, вырабатывая устойчивые привычки поведения. </a:t>
            </a:r>
          </a:p>
          <a:p>
            <a:pPr>
              <a:buNone/>
            </a:pPr>
            <a:r>
              <a:rPr lang="ru-RU" dirty="0" smtClean="0"/>
              <a:t>   Малые традиции не требуют особых усилий, их поддерживают установившийся порядок, всеми добровольно принятое соглашение.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Радуемся победам одноклассников. Кидаем «чепчики» в честь одноклассников, улучшивших знания и отметки по предметам за четверть!</a:t>
            </a:r>
            <a:endParaRPr lang="ru-RU" sz="3200" dirty="0"/>
          </a:p>
        </p:txBody>
      </p:sp>
      <p:pic>
        <p:nvPicPr>
          <p:cNvPr id="89091" name="Picture 3" descr="I:\мои фотографии\фотографии 6 а класса\SL703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57161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  </a:t>
            </a:r>
            <a:r>
              <a:rPr lang="ru-RU" sz="4800" b="1" dirty="0" smtClean="0"/>
              <a:t>Силы и время, потраченные на организацию насыщенной классной жизни, на культурное развитие учеников, никогда не будут потрачены напрасно.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Классные часы, генеральные уборки, дежурство по школе, в классе и в столовой, трудовые дела, участие в предметных декадах , в олимпиадах, научно-практических конференциях, в спортивных соревнованиях, работа с </a:t>
            </a:r>
            <a:r>
              <a:rPr lang="ru-RU" dirty="0" err="1" smtClean="0"/>
              <a:t>портфолио</a:t>
            </a:r>
            <a:r>
              <a:rPr lang="ru-RU" dirty="0" smtClean="0"/>
              <a:t>, и многое-многое другое, что заполняет классную жизнь школьника- главное, чтобы это затрагивало душу ребенка и вызывало у него чувство сопричастности ко всему происходящему, воспитывало чувство ответственности за себя и свой коллектив, помогало ему ощутить свою нужность для класса и в будущем реализовать себя как личность.</a:t>
            </a:r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Традиции меняются и обновляются. Новые задачи, встающие перед коллективом, новые способы их решения становятся со временем более или менее популярными - это способствует возникновению новых и стиранию старых традиций.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ключ к формированию социальной компетентности личности лежит в проектировании и организации совместных социальных действий, организованных педагогом и классным коллективом.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1.Асмолов А., Солдатова Г. Режиссура совместных действий. Социальная компетентность классного руководителя. </a:t>
            </a:r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</a:rPr>
              <a:t>http://www.ug.ru/archive/21071</a:t>
            </a:r>
            <a:endParaRPr lang="ru-RU" u="sng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2. Классный руководитель – это не работа, это образ жизни. </a:t>
            </a:r>
            <a:r>
              <a:rPr lang="ru-RU" dirty="0" smtClean="0">
                <a:latin typeface="Times New Roman" pitchFamily="18" charset="0"/>
                <a:hlinkClick r:id="rId2"/>
              </a:rPr>
              <a:t>http://bajenovoscool.edusite.ru/p28aa1.html</a:t>
            </a:r>
            <a:endParaRPr lang="ru-RU" dirty="0" smtClean="0"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dirty="0" smtClean="0"/>
              <a:t>3.Михайленко О.И.Общая педагогика. Электронный учебник. КБГУ. 2009</a:t>
            </a:r>
          </a:p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4.Социальная компетентность классного руководителя. </a:t>
            </a:r>
            <a:r>
              <a:rPr lang="ru-RU" dirty="0" smtClean="0">
                <a:hlinkClick r:id="rId3"/>
              </a:rPr>
              <a:t>http://mtscool.ucoz.ru/publ/</a:t>
            </a:r>
            <a:endParaRPr lang="ru-RU" dirty="0" smtClean="0">
              <a:latin typeface="Times New Roman" pitchFamily="18" charset="0"/>
            </a:endParaRPr>
          </a:p>
          <a:p>
            <a:pPr marL="609600" indent="-609600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609600" indent="-609600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609600" indent="-609600">
              <a:buNone/>
            </a:pPr>
            <a:endParaRPr lang="ru-RU" dirty="0" smtClean="0">
              <a:latin typeface="Times New Roman" pitchFamily="18" charset="0"/>
            </a:endParaRPr>
          </a:p>
          <a:p>
            <a:pPr marL="609600" indent="-609600">
              <a:buNone/>
            </a:pP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90114" name="Picture 2" descr="I:\мои фотографии\Цветы\DSC0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На всех стадиях развития коллектива возникают, крепнут и сплачивают коллектив большие и малые </a:t>
            </a:r>
            <a:r>
              <a:rPr lang="ru-RU" i="1" dirty="0" smtClean="0"/>
              <a:t>традиции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Традиции - это такие устойчивые формы коллективной жизни, которые эмоционально воплощают нормы, обычаи, желания воспитанников. </a:t>
            </a:r>
          </a:p>
          <a:p>
            <a:pPr>
              <a:buNone/>
            </a:pPr>
            <a:r>
              <a:rPr lang="ru-RU" dirty="0" smtClean="0"/>
              <a:t>   Традиции помогают вырабатывать общие нормы поведения, развивают коллективные переживания, украшают жизнь.</a:t>
            </a:r>
          </a:p>
          <a:p>
            <a:r>
              <a:rPr lang="ru-RU" dirty="0" smtClean="0"/>
              <a:t>Классные традиции- продолжение и дополнение школьных традиций.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1263</Words>
  <Application>Microsoft Office PowerPoint</Application>
  <PresentationFormat>Экран (4:3)</PresentationFormat>
  <Paragraphs>131</Paragraphs>
  <Slides>84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5" baseType="lpstr">
      <vt:lpstr>Тема Office</vt:lpstr>
      <vt:lpstr>Потенциал классных традиций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Традиции класса</vt:lpstr>
      <vt:lpstr>Посадка сосен 4 октября 2008 года</vt:lpstr>
      <vt:lpstr>Слайд 13</vt:lpstr>
      <vt:lpstr>1.Посещение Живого уголка</vt:lpstr>
      <vt:lpstr>30 сентября 2008 года- экскурсия в живой уголок</vt:lpstr>
      <vt:lpstr>Экскурсия в живой уголок</vt:lpstr>
      <vt:lpstr>2.День Учителя</vt:lpstr>
      <vt:lpstr>3.День Матери</vt:lpstr>
      <vt:lpstr>День Матери</vt:lpstr>
      <vt:lpstr>День Матери</vt:lpstr>
      <vt:lpstr>Фанты</vt:lpstr>
      <vt:lpstr>Конкурс «Золушка»</vt:lpstr>
      <vt:lpstr>Конкурс «Угадай на вкус варенье»</vt:lpstr>
      <vt:lpstr>4.Операция «Кормушка»</vt:lpstr>
      <vt:lpstr>Операция «Кормушка»</vt:lpstr>
      <vt:lpstr>Операция «Кормушка»</vt:lpstr>
      <vt:lpstr>5.Новогодний праздник</vt:lpstr>
      <vt:lpstr>Новогодняя газету с символом 2011года</vt:lpstr>
      <vt:lpstr>Мастер-класс по изготовлению новогодних открыток</vt:lpstr>
      <vt:lpstr>Сбылись ли новогодние пожелания?</vt:lpstr>
      <vt:lpstr>Новогодние поделки очень красивые(5-6 кл.)</vt:lpstr>
      <vt:lpstr>Снежная  фигура –черепаха Нюша  (6 кл.)</vt:lpstr>
      <vt:lpstr>Сценка про подготовку к Новому году в классе(7 кл.)</vt:lpstr>
      <vt:lpstr>6.День Святого Валентина</vt:lpstr>
      <vt:lpstr>Почта ко Дню Святого Валентина</vt:lpstr>
      <vt:lpstr>Праздники сопровождаем презентациями</vt:lpstr>
      <vt:lpstr>Подведение итогов- какая пара образовалась?</vt:lpstr>
      <vt:lpstr>Валентин и Валентина 2010 года</vt:lpstr>
      <vt:lpstr>Романтическое путешествие</vt:lpstr>
      <vt:lpstr>Валентин и Валентина 2011года</vt:lpstr>
      <vt:lpstr>7.23 февраля- поздравление мальчиков.</vt:lpstr>
      <vt:lpstr>23 февраля- поздравление мальчиков</vt:lpstr>
      <vt:lpstr>23 февраля- поздравление мальчиков</vt:lpstr>
      <vt:lpstr>Подарки мальчикам</vt:lpstr>
      <vt:lpstr>Газета –поздравление мальчикам</vt:lpstr>
      <vt:lpstr>8.Праздник 8 Марта</vt:lpstr>
      <vt:lpstr>Конкурс для девочек</vt:lpstr>
      <vt:lpstr>Конкурс для мам</vt:lpstr>
      <vt:lpstr>Слайд 49</vt:lpstr>
      <vt:lpstr>Поздравительная газета для девочек</vt:lpstr>
      <vt:lpstr>9.1 Марта-День Весны- мартеницы</vt:lpstr>
      <vt:lpstr>10.Масленица.</vt:lpstr>
      <vt:lpstr>Чествуем Масленицу</vt:lpstr>
      <vt:lpstr>Битва подушками</vt:lpstr>
      <vt:lpstr>Бег в мешках</vt:lpstr>
      <vt:lpstr>Перетягивание каната</vt:lpstr>
      <vt:lpstr>Масленица 2011 года</vt:lpstr>
      <vt:lpstr>«Ода» Масленице</vt:lpstr>
      <vt:lpstr>Прыгаем через костер и получаем блин</vt:lpstr>
      <vt:lpstr>Игра «Волки и овцы»</vt:lpstr>
      <vt:lpstr>Масленица догорает</vt:lpstr>
      <vt:lpstr>11.Дни Здоровья</vt:lpstr>
      <vt:lpstr>21 декабря 2008 года -на катке</vt:lpstr>
      <vt:lpstr>5 января  2009 года -Веселые старты</vt:lpstr>
      <vt:lpstr>Окончание 1 четверти 2010г.</vt:lpstr>
      <vt:lpstr>О вреде курения: модель «курящая кукла»</vt:lpstr>
      <vt:lpstr>Лучше не курить!</vt:lpstr>
      <vt:lpstr>12.1 Апреля -День смеха (подарки к празднику)</vt:lpstr>
      <vt:lpstr>Конкурс «Угадай улыбку»</vt:lpstr>
      <vt:lpstr>Слайд 70</vt:lpstr>
      <vt:lpstr>13.Неделя разнообразия</vt:lpstr>
      <vt:lpstr>День новостей</vt:lpstr>
      <vt:lpstr>День сюрпризов</vt:lpstr>
      <vt:lpstr>День жареных сосисок</vt:lpstr>
      <vt:lpstr>14.Праздники в «Строителе»</vt:lpstr>
      <vt:lpstr>Праздники в «Строителе»(5-6 кл.)</vt:lpstr>
      <vt:lpstr>21 мая 2009 года -праздник окончания учебного года</vt:lpstr>
      <vt:lpstr>Слайд 78</vt:lpstr>
      <vt:lpstr>Радуемся победам одноклассников. Кидаем «чепчики» в честь одноклассников, улучшивших знания и отметки по предметам за четверть!</vt:lpstr>
      <vt:lpstr>Слайд 80</vt:lpstr>
      <vt:lpstr>Слайд 81</vt:lpstr>
      <vt:lpstr>Слайд 82</vt:lpstr>
      <vt:lpstr>Список литературы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родительское собрание в 5 «А» классе</dc:title>
  <dc:creator>Котегова</dc:creator>
  <cp:lastModifiedBy>Roman</cp:lastModifiedBy>
  <cp:revision>146</cp:revision>
  <dcterms:created xsi:type="dcterms:W3CDTF">2009-05-26T08:41:54Z</dcterms:created>
  <dcterms:modified xsi:type="dcterms:W3CDTF">2012-02-25T21:27:59Z</dcterms:modified>
</cp:coreProperties>
</file>