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7" r:id="rId3"/>
    <p:sldId id="278" r:id="rId4"/>
    <p:sldId id="257" r:id="rId5"/>
    <p:sldId id="258" r:id="rId6"/>
    <p:sldId id="259" r:id="rId7"/>
    <p:sldId id="260" r:id="rId8"/>
    <p:sldId id="264" r:id="rId9"/>
    <p:sldId id="265" r:id="rId10"/>
    <p:sldId id="268" r:id="rId11"/>
    <p:sldId id="270" r:id="rId12"/>
    <p:sldId id="272" r:id="rId13"/>
    <p:sldId id="273" r:id="rId14"/>
    <p:sldId id="274" r:id="rId15"/>
    <p:sldId id="276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614AE-723F-486B-BB55-852540337CCF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59FAA-EB5D-4665-9DAE-B79480F00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91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2475-2297-4F20-83D6-0F216C84FDCF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A29B-BAAE-4DB5-BD0A-866FAE8F9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64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2475-2297-4F20-83D6-0F216C84FDCF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A29B-BAAE-4DB5-BD0A-866FAE8F9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69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2475-2297-4F20-83D6-0F216C84FDCF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A29B-BAAE-4DB5-BD0A-866FAE8F9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5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2475-2297-4F20-83D6-0F216C84FDCF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A29B-BAAE-4DB5-BD0A-866FAE8F9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24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2475-2297-4F20-83D6-0F216C84FDCF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A29B-BAAE-4DB5-BD0A-866FAE8F9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45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2475-2297-4F20-83D6-0F216C84FDCF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A29B-BAAE-4DB5-BD0A-866FAE8F9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448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2475-2297-4F20-83D6-0F216C84FDCF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A29B-BAAE-4DB5-BD0A-866FAE8F9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77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2475-2297-4F20-83D6-0F216C84FDCF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A29B-BAAE-4DB5-BD0A-866FAE8F9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57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2475-2297-4F20-83D6-0F216C84FDCF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A29B-BAAE-4DB5-BD0A-866FAE8F9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49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2475-2297-4F20-83D6-0F216C84FDCF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A29B-BAAE-4DB5-BD0A-866FAE8F9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707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82475-2297-4F20-83D6-0F216C84FDCF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8A29B-BAAE-4DB5-BD0A-866FAE8F9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3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82475-2297-4F20-83D6-0F216C84FDCF}" type="datetimeFigureOut">
              <a:rPr lang="ru-RU" smtClean="0"/>
              <a:t>15.01.2012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8A29B-BAAE-4DB5-BD0A-866FAE8F9F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13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986_%D0%B3%D0%BE%D0%B4" TargetMode="External"/><Relationship Id="rId2" Type="http://schemas.openxmlformats.org/officeDocument/2006/relationships/hyperlink" Target="http://ru.wikipedia.org/wiki/1983_%D0%B3%D0%BE%D0%B4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8963" y="332656"/>
            <a:ext cx="7702624" cy="3123778"/>
          </a:xfrm>
        </p:spPr>
        <p:txBody>
          <a:bodyPr/>
          <a:lstStyle/>
          <a:p>
            <a:r>
              <a:rPr lang="ru-RU" dirty="0" smtClean="0"/>
              <a:t>вирусы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79346" y="3241296"/>
            <a:ext cx="4060514" cy="311479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79346" y="3209627"/>
            <a:ext cx="4053411" cy="314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0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charset="0"/>
              </a:rPr>
              <a:t>Типы вирусов ВИЧ</a:t>
            </a:r>
            <a:endParaRPr lang="ru-RU" dirty="0">
              <a:latin typeface="Arial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712968" cy="6048672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 smtClean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На сегодняшний день известны ВИЧ-1, ВИЧ-2, ВИЧ-3, ВИЧ-4.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u="sng" dirty="0" smtClean="0">
                <a:solidFill>
                  <a:srgbClr val="003300"/>
                </a:solidFill>
                <a:latin typeface="Tahoma" pitchFamily="34" charset="0"/>
                <a:cs typeface="Arial" charset="0"/>
              </a:rPr>
              <a:t>ВИЧ-1</a:t>
            </a:r>
            <a:r>
              <a:rPr lang="ru-RU" sz="1800" dirty="0" smtClean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 — первый представитель группы, открытый в </a:t>
            </a:r>
            <a:r>
              <a:rPr lang="ru-RU" sz="1800" dirty="0" smtClean="0">
                <a:solidFill>
                  <a:srgbClr val="000000"/>
                </a:solidFill>
                <a:latin typeface="Tahoma" pitchFamily="34" charset="0"/>
                <a:cs typeface="Arial" charset="0"/>
                <a:hlinkClick r:id="rId2" tooltip="1983 год"/>
              </a:rPr>
              <a:t>1983 году</a:t>
            </a:r>
            <a:r>
              <a:rPr lang="ru-RU" sz="1800" dirty="0" smtClean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. Является наиболее распространенной формой.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u="sng" dirty="0" smtClean="0">
                <a:solidFill>
                  <a:srgbClr val="003300"/>
                </a:solidFill>
                <a:latin typeface="Tahoma" pitchFamily="34" charset="0"/>
                <a:cs typeface="Arial" charset="0"/>
              </a:rPr>
              <a:t>ВИЧ-2</a:t>
            </a:r>
            <a:r>
              <a:rPr lang="ru-RU" sz="1800" dirty="0" smtClean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 — вид вируса иммунодефицита человека, идентифицированный в </a:t>
            </a:r>
            <a:r>
              <a:rPr lang="ru-RU" sz="1800" dirty="0" smtClean="0">
                <a:solidFill>
                  <a:srgbClr val="000000"/>
                </a:solidFill>
                <a:latin typeface="Tahoma" pitchFamily="34" charset="0"/>
                <a:cs typeface="Arial" charset="0"/>
                <a:hlinkClick r:id="rId3" tooltip="1986 год"/>
              </a:rPr>
              <a:t>1986 году</a:t>
            </a:r>
            <a:r>
              <a:rPr lang="ru-RU" sz="1800" dirty="0" smtClean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. По сравнению с ВИЧ-1, ВИЧ-2 изучен в значительно меньшей степени. ВИЧ-2 отличается от ВИЧ-1 в структуре генома. Известно, что ВИЧ-2 менее патогенен и передается с меньшей вероятностью, чем ВИЧ-1. Отмечено, что люди, инфицированные ВИЧ-2, обладают слабым иммунитетом к ВИЧ-1.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u="sng" dirty="0" smtClean="0">
                <a:solidFill>
                  <a:srgbClr val="003300"/>
                </a:solidFill>
                <a:latin typeface="Tahoma" pitchFamily="34" charset="0"/>
                <a:cs typeface="Arial" charset="0"/>
              </a:rPr>
              <a:t>ВИЧ-3</a:t>
            </a:r>
            <a:r>
              <a:rPr lang="ru-RU" sz="1800" dirty="0">
                <a:solidFill>
                  <a:srgbClr val="003300"/>
                </a:solidFill>
                <a:latin typeface="Tahoma" pitchFamily="34" charset="0"/>
                <a:cs typeface="Arial" charset="0"/>
              </a:rPr>
              <a:t> </a:t>
            </a:r>
            <a:r>
              <a:rPr lang="ru-RU" sz="1800" dirty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— </a:t>
            </a:r>
            <a:r>
              <a:rPr lang="ru-RU" sz="1800" dirty="0" smtClean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редкая форма открыта в 1988</a:t>
            </a:r>
            <a:r>
              <a:rPr lang="ru-RU" sz="1800" dirty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. Обнаруженный вирус не реагировал с антителами других известных групп, а также обладал значительными отличиями в структуре генома. Более распространенное наименование для этой разновидности — ВИЧ-1 подтип O.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003300"/>
                </a:solidFill>
                <a:latin typeface="Tahoma" pitchFamily="34" charset="0"/>
                <a:cs typeface="Arial" charset="0"/>
              </a:rPr>
              <a:t>ВИЧ-4</a:t>
            </a:r>
            <a:r>
              <a:rPr lang="ru-RU" sz="1800" dirty="0">
                <a:solidFill>
                  <a:srgbClr val="003300"/>
                </a:solidFill>
                <a:latin typeface="Tahoma" pitchFamily="34" charset="0"/>
                <a:cs typeface="Arial" charset="0"/>
              </a:rPr>
              <a:t> </a:t>
            </a:r>
            <a:r>
              <a:rPr lang="ru-RU" sz="1800" dirty="0">
                <a:solidFill>
                  <a:srgbClr val="000000"/>
                </a:solidFill>
                <a:latin typeface="Tahoma" pitchFamily="34" charset="0"/>
                <a:cs typeface="Arial" charset="0"/>
              </a:rPr>
              <a:t>— редкая разновидность вируса, обнаруженная в 1986 году.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dirty="0">
              <a:solidFill>
                <a:srgbClr val="000000"/>
              </a:solidFill>
              <a:latin typeface="Tahoma" pitchFamily="34" charset="0"/>
              <a:cs typeface="Arial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760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Теории возникновения 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Вирус создан искусственно в конце 70-х годов текущего столетия посредством методов генной инженерии на основе новых знаний о влиянии различного рода </a:t>
            </a:r>
            <a:r>
              <a:rPr lang="ru-RU" dirty="0" err="1"/>
              <a:t>излучений,иммунодепрессантов</a:t>
            </a:r>
            <a:r>
              <a:rPr lang="ru-RU" dirty="0"/>
              <a:t> и </a:t>
            </a:r>
            <a:r>
              <a:rPr lang="ru-RU" dirty="0" err="1"/>
              <a:t>мононуклеарных</a:t>
            </a:r>
            <a:r>
              <a:rPr lang="ru-RU" dirty="0"/>
              <a:t> антител на различные звенья иммунной системы.</a:t>
            </a:r>
            <a:br>
              <a:rPr lang="ru-RU" dirty="0"/>
            </a:br>
            <a:r>
              <a:rPr lang="ru-RU" dirty="0"/>
              <a:t>В естественных условиях вирус иммунодефицита человека может иметь антропогенное происхождение, а именно:</a:t>
            </a:r>
          </a:p>
          <a:p>
            <a:r>
              <a:rPr lang="ru-RU" dirty="0"/>
              <a:t>ВИЧ – типичный экзогенный </a:t>
            </a:r>
            <a:r>
              <a:rPr lang="ru-RU" dirty="0" err="1"/>
              <a:t>ретровирус</a:t>
            </a:r>
            <a:r>
              <a:rPr lang="ru-RU" dirty="0"/>
              <a:t>, существовавший у людей с древних времен и эволюционировавший вместе с человеком при его расселении на Земле;</a:t>
            </a:r>
          </a:p>
          <a:p>
            <a:r>
              <a:rPr lang="ru-RU" dirty="0"/>
              <a:t>в глухих уголках   Центральной Африки ВИЧ циркулировал и вызывал эндемические заболевания и  СПИД длительное время, затем через о. Гаити попал в США и в последующем довольно быстро распространялся на все континенты;</a:t>
            </a:r>
          </a:p>
          <a:p>
            <a:r>
              <a:rPr lang="ru-RU" dirty="0"/>
              <a:t>ВИЧ - не  африканского происхождения, а возник и до нынешней пандемии, существовал в странах умеренного климата (Северная Америка, Европа), в силу слабой патогенности вызывая отдельные заболевания, практически не диагностируемые как СПИД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322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Вирус ВИЧ обнаруживается в следующих жидкостях организма: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Сперма</a:t>
            </a:r>
          </a:p>
          <a:p>
            <a:r>
              <a:rPr lang="ru-RU" dirty="0"/>
              <a:t>Кровь</a:t>
            </a:r>
          </a:p>
          <a:p>
            <a:r>
              <a:rPr lang="ru-RU" dirty="0"/>
              <a:t>Лимфа</a:t>
            </a:r>
          </a:p>
          <a:p>
            <a:r>
              <a:rPr lang="ru-RU" dirty="0" err="1"/>
              <a:t>Предсеменная</a:t>
            </a:r>
            <a:r>
              <a:rPr lang="ru-RU" dirty="0"/>
              <a:t> жидкость</a:t>
            </a:r>
          </a:p>
          <a:p>
            <a:r>
              <a:rPr lang="ru-RU" dirty="0"/>
              <a:t>Грудное молоко</a:t>
            </a:r>
          </a:p>
          <a:p>
            <a:r>
              <a:rPr lang="ru-RU" dirty="0"/>
              <a:t>Влагалищный секрет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380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Стадии развития заболевания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1. </a:t>
            </a:r>
            <a:r>
              <a:rPr lang="ru-RU" b="1" dirty="0"/>
              <a:t>Инкубационный период </a:t>
            </a:r>
            <a:endParaRPr lang="ru-RU" b="1" dirty="0" smtClean="0"/>
          </a:p>
          <a:p>
            <a:r>
              <a:rPr lang="ru-RU" dirty="0" smtClean="0"/>
              <a:t>2</a:t>
            </a:r>
            <a:r>
              <a:rPr lang="ru-RU" dirty="0"/>
              <a:t>. </a:t>
            </a:r>
            <a:r>
              <a:rPr lang="ru-RU" b="1" dirty="0"/>
              <a:t>Продромальный период 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b="1" dirty="0"/>
              <a:t>. Латентный </a:t>
            </a:r>
            <a:r>
              <a:rPr lang="ru-RU" b="1" dirty="0" smtClean="0"/>
              <a:t>период</a:t>
            </a:r>
            <a:endParaRPr lang="ru-RU" dirty="0"/>
          </a:p>
          <a:p>
            <a:r>
              <a:rPr lang="ru-RU" dirty="0"/>
              <a:t>4. </a:t>
            </a:r>
            <a:r>
              <a:rPr lang="ru-RU" b="1" dirty="0" err="1"/>
              <a:t>ПреСПИД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5</a:t>
            </a:r>
            <a:r>
              <a:rPr lang="ru-RU" b="1" dirty="0"/>
              <a:t>. Терминальная стадия — СПИД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92742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«период окна»?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Период окна </a:t>
            </a:r>
            <a:r>
              <a:rPr lang="ru-RU" dirty="0"/>
              <a:t>– это время от момента проникновения вируса в организм до появления антител к ВИЧ. Этот период длится от 3 недель до 3 месяцев. В это время анализы не регистрируют заболевание, но человек уже может заражать других, не подозревая об этом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953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Вакцины, защищающей от вируса иммунодефицита человека не существует!  Единственная защита от инфекции – использование презерватива при любом сексуальном контакте. </a:t>
            </a:r>
          </a:p>
          <a:p>
            <a:r>
              <a:rPr lang="ru-RU" dirty="0"/>
              <a:t>Еще одним методом профилактики является ограничение количества половых партнеров, а также обучение молодежи и населения правильному половому поведению.</a:t>
            </a:r>
          </a:p>
          <a:p>
            <a:r>
              <a:rPr lang="ru-RU" dirty="0"/>
              <a:t>И, конечно, здоровый образ жизни. Без него никуда…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950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СОЛИКАМСК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число зараженных-209</a:t>
            </a:r>
          </a:p>
          <a:p>
            <a:endParaRPr lang="ru-RU" dirty="0" smtClean="0"/>
          </a:p>
          <a:p>
            <a:r>
              <a:rPr lang="ru-RU" dirty="0" smtClean="0"/>
              <a:t>2. средний возраст – </a:t>
            </a:r>
            <a:r>
              <a:rPr lang="ru-RU" smtClean="0"/>
              <a:t>28 лет</a:t>
            </a:r>
          </a:p>
          <a:p>
            <a:endParaRPr lang="ru-RU" dirty="0" smtClean="0"/>
          </a:p>
          <a:p>
            <a:r>
              <a:rPr lang="ru-RU" dirty="0" smtClean="0"/>
              <a:t>3. за 2011 г .на учет поставлено-46 человек.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2870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цель</a:t>
            </a:r>
            <a:r>
              <a:rPr lang="en-US" dirty="0" smtClean="0"/>
              <a:t>:</a:t>
            </a:r>
            <a:r>
              <a:rPr lang="ru-RU" dirty="0" smtClean="0"/>
              <a:t>изучить вирусы</a:t>
            </a:r>
          </a:p>
          <a:p>
            <a:pPr marL="0" indent="0">
              <a:buNone/>
            </a:pPr>
            <a:r>
              <a:rPr lang="ru-RU" dirty="0" smtClean="0"/>
              <a:t>Задачи</a:t>
            </a:r>
            <a:r>
              <a:rPr lang="en-US" dirty="0" smtClean="0"/>
              <a:t>: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1.выяснить их строение  , свойства, размножение, классификацию, роль в жизни человека.</a:t>
            </a:r>
          </a:p>
          <a:p>
            <a:pPr marL="0" indent="0">
              <a:buNone/>
            </a:pPr>
            <a:r>
              <a:rPr lang="ru-RU" dirty="0" smtClean="0"/>
              <a:t>2.</a:t>
            </a:r>
            <a:r>
              <a:rPr lang="en-US" dirty="0" smtClean="0"/>
              <a:t> </a:t>
            </a:r>
            <a:r>
              <a:rPr lang="ru-RU" dirty="0" smtClean="0"/>
              <a:t>Формировать  информационную компетентность.</a:t>
            </a:r>
          </a:p>
          <a:p>
            <a:pPr marL="0" indent="0">
              <a:buNone/>
            </a:pPr>
            <a:r>
              <a:rPr lang="ru-RU" dirty="0" smtClean="0"/>
              <a:t>3.</a:t>
            </a:r>
            <a:r>
              <a:rPr lang="en-US" dirty="0" smtClean="0"/>
              <a:t>  </a:t>
            </a:r>
            <a:r>
              <a:rPr lang="ru-RU" dirty="0" smtClean="0"/>
              <a:t>  ЗОЖ</a:t>
            </a:r>
            <a:r>
              <a:rPr lang="en-US" dirty="0" smtClean="0"/>
              <a:t>  </a:t>
            </a:r>
            <a:r>
              <a:rPr lang="ru-RU" dirty="0" smtClean="0"/>
              <a:t>.</a:t>
            </a:r>
            <a:r>
              <a:rPr lang="en-US" dirty="0" smtClean="0"/>
              <a:t>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587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изучать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работа с программированной картой</a:t>
            </a:r>
          </a:p>
          <a:p>
            <a:r>
              <a:rPr lang="ru-RU" dirty="0" smtClean="0"/>
              <a:t>2.самопроверка</a:t>
            </a:r>
          </a:p>
          <a:p>
            <a:r>
              <a:rPr lang="ru-RU" dirty="0" smtClean="0"/>
              <a:t>3. блеф-клуб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493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</a:rPr>
              <a:t>ИВАНОВСКИЙ ДМИТРИЙ ИОСИФОВИЧ 1864-19</a:t>
            </a:r>
            <a:r>
              <a:rPr lang="en-US" b="1" dirty="0">
                <a:latin typeface="Times New Roman" pitchFamily="18" charset="0"/>
              </a:rPr>
              <a:t>20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b="1" dirty="0"/>
              <a:t>Изучая болезни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/>
              <a:t>табака (1892г.) открыл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/>
              <a:t>новые организмы,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/>
              <a:t>которые проходили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/>
              <a:t>через бактериальные 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/>
              <a:t>фильтры. Они 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/>
              <a:t>меньше бактерий в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/>
              <a:t>100 раз.  </a:t>
            </a:r>
          </a:p>
          <a:p>
            <a:endParaRPr lang="ru-RU" dirty="0"/>
          </a:p>
        </p:txBody>
      </p:sp>
      <p:pic>
        <p:nvPicPr>
          <p:cNvPr id="4" name="Picture 5" descr="d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331" y="1484784"/>
            <a:ext cx="3660775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916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Вирус табачной мозаики ВТМ</a:t>
            </a:r>
            <a:endParaRPr lang="ru-RU" dirty="0"/>
          </a:p>
        </p:txBody>
      </p:sp>
      <p:pic>
        <p:nvPicPr>
          <p:cNvPr id="4" name="Picture 5" descr="ВТМ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8F4E8"/>
              </a:clrFrom>
              <a:clrTo>
                <a:srgbClr val="F8F4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24003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вт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00519"/>
            <a:ext cx="3144837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49" y="2181092"/>
            <a:ext cx="2859087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05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Морфология вирусов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5" name="Picture 6" descr="0101010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1FFF1"/>
              </a:clrFrom>
              <a:clrTo>
                <a:srgbClr val="F1FF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6712"/>
            <a:ext cx="7344816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91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0490500530480550540500490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3810001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IV197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14" y="2803472"/>
            <a:ext cx="4149726" cy="405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F1C30FB9-F95F-8B4E-9FAF03A0503D1ABA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342" y="2708920"/>
            <a:ext cx="4056063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herpes_com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835" y="-15207"/>
            <a:ext cx="32670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29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1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75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07" y="116632"/>
            <a:ext cx="28098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5888"/>
            <a:ext cx="4981575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0" y="3047369"/>
            <a:ext cx="381635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45023"/>
            <a:ext cx="4597400" cy="314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812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290</Words>
  <Application>Microsoft Office PowerPoint</Application>
  <PresentationFormat>Экран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вирусы</vt:lpstr>
      <vt:lpstr>План работы</vt:lpstr>
      <vt:lpstr>Как изучать?</vt:lpstr>
      <vt:lpstr>ИВАНОВСКИЙ ДМИТРИЙ ИОСИФОВИЧ 1864-1920</vt:lpstr>
      <vt:lpstr>Вирус табачной мозаики ВТМ</vt:lpstr>
      <vt:lpstr>Морфология вирусов</vt:lpstr>
      <vt:lpstr>Презентация PowerPoint</vt:lpstr>
      <vt:lpstr>Презентация PowerPoint</vt:lpstr>
      <vt:lpstr>Презентация PowerPoint</vt:lpstr>
      <vt:lpstr>Типы вирусов ВИЧ</vt:lpstr>
      <vt:lpstr>Теории возникновения ВИЧ</vt:lpstr>
      <vt:lpstr>Вирус ВИЧ обнаруживается в следующих жидкостях организма: </vt:lpstr>
      <vt:lpstr>Стадии развития заболевания</vt:lpstr>
      <vt:lpstr>Что такое «период окна»? </vt:lpstr>
      <vt:lpstr>помни</vt:lpstr>
      <vt:lpstr>СОЛИКАМСК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вирусы</dc:title>
  <dc:creator>yury</dc:creator>
  <cp:lastModifiedBy>yury</cp:lastModifiedBy>
  <cp:revision>35</cp:revision>
  <dcterms:created xsi:type="dcterms:W3CDTF">2011-12-06T12:42:24Z</dcterms:created>
  <dcterms:modified xsi:type="dcterms:W3CDTF">2012-01-15T16:58:15Z</dcterms:modified>
</cp:coreProperties>
</file>