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4" r:id="rId3"/>
    <p:sldId id="267" r:id="rId4"/>
    <p:sldId id="266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71" r:id="rId13"/>
    <p:sldId id="263" r:id="rId14"/>
    <p:sldId id="272" r:id="rId15"/>
    <p:sldId id="273" r:id="rId16"/>
    <p:sldId id="275" r:id="rId17"/>
    <p:sldId id="264" r:id="rId18"/>
    <p:sldId id="265" r:id="rId19"/>
    <p:sldId id="276" r:id="rId20"/>
    <p:sldId id="277" r:id="rId21"/>
    <p:sldId id="281" r:id="rId22"/>
    <p:sldId id="278" r:id="rId23"/>
    <p:sldId id="283" r:id="rId24"/>
    <p:sldId id="284" r:id="rId25"/>
    <p:sldId id="280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4AC04"/>
    <a:srgbClr val="FFFF00"/>
    <a:srgbClr val="006666"/>
    <a:srgbClr val="003366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65E6-F639-4D52-AC90-4451BBA5C127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D816A-9342-41EA-97EB-6D96A2964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D816A-9342-41EA-97EB-6D96A296494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ABA3A-5F5D-426A-93C1-39FB84F1E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FCFBC-7111-4FF7-B0F8-FFAF37CCE8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4C607-17B8-447D-9C82-9DE7064B18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CE3F-E3FE-4D1A-8F49-220AD0CD5F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DAAEF-2666-437D-8168-F667302FFC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4C9D-3B25-4A99-B33F-03F351E11C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4501C-9A5A-4794-8DA9-96ADFEA390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5A328-11D5-44E3-B602-781586A9C5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2A07B-B005-4CD3-B4E8-19CB77EF92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C9C59-35CF-435C-9081-EA51C28C8E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86B5E-B718-47F2-A5C2-5F7AA422B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7BA8C7-5040-4B76-A5CC-ECCECE600A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11.xml"/><Relationship Id="rId7" Type="http://schemas.openxmlformats.org/officeDocument/2006/relationships/slide" Target="slide18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10" Type="http://schemas.openxmlformats.org/officeDocument/2006/relationships/slide" Target="slide22.xml"/><Relationship Id="rId4" Type="http://schemas.openxmlformats.org/officeDocument/2006/relationships/slide" Target="slide14.xml"/><Relationship Id="rId9" Type="http://schemas.openxmlformats.org/officeDocument/2006/relationships/slide" Target="slide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060575"/>
            <a:ext cx="6985000" cy="1470025"/>
          </a:xfrm>
        </p:spPr>
        <p:txBody>
          <a:bodyPr/>
          <a:lstStyle/>
          <a:p>
            <a:r>
              <a:rPr lang="ru-RU" sz="7200" b="1" dirty="0" smtClean="0">
                <a:solidFill>
                  <a:srgbClr val="003366"/>
                </a:solidFill>
                <a:latin typeface="Comic Sans MS" pitchFamily="66" charset="0"/>
              </a:rPr>
              <a:t>Спирты</a:t>
            </a:r>
            <a:endParaRPr lang="ru-RU" sz="7200" b="1" dirty="0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084763"/>
            <a:ext cx="6119813" cy="841375"/>
          </a:xfrm>
        </p:spPr>
        <p:txBody>
          <a:bodyPr/>
          <a:lstStyle/>
          <a:p>
            <a:r>
              <a:rPr lang="ru-RU" b="1" dirty="0" err="1" smtClean="0">
                <a:solidFill>
                  <a:srgbClr val="003366"/>
                </a:solidFill>
              </a:rPr>
              <a:t>Гамалицкая</a:t>
            </a:r>
            <a:r>
              <a:rPr lang="ru-RU" b="1" dirty="0" smtClean="0">
                <a:solidFill>
                  <a:srgbClr val="003366"/>
                </a:solidFill>
              </a:rPr>
              <a:t> Елена Николаевна</a:t>
            </a:r>
          </a:p>
          <a:p>
            <a:r>
              <a:rPr lang="ru-RU" b="1" dirty="0" smtClean="0">
                <a:solidFill>
                  <a:srgbClr val="003366"/>
                </a:solidFill>
              </a:rPr>
              <a:t>МБОУ </a:t>
            </a:r>
            <a:r>
              <a:rPr lang="ru-RU" b="1" dirty="0" err="1" smtClean="0">
                <a:solidFill>
                  <a:srgbClr val="003366"/>
                </a:solidFill>
              </a:rPr>
              <a:t>Тацинская</a:t>
            </a:r>
            <a:r>
              <a:rPr lang="ru-RU" b="1" dirty="0" smtClean="0">
                <a:solidFill>
                  <a:srgbClr val="003366"/>
                </a:solidFill>
              </a:rPr>
              <a:t> СОШ №3</a:t>
            </a: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1123950"/>
            <a:ext cx="61198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Спирты в России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20" y="928670"/>
            <a:ext cx="8572560" cy="5357850"/>
          </a:xfrm>
        </p:spPr>
        <p:txBody>
          <a:bodyPr/>
          <a:lstStyle/>
          <a:p>
            <a:pPr marL="28800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</a:t>
            </a:r>
            <a:r>
              <a:rPr lang="ru-RU" sz="2650" b="1" dirty="0" smtClean="0">
                <a:solidFill>
                  <a:schemeClr val="bg1"/>
                </a:solidFill>
              </a:rPr>
              <a:t>В дохристианскую эпоху на Руси потребление алкоголя имело место главным образом на языческих пиршествах (народный и княжеский пиры, игрища, тризны).</a:t>
            </a:r>
          </a:p>
          <a:p>
            <a:pPr marL="288000">
              <a:spcBef>
                <a:spcPts val="0"/>
              </a:spcBef>
              <a:buNone/>
            </a:pPr>
            <a:r>
              <a:rPr lang="ru-RU" sz="2650" b="1" dirty="0" smtClean="0">
                <a:solidFill>
                  <a:schemeClr val="bg1"/>
                </a:solidFill>
              </a:rPr>
              <a:t>         Известно, что в Древней Руси пьянства не было вовсе. Население Древней Руси </a:t>
            </a:r>
            <a:r>
              <a:rPr lang="ru-RU" sz="2650" b="1" dirty="0" err="1" smtClean="0">
                <a:solidFill>
                  <a:schemeClr val="bg1"/>
                </a:solidFill>
              </a:rPr>
              <a:t>невыращивало</a:t>
            </a:r>
            <a:r>
              <a:rPr lang="ru-RU" sz="2650" b="1" dirty="0" smtClean="0">
                <a:solidFill>
                  <a:schemeClr val="bg1"/>
                </a:solidFill>
              </a:rPr>
              <a:t> виноград, и вино для Причастного таинства  привозилось из Византии. Хмельными напитками были бродивший мёд и пиво. С этих  далеких времен сохранился  </a:t>
            </a:r>
            <a:r>
              <a:rPr lang="ru-RU" sz="2650" b="1" dirty="0" err="1" smtClean="0">
                <a:solidFill>
                  <a:schemeClr val="bg1"/>
                </a:solidFill>
              </a:rPr>
              <a:t>назаменитый</a:t>
            </a:r>
            <a:r>
              <a:rPr lang="ru-RU" sz="2650" b="1" dirty="0" smtClean="0">
                <a:solidFill>
                  <a:schemeClr val="bg1"/>
                </a:solidFill>
              </a:rPr>
              <a:t> рефрен многих  народных сказок: “</a:t>
            </a:r>
            <a:r>
              <a:rPr lang="ru-RU" sz="2650" b="1" dirty="0" smtClean="0">
                <a:solidFill>
                  <a:srgbClr val="00FF00"/>
                </a:solidFill>
              </a:rPr>
              <a:t>И я там был. Мед, пиво пил. По усам текло, а в рот не попало”</a:t>
            </a:r>
            <a:r>
              <a:rPr lang="ru-RU" b="1" dirty="0" smtClean="0">
                <a:solidFill>
                  <a:srgbClr val="00FF00"/>
                </a:solidFill>
              </a:rPr>
              <a:t>. </a:t>
            </a:r>
          </a:p>
          <a:p>
            <a:endParaRPr lang="ru-RU" dirty="0">
              <a:solidFill>
                <a:srgbClr val="CCFFCC"/>
              </a:solidFill>
            </a:endParaRPr>
          </a:p>
        </p:txBody>
      </p:sp>
      <p:pic>
        <p:nvPicPr>
          <p:cNvPr id="1027" name="Picture 3" descr="E:\Documents and Settings\Лена\Мои документы\66048217_1304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67440"/>
            <a:ext cx="6572296" cy="5283162"/>
          </a:xfrm>
          <a:prstGeom prst="rect">
            <a:avLst/>
          </a:prstGeom>
          <a:noFill/>
        </p:spPr>
      </p:pic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E:\Documents and Settings\Лена\Мои документы\14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071546"/>
            <a:ext cx="4333125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929190" y="3286124"/>
            <a:ext cx="385765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286124"/>
            <a:ext cx="4286280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Классификация спиртов</a:t>
            </a:r>
            <a:b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1. 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 </a:t>
            </a:r>
            <a:r>
              <a:rPr lang="ru-RU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числу гидроксильных групп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143504" y="2214554"/>
            <a:ext cx="1428760" cy="785818"/>
          </a:xfrm>
          <a:prstGeom prst="straightConnector1">
            <a:avLst/>
          </a:prstGeom>
          <a:ln>
            <a:solidFill>
              <a:srgbClr val="FFFF00">
                <a:alpha val="97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643174" y="2285992"/>
            <a:ext cx="1500198" cy="642942"/>
          </a:xfrm>
          <a:prstGeom prst="straightConnector1">
            <a:avLst/>
          </a:prstGeom>
          <a:ln cmpd="sng">
            <a:solidFill>
              <a:srgbClr val="FFFF00">
                <a:alpha val="97000"/>
              </a:srgbClr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-3055" y="3143248"/>
            <a:ext cx="914705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Одноатомные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Многоатомные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одна ОН группа)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(две и более ОН групп)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OH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-(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OH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</a:t>
            </a:r>
            <a:endParaRPr kumimoji="0" lang="ru-RU" sz="3600" b="1" i="0" u="none" strike="noStrike" cap="none" normalizeH="0" baseline="-3000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СН</a:t>
            </a:r>
            <a:r>
              <a:rPr lang="ru-RU" sz="3600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ОН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СН</a:t>
            </a:r>
            <a:r>
              <a:rPr lang="ru-RU" sz="3600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ОН-СН</a:t>
            </a:r>
            <a:r>
              <a:rPr lang="ru-RU" sz="3600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метанол                этандиол-1,2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00FF00"/>
                </a:solidFill>
                <a:latin typeface="Comic Sans MS" pitchFamily="66" charset="0"/>
              </a:rPr>
              <a:t>2.По типу углеводородного радикала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Н</a:t>
            </a:r>
            <a:r>
              <a:rPr lang="ru-RU" b="1" baseline="-25000" dirty="0" smtClean="0">
                <a:solidFill>
                  <a:schemeClr val="bg1"/>
                </a:solidFill>
              </a:rPr>
              <a:t>3</a:t>
            </a:r>
            <a:r>
              <a:rPr lang="ru-RU" b="1" dirty="0" smtClean="0">
                <a:solidFill>
                  <a:schemeClr val="bg1"/>
                </a:solidFill>
              </a:rPr>
              <a:t>С – СН  – СН</a:t>
            </a:r>
            <a:r>
              <a:rPr lang="ru-RU" b="1" baseline="-25000" dirty="0" smtClean="0">
                <a:solidFill>
                  <a:schemeClr val="bg1"/>
                </a:solidFill>
              </a:rPr>
              <a:t>3    </a:t>
            </a:r>
          </a:p>
          <a:p>
            <a:pPr>
              <a:buNone/>
            </a:pPr>
            <a:r>
              <a:rPr lang="ru-RU" b="1" baseline="-25000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  ОН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ru-RU" sz="4400" b="1" baseline="-25000" dirty="0" smtClean="0">
                <a:solidFill>
                  <a:schemeClr val="bg1"/>
                </a:solidFill>
              </a:rPr>
              <a:t>СН</a:t>
            </a:r>
            <a:r>
              <a:rPr lang="ru-RU" b="1" baseline="-25000" dirty="0" smtClean="0">
                <a:solidFill>
                  <a:schemeClr val="bg1"/>
                </a:solidFill>
              </a:rPr>
              <a:t>2</a:t>
            </a:r>
            <a:r>
              <a:rPr lang="ru-RU" sz="4400" b="1" baseline="-25000" dirty="0" smtClean="0">
                <a:solidFill>
                  <a:schemeClr val="bg1"/>
                </a:solidFill>
              </a:rPr>
              <a:t> =СН-СН</a:t>
            </a:r>
            <a:r>
              <a:rPr lang="ru-RU" b="1" baseline="-25000" dirty="0" smtClean="0">
                <a:solidFill>
                  <a:schemeClr val="bg1"/>
                </a:solidFill>
              </a:rPr>
              <a:t>2</a:t>
            </a:r>
            <a:r>
              <a:rPr lang="ru-RU" sz="4400" b="1" baseline="-25000" dirty="0" smtClean="0">
                <a:solidFill>
                  <a:schemeClr val="bg1"/>
                </a:solidFill>
              </a:rPr>
              <a:t>-ОН</a:t>
            </a:r>
          </a:p>
          <a:p>
            <a:pPr>
              <a:buNone/>
            </a:pPr>
            <a:endParaRPr lang="ru-RU" sz="4400" b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b="1" baseline="-25000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</a:rPr>
              <a:t>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СН2-ОН</a:t>
            </a:r>
            <a:r>
              <a:rPr lang="ru-RU" b="1" baseline="-25000" dirty="0" smtClean="0">
                <a:solidFill>
                  <a:schemeClr val="bg1"/>
                </a:solidFill>
              </a:rPr>
              <a:t>                  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baseline="-25000" dirty="0" smtClean="0">
                <a:solidFill>
                  <a:schemeClr val="bg1"/>
                </a:solidFill>
              </a:rPr>
              <a:t>                                               </a:t>
            </a:r>
          </a:p>
          <a:p>
            <a:pPr>
              <a:buNone/>
            </a:pPr>
            <a:r>
              <a:rPr lang="ru-RU" b="1" baseline="-25000" dirty="0" smtClean="0">
                <a:solidFill>
                  <a:schemeClr val="bg1"/>
                </a:solidFill>
              </a:rPr>
              <a:t>                                               </a:t>
            </a:r>
          </a:p>
          <a:p>
            <a:pPr>
              <a:buNone/>
            </a:pPr>
            <a:r>
              <a:rPr lang="ru-RU" b="1" baseline="-25000" dirty="0" smtClean="0">
                <a:solidFill>
                  <a:schemeClr val="bg1"/>
                </a:solidFill>
              </a:rPr>
              <a:t>                                              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785926"/>
            <a:ext cx="3214710" cy="128588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Предельные -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286124"/>
            <a:ext cx="3214710" cy="135732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Непредельные -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4857760"/>
            <a:ext cx="3143272" cy="135732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Ароматические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5786446" y="4857760"/>
            <a:ext cx="1143008" cy="1071570"/>
          </a:xfrm>
          <a:prstGeom prst="hexagon">
            <a:avLst>
              <a:gd name="adj" fmla="val 26131"/>
              <a:gd name="vf" fmla="val 1154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072198" y="5072074"/>
            <a:ext cx="571504" cy="7143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571480"/>
            <a:ext cx="8429684" cy="592935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3. По типу атома углерода, связанного с группой  - ОН</a:t>
            </a:r>
          </a:p>
          <a:p>
            <a:pPr algn="ctr">
              <a:buNone/>
            </a:pP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ru-RU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СН3-СН2-СН2-ОН</a:t>
            </a:r>
          </a:p>
          <a:p>
            <a:pPr algn="r">
              <a:buNone/>
            </a:pP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СН3-СН-СН3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               ОН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       СН3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СН3-С-СН3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      ОН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071678"/>
            <a:ext cx="4071966" cy="114300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Первичные</a:t>
            </a:r>
            <a:r>
              <a:rPr lang="ru-RU" sz="3200" dirty="0" smtClean="0">
                <a:solidFill>
                  <a:schemeClr val="tx1"/>
                </a:solidFill>
              </a:rPr>
              <a:t> -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643314"/>
            <a:ext cx="4143404" cy="12144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Вторичные 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5143512"/>
            <a:ext cx="4143404" cy="114300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Третичные 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в начало 5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3357562"/>
            <a:ext cx="792961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Номенклатура и  изомерия  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При образовании названий спиртов к названию углеводорода, соответствующего спирту, добавляют (родовой) суффикс </a:t>
            </a:r>
            <a:r>
              <a:rPr lang="ru-RU" sz="2400" b="1" u="sng" dirty="0" smtClean="0">
                <a:solidFill>
                  <a:srgbClr val="00FF00"/>
                </a:solidFill>
              </a:rPr>
              <a:t>– ОЛ.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Цифрами после суффикса указывают положение гидроксильной группы в главной цепи: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lnSpc>
                <a:spcPct val="45000"/>
              </a:lnSpc>
              <a:buFontTx/>
              <a:buNone/>
            </a:pPr>
            <a:r>
              <a:rPr lang="ru-RU" sz="1600" b="1" dirty="0" smtClean="0"/>
              <a:t>	        </a:t>
            </a:r>
            <a:r>
              <a:rPr lang="en-US" sz="1800" b="1" dirty="0" smtClean="0"/>
              <a:t>H                       </a:t>
            </a:r>
            <a:r>
              <a:rPr lang="ru-RU" sz="1800" b="1" dirty="0" smtClean="0"/>
              <a:t>  </a:t>
            </a:r>
            <a:r>
              <a:rPr lang="en-US" sz="1800" b="1" dirty="0" smtClean="0"/>
              <a:t>H   </a:t>
            </a:r>
            <a:r>
              <a:rPr lang="en-US" sz="1800" b="1" dirty="0" err="1" smtClean="0"/>
              <a:t>H</a:t>
            </a:r>
            <a:r>
              <a:rPr lang="en-US" sz="1800" b="1" dirty="0" smtClean="0"/>
              <a:t>    </a:t>
            </a:r>
            <a:r>
              <a:rPr lang="en-US" sz="1800" b="1" dirty="0" err="1" smtClean="0"/>
              <a:t>H</a:t>
            </a:r>
            <a:r>
              <a:rPr lang="en-US" sz="1800" b="1" dirty="0" smtClean="0"/>
              <a:t>	              </a:t>
            </a:r>
            <a:r>
              <a:rPr lang="ru-RU" sz="1800" b="1" dirty="0" smtClean="0"/>
              <a:t>         </a:t>
            </a:r>
            <a:r>
              <a:rPr lang="en-US" sz="1800" b="1" dirty="0" smtClean="0"/>
              <a:t> H    </a:t>
            </a:r>
            <a:r>
              <a:rPr lang="en-US" sz="1800" b="1" dirty="0" err="1" smtClean="0"/>
              <a:t>H</a:t>
            </a:r>
            <a:r>
              <a:rPr lang="en-US" sz="1800" b="1" dirty="0" smtClean="0"/>
              <a:t>    </a:t>
            </a:r>
            <a:r>
              <a:rPr lang="en-US" sz="1800" b="1" dirty="0" err="1" smtClean="0"/>
              <a:t>H</a:t>
            </a:r>
            <a:r>
              <a:rPr lang="ru-RU" sz="1800" b="1" dirty="0" smtClean="0"/>
              <a:t>	       </a:t>
            </a:r>
            <a:r>
              <a:rPr lang="en-US" sz="1800" b="1" dirty="0" smtClean="0"/>
              <a:t>	</a:t>
            </a:r>
            <a:r>
              <a:rPr lang="ru-RU" sz="1800" b="1" dirty="0" smtClean="0"/>
              <a:t>                            </a:t>
            </a:r>
            <a:r>
              <a:rPr lang="en-US" sz="1800" b="1" dirty="0" smtClean="0"/>
              <a:t>  </a:t>
            </a:r>
            <a:r>
              <a:rPr lang="ru-RU" sz="1800" b="1" dirty="0" smtClean="0"/>
              <a:t>         </a:t>
            </a:r>
          </a:p>
          <a:p>
            <a:pPr>
              <a:lnSpc>
                <a:spcPct val="45000"/>
              </a:lnSpc>
              <a:buFontTx/>
              <a:buNone/>
            </a:pPr>
            <a:r>
              <a:rPr lang="ru-RU" sz="1800" b="1" dirty="0" smtClean="0"/>
              <a:t>             </a:t>
            </a:r>
            <a:r>
              <a:rPr lang="en-US" sz="1800" b="1" dirty="0" smtClean="0"/>
              <a:t>|                      </a:t>
            </a:r>
            <a:r>
              <a:rPr lang="ru-RU" sz="1800" b="1" dirty="0" smtClean="0"/>
              <a:t>     </a:t>
            </a:r>
            <a:r>
              <a:rPr lang="ru-RU" sz="1800" b="1" dirty="0" smtClean="0">
                <a:solidFill>
                  <a:srgbClr val="FF0000"/>
                </a:solidFill>
              </a:rPr>
              <a:t>3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  </a:t>
            </a:r>
            <a:r>
              <a:rPr lang="en-US" sz="1800" b="1" dirty="0" smtClean="0"/>
              <a:t>|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|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 smtClean="0">
                <a:solidFill>
                  <a:srgbClr val="FF0000"/>
                </a:solidFill>
              </a:rPr>
              <a:t>        </a:t>
            </a:r>
            <a:r>
              <a:rPr lang="en-US" sz="1800" b="1" dirty="0" smtClean="0">
                <a:solidFill>
                  <a:srgbClr val="FF0000"/>
                </a:solidFill>
              </a:rPr>
              <a:t>                  </a:t>
            </a:r>
            <a:r>
              <a:rPr lang="ru-RU" sz="1800" b="1" dirty="0" smtClean="0">
                <a:solidFill>
                  <a:srgbClr val="FF0000"/>
                </a:solidFill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</a:rPr>
              <a:t>1 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| </a:t>
            </a:r>
            <a:r>
              <a:rPr lang="en-US" sz="1800" b="1" dirty="0" smtClean="0">
                <a:solidFill>
                  <a:srgbClr val="FF0000"/>
                </a:solidFill>
              </a:rPr>
              <a:t>2  </a:t>
            </a:r>
            <a:r>
              <a:rPr lang="en-US" sz="1800" b="1" dirty="0" smtClean="0"/>
              <a:t>|</a:t>
            </a:r>
            <a:r>
              <a:rPr lang="en-US" sz="1800" b="1" dirty="0" smtClean="0">
                <a:solidFill>
                  <a:srgbClr val="FF0000"/>
                </a:solidFill>
              </a:rPr>
              <a:t>3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 b="1" dirty="0" smtClean="0"/>
              <a:t>	 </a:t>
            </a:r>
            <a:r>
              <a:rPr lang="ru-RU" sz="1800" b="1" dirty="0" smtClean="0"/>
              <a:t> </a:t>
            </a:r>
            <a:r>
              <a:rPr lang="en-US" sz="1800" b="1" dirty="0" smtClean="0"/>
              <a:t>H-</a:t>
            </a:r>
            <a:r>
              <a:rPr lang="ru-RU" sz="1800" b="1" dirty="0" smtClean="0"/>
              <a:t> </a:t>
            </a:r>
            <a:r>
              <a:rPr lang="en-US" sz="1800" b="1" dirty="0" smtClean="0"/>
              <a:t>C – O H         </a:t>
            </a:r>
            <a:r>
              <a:rPr lang="en-US" sz="1800" b="1" dirty="0" err="1" smtClean="0"/>
              <a:t>H</a:t>
            </a:r>
            <a:r>
              <a:rPr lang="en-US" sz="1800" b="1" dirty="0" smtClean="0"/>
              <a:t>- C – C </a:t>
            </a:r>
            <a:r>
              <a:rPr lang="ru-RU" sz="1800" b="1" dirty="0" smtClean="0"/>
              <a:t>–</a:t>
            </a:r>
            <a:r>
              <a:rPr lang="en-US" sz="1800" b="1" dirty="0" smtClean="0"/>
              <a:t> C -OH  </a:t>
            </a:r>
            <a:r>
              <a:rPr lang="ru-RU" sz="1800" b="1" dirty="0" smtClean="0"/>
              <a:t>            </a:t>
            </a:r>
            <a:r>
              <a:rPr lang="en-US" sz="1800" b="1" dirty="0" smtClean="0"/>
              <a:t>H - C – C – C -H	</a:t>
            </a:r>
            <a:r>
              <a:rPr lang="ru-RU" sz="1800" b="1" dirty="0" smtClean="0"/>
              <a:t>  </a:t>
            </a:r>
            <a:endParaRPr lang="en-US" sz="1800" b="1" dirty="0" smtClean="0"/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 b="1" dirty="0" smtClean="0"/>
              <a:t>	</a:t>
            </a:r>
            <a:r>
              <a:rPr lang="ru-RU" sz="1800" b="1" dirty="0" smtClean="0"/>
              <a:t>       </a:t>
            </a:r>
            <a:r>
              <a:rPr lang="en-US" sz="1800" b="1" dirty="0" smtClean="0"/>
              <a:t>|	           </a:t>
            </a:r>
            <a:r>
              <a:rPr lang="ru-RU" sz="1800" b="1" dirty="0" smtClean="0"/>
              <a:t>              </a:t>
            </a:r>
            <a:r>
              <a:rPr lang="en-US" sz="1800" b="1" dirty="0" smtClean="0"/>
              <a:t>|    </a:t>
            </a:r>
            <a:r>
              <a:rPr lang="ru-RU" sz="1800" b="1" dirty="0" smtClean="0"/>
              <a:t>  </a:t>
            </a:r>
            <a:r>
              <a:rPr lang="en-US" sz="1800" b="1" dirty="0" smtClean="0"/>
              <a:t>|    </a:t>
            </a:r>
            <a:r>
              <a:rPr lang="ru-RU" sz="1800" b="1" dirty="0" smtClean="0"/>
              <a:t> </a:t>
            </a:r>
            <a:r>
              <a:rPr lang="en-US" sz="1800" b="1" dirty="0" smtClean="0"/>
              <a:t>|	           </a:t>
            </a:r>
            <a:r>
              <a:rPr lang="ru-RU" sz="1800" b="1" dirty="0" smtClean="0"/>
              <a:t>             </a:t>
            </a:r>
            <a:r>
              <a:rPr lang="en-US" sz="1800" b="1" dirty="0" smtClean="0"/>
              <a:t> |    </a:t>
            </a:r>
            <a:r>
              <a:rPr lang="ru-RU" sz="1800" b="1" dirty="0" smtClean="0"/>
              <a:t>  </a:t>
            </a:r>
            <a:r>
              <a:rPr lang="en-US" sz="1800" b="1" dirty="0" smtClean="0"/>
              <a:t>|     |	</a:t>
            </a:r>
            <a:r>
              <a:rPr lang="ru-RU" sz="1800" b="1" dirty="0" smtClean="0"/>
              <a:t>          </a:t>
            </a:r>
            <a:r>
              <a:rPr lang="en-US" sz="1800" b="1" dirty="0" smtClean="0"/>
              <a:t> </a:t>
            </a:r>
            <a:endParaRPr lang="ru-RU" sz="1800" b="1" dirty="0" smtClean="0"/>
          </a:p>
          <a:p>
            <a:pPr>
              <a:lnSpc>
                <a:spcPct val="55000"/>
              </a:lnSpc>
              <a:buFontTx/>
              <a:buNone/>
            </a:pPr>
            <a:r>
              <a:rPr lang="en-US" sz="1800" b="1" dirty="0" smtClean="0"/>
              <a:t>	</a:t>
            </a:r>
            <a:r>
              <a:rPr lang="ru-RU" sz="1800" b="1" dirty="0" smtClean="0"/>
              <a:t>      </a:t>
            </a:r>
            <a:r>
              <a:rPr lang="en-US" sz="1800" b="1" dirty="0" smtClean="0"/>
              <a:t>H</a:t>
            </a:r>
            <a:r>
              <a:rPr lang="ru-RU" sz="1800" b="1" dirty="0" smtClean="0"/>
              <a:t>	</a:t>
            </a:r>
            <a:r>
              <a:rPr lang="en-US" sz="1800" b="1" dirty="0" smtClean="0"/>
              <a:t>          </a:t>
            </a:r>
            <a:r>
              <a:rPr lang="ru-RU" sz="1800" b="1" dirty="0" smtClean="0"/>
              <a:t>              </a:t>
            </a:r>
            <a:r>
              <a:rPr lang="en-US" sz="1800" b="1" dirty="0" smtClean="0"/>
              <a:t>H</a:t>
            </a:r>
            <a:r>
              <a:rPr lang="ru-RU" sz="1800" b="1" dirty="0" smtClean="0"/>
              <a:t>     </a:t>
            </a:r>
            <a:r>
              <a:rPr lang="en-US" sz="1800" b="1" dirty="0" smtClean="0"/>
              <a:t>H   </a:t>
            </a:r>
            <a:r>
              <a:rPr lang="en-US" sz="1800" b="1" dirty="0" err="1" smtClean="0"/>
              <a:t>H</a:t>
            </a:r>
            <a:r>
              <a:rPr lang="en-US" sz="1800" b="1" dirty="0" smtClean="0"/>
              <a:t>	             </a:t>
            </a:r>
            <a:r>
              <a:rPr lang="ru-RU" sz="1800" b="1" dirty="0" smtClean="0"/>
              <a:t>          </a:t>
            </a:r>
            <a:r>
              <a:rPr lang="en-US" sz="1800" b="1" dirty="0" smtClean="0"/>
              <a:t>  H   OH  H </a:t>
            </a:r>
            <a:endParaRPr lang="ru-RU" sz="1800" b="1" dirty="0" smtClean="0"/>
          </a:p>
          <a:p>
            <a:pPr>
              <a:lnSpc>
                <a:spcPct val="55000"/>
              </a:lnSpc>
              <a:buFontTx/>
              <a:buNone/>
            </a:pPr>
            <a:endParaRPr lang="ru-RU" sz="1800" b="1" dirty="0" smtClean="0">
              <a:solidFill>
                <a:srgbClr val="9900CC"/>
              </a:solidFill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ru-RU" sz="1800" b="1" dirty="0" smtClean="0">
                <a:solidFill>
                  <a:srgbClr val="9900CC"/>
                </a:solidFill>
              </a:rPr>
              <a:t>    </a:t>
            </a:r>
            <a:r>
              <a:rPr lang="en-US" sz="1800" b="1" dirty="0" smtClean="0">
                <a:solidFill>
                  <a:srgbClr val="9900CC"/>
                </a:solidFill>
              </a:rPr>
              <a:t> 	</a:t>
            </a:r>
            <a:r>
              <a:rPr lang="ru-RU" sz="1800" b="1" dirty="0" smtClean="0">
                <a:solidFill>
                  <a:srgbClr val="9900CC"/>
                </a:solidFill>
              </a:rPr>
              <a:t>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/>
              <a:t> </a:t>
            </a:r>
            <a:r>
              <a:rPr lang="ru-RU" b="1" dirty="0" smtClean="0"/>
              <a:t>метанол    пропанол-1      </a:t>
            </a:r>
            <a:r>
              <a:rPr lang="ru-RU" b="1" dirty="0" err="1" smtClean="0"/>
              <a:t>пропанол</a:t>
            </a:r>
            <a:r>
              <a:rPr lang="ru-RU" b="1" dirty="0" smtClean="0"/>
              <a:t> -2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FF00"/>
                </a:solidFill>
                <a:latin typeface="Comic Sans MS" pitchFamily="66" charset="0"/>
              </a:rPr>
              <a:t>ВИДЫ ИЗОМЕРИИ:</a:t>
            </a:r>
            <a:br>
              <a:rPr lang="ru-RU" sz="4000" b="1" dirty="0" smtClean="0">
                <a:solidFill>
                  <a:srgbClr val="00FF00"/>
                </a:solidFill>
                <a:latin typeface="Comic Sans MS" pitchFamily="66" charset="0"/>
              </a:rPr>
            </a:br>
            <a:endParaRPr lang="ru-RU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1. Изомерия положения функциональной группы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пропанол</a:t>
            </a:r>
            <a:r>
              <a:rPr lang="ru-RU" sz="2400" b="1" dirty="0" smtClean="0"/>
              <a:t>–1 и </a:t>
            </a:r>
            <a:r>
              <a:rPr lang="ru-RU" sz="2400" b="1" dirty="0" err="1" smtClean="0"/>
              <a:t>пропанол</a:t>
            </a:r>
            <a:r>
              <a:rPr lang="ru-RU" sz="2400" b="1" dirty="0" smtClean="0"/>
              <a:t>–2)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2.Изомерия углеродного скелета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FF00"/>
                </a:solidFill>
              </a:rPr>
              <a:t>CH3-CH2-CH2-CH2-OH                   CH3-CH-CH2-OH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00FF00"/>
                </a:solidFill>
              </a:rPr>
              <a:t>                                                                  </a:t>
            </a:r>
            <a:r>
              <a:rPr lang="en-US" sz="2400" b="1" dirty="0" smtClean="0">
                <a:solidFill>
                  <a:srgbClr val="00FF00"/>
                </a:solidFill>
              </a:rPr>
              <a:t>CH3</a:t>
            </a:r>
            <a:r>
              <a:rPr lang="ru-RU" sz="2400" b="1" dirty="0" smtClean="0">
                <a:solidFill>
                  <a:srgbClr val="00FF00"/>
                </a:solidFill>
              </a:rPr>
              <a:t>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</a:t>
            </a:r>
            <a:r>
              <a:rPr lang="ru-RU" sz="2400" b="1" dirty="0" smtClean="0"/>
              <a:t>бутанол-1       </a:t>
            </a:r>
            <a:r>
              <a:rPr lang="ru-RU" sz="2400" b="1" dirty="0" smtClean="0">
                <a:solidFill>
                  <a:srgbClr val="00FF00"/>
                </a:solidFill>
              </a:rPr>
              <a:t>                         </a:t>
            </a:r>
            <a:r>
              <a:rPr lang="ru-RU" sz="2400" b="1" dirty="0" smtClean="0"/>
              <a:t>2-метилпропанол-1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3.Изомерия межклассовая – спирты </a:t>
            </a:r>
            <a:r>
              <a:rPr lang="ru-RU" sz="2400" b="1" dirty="0" err="1" smtClean="0">
                <a:solidFill>
                  <a:schemeClr val="bg1"/>
                </a:solidFill>
              </a:rPr>
              <a:t>изомерны</a:t>
            </a:r>
            <a:r>
              <a:rPr lang="ru-RU" sz="2400" b="1" dirty="0" smtClean="0">
                <a:solidFill>
                  <a:schemeClr val="bg1"/>
                </a:solidFill>
              </a:rPr>
              <a:t> простым эфирам: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/>
              <a:t>	 </a:t>
            </a:r>
            <a:r>
              <a:rPr lang="ru-RU" sz="2400" b="1" dirty="0" smtClean="0">
                <a:solidFill>
                  <a:srgbClr val="00FF00"/>
                </a:solidFill>
              </a:rPr>
              <a:t>СН3-СН2-ОН</a:t>
            </a:r>
            <a:r>
              <a:rPr lang="en-US" sz="2400" b="1" dirty="0" smtClean="0">
                <a:solidFill>
                  <a:srgbClr val="00FF00"/>
                </a:solidFill>
              </a:rPr>
              <a:t> </a:t>
            </a:r>
            <a:r>
              <a:rPr lang="ru-RU" sz="2400" b="1" dirty="0" smtClean="0">
                <a:solidFill>
                  <a:srgbClr val="00FF00"/>
                </a:solidFill>
              </a:rPr>
              <a:t>                              СН3-О-СН3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         этанол                             </a:t>
            </a:r>
            <a:r>
              <a:rPr lang="ru-RU" sz="2400" b="1" dirty="0" err="1" smtClean="0"/>
              <a:t>диметиловый</a:t>
            </a:r>
            <a:r>
              <a:rPr lang="ru-RU" sz="2400" b="1" dirty="0" smtClean="0"/>
              <a:t> эфир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b="1" dirty="0" smtClean="0"/>
              <a:t>Получение</a:t>
            </a:r>
          </a:p>
          <a:p>
            <a:pPr>
              <a:buNone/>
            </a:pPr>
            <a:r>
              <a:rPr lang="ru-RU" b="1" dirty="0" smtClean="0"/>
              <a:t>                                </a:t>
            </a:r>
            <a:r>
              <a:rPr lang="ru-RU" dirty="0" smtClean="0"/>
              <a:t>↑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Физические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00FF00"/>
                </a:solidFill>
              </a:rPr>
              <a:t>Спирты </a:t>
            </a:r>
            <a:r>
              <a:rPr lang="ru-RU" dirty="0" smtClean="0"/>
              <a:t>    </a:t>
            </a:r>
            <a:r>
              <a:rPr lang="ru-RU" b="1" dirty="0" smtClean="0"/>
              <a:t>Химические</a:t>
            </a:r>
          </a:p>
          <a:p>
            <a:pPr>
              <a:buNone/>
            </a:pPr>
            <a:r>
              <a:rPr lang="ru-RU" b="1" dirty="0" smtClean="0"/>
              <a:t>    свойства                             </a:t>
            </a:r>
            <a:r>
              <a:rPr lang="ru-RU" b="1" dirty="0" err="1" smtClean="0"/>
              <a:t>свойства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                          </a:t>
            </a:r>
            <a:r>
              <a:rPr lang="ru-RU" b="1" dirty="0" smtClean="0"/>
              <a:t>Применение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FF00"/>
                </a:solidFill>
              </a:rPr>
              <a:t>Работа с инструктивными картами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964777" y="3679033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86380" y="307181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3071802" y="307181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57356" y="428604"/>
            <a:ext cx="5921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FF00"/>
                </a:solidFill>
                <a:latin typeface="Comic Sans MS" pitchFamily="66" charset="0"/>
              </a:rPr>
              <a:t>Опорный конспект</a:t>
            </a:r>
            <a:endParaRPr lang="ru-RU" sz="4800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2" name="Управляющая кнопка: в начало 11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Физические свойства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FF00"/>
                </a:solidFill>
              </a:rPr>
              <a:t>Низшие и средние спирты</a:t>
            </a:r>
            <a:r>
              <a:rPr lang="ru-RU" b="1" dirty="0" smtClean="0">
                <a:solidFill>
                  <a:srgbClr val="00FF00"/>
                </a:solidFill>
              </a:rPr>
              <a:t> </a:t>
            </a:r>
            <a:r>
              <a:rPr lang="ru-RU" b="1" dirty="0" smtClean="0"/>
              <a:t>(С</a:t>
            </a:r>
            <a:r>
              <a:rPr lang="en-US" sz="1400" b="1" dirty="0" smtClean="0"/>
              <a:t>1</a:t>
            </a:r>
            <a:r>
              <a:rPr lang="en-US" b="1" dirty="0" smtClean="0"/>
              <a:t>-C</a:t>
            </a:r>
            <a:r>
              <a:rPr lang="en-US" sz="1400" b="1" dirty="0" smtClean="0"/>
              <a:t>11</a:t>
            </a:r>
            <a:r>
              <a:rPr lang="en-US" b="1" dirty="0" smtClean="0"/>
              <a:t>)-</a:t>
            </a:r>
            <a:r>
              <a:rPr lang="ru-RU" b="1" dirty="0" smtClean="0"/>
              <a:t>летучие, бесцветные жидкости с резким, характерным алкогольным  запахом, жгучим вкусом. Растворимы в воде до </a:t>
            </a:r>
            <a:r>
              <a:rPr lang="ru-RU" b="1" dirty="0" err="1" smtClean="0"/>
              <a:t>актонола</a:t>
            </a:r>
            <a:r>
              <a:rPr lang="ru-RU" b="1" dirty="0" smtClean="0"/>
              <a:t>.</a:t>
            </a:r>
          </a:p>
          <a:p>
            <a:r>
              <a:rPr lang="ru-RU" sz="3600" b="1" dirty="0" smtClean="0">
                <a:solidFill>
                  <a:srgbClr val="00FF00"/>
                </a:solidFill>
              </a:rPr>
              <a:t>Высшие спирты</a:t>
            </a:r>
            <a:r>
              <a:rPr lang="en-US" sz="3600" b="1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/>
              <a:t>(C</a:t>
            </a:r>
            <a:r>
              <a:rPr lang="en-US" sz="1400" b="1" dirty="0" smtClean="0"/>
              <a:t>12</a:t>
            </a:r>
            <a:r>
              <a:rPr lang="en-US" b="1" dirty="0" smtClean="0"/>
              <a:t>- </a:t>
            </a:r>
            <a:r>
              <a:rPr lang="ru-RU" b="1" dirty="0" smtClean="0"/>
              <a:t> и выше)- твердые вещества с приятным запахом. Нерастворимы в воде.</a:t>
            </a:r>
          </a:p>
          <a:p>
            <a:endParaRPr lang="ru-RU" b="1" dirty="0" smtClean="0">
              <a:solidFill>
                <a:srgbClr val="00FF00"/>
              </a:solidFill>
            </a:endParaRPr>
          </a:p>
          <a:p>
            <a:pPr>
              <a:buNone/>
            </a:pPr>
            <a:endParaRPr lang="ru-RU" dirty="0">
              <a:solidFill>
                <a:srgbClr val="CCFFCC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Способы получения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FF00"/>
                </a:solidFill>
              </a:rPr>
              <a:t>Лабораторные: 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Гидролиз </a:t>
            </a:r>
            <a:r>
              <a:rPr lang="ru-RU" sz="2400" b="1" dirty="0" err="1" smtClean="0"/>
              <a:t>галогеналканов</a:t>
            </a:r>
            <a:r>
              <a:rPr lang="ru-RU" sz="2400" b="1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smtClean="0">
                <a:solidFill>
                  <a:srgbClr val="00FF00"/>
                </a:solidFill>
              </a:rPr>
              <a:t>R-</a:t>
            </a:r>
            <a:r>
              <a:rPr lang="en-US" sz="2400" b="1" dirty="0" err="1" smtClean="0">
                <a:solidFill>
                  <a:srgbClr val="00FF00"/>
                </a:solidFill>
              </a:rPr>
              <a:t>CL+NaOH</a:t>
            </a:r>
            <a:r>
              <a:rPr lang="ru-RU" sz="2400" b="1" dirty="0" smtClean="0">
                <a:solidFill>
                  <a:srgbClr val="00FF00"/>
                </a:solidFill>
              </a:rPr>
              <a:t> </a:t>
            </a:r>
            <a:r>
              <a:rPr lang="en-US" sz="2400" b="1" dirty="0" smtClean="0">
                <a:solidFill>
                  <a:srgbClr val="00FF00"/>
                </a:solidFill>
              </a:rPr>
              <a:t>    R-</a:t>
            </a:r>
            <a:r>
              <a:rPr lang="en-US" sz="2400" b="1" dirty="0" err="1" smtClean="0">
                <a:solidFill>
                  <a:srgbClr val="00FF00"/>
                </a:solidFill>
              </a:rPr>
              <a:t>OH+NaCL</a:t>
            </a:r>
            <a:endParaRPr lang="ru-RU" sz="2400" b="1" dirty="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Гидратация </a:t>
            </a:r>
            <a:r>
              <a:rPr lang="ru-RU" sz="2400" b="1" dirty="0" err="1" smtClean="0"/>
              <a:t>алкенов</a:t>
            </a:r>
            <a:r>
              <a:rPr lang="ru-RU" sz="2400" b="1" dirty="0" smtClean="0"/>
              <a:t>: </a:t>
            </a:r>
            <a:r>
              <a:rPr lang="en-US" sz="2400" b="1" dirty="0" smtClean="0">
                <a:solidFill>
                  <a:srgbClr val="00FF00"/>
                </a:solidFill>
              </a:rPr>
              <a:t>CH</a:t>
            </a:r>
            <a:r>
              <a:rPr lang="en-US" sz="1800" b="1" dirty="0" smtClean="0">
                <a:solidFill>
                  <a:srgbClr val="00FF00"/>
                </a:solidFill>
              </a:rPr>
              <a:t>2</a:t>
            </a:r>
            <a:r>
              <a:rPr lang="en-US" sz="2400" b="1" dirty="0" smtClean="0">
                <a:solidFill>
                  <a:srgbClr val="00FF00"/>
                </a:solidFill>
              </a:rPr>
              <a:t>=CH</a:t>
            </a:r>
            <a:r>
              <a:rPr lang="en-US" sz="1800" b="1" dirty="0" smtClean="0">
                <a:solidFill>
                  <a:srgbClr val="00FF00"/>
                </a:solidFill>
              </a:rPr>
              <a:t>2</a:t>
            </a:r>
            <a:r>
              <a:rPr lang="en-US" sz="2400" b="1" dirty="0" smtClean="0">
                <a:solidFill>
                  <a:srgbClr val="00FF00"/>
                </a:solidFill>
              </a:rPr>
              <a:t>+H2O    C</a:t>
            </a:r>
            <a:r>
              <a:rPr lang="en-US" sz="1800" b="1" dirty="0" smtClean="0">
                <a:solidFill>
                  <a:srgbClr val="00FF00"/>
                </a:solidFill>
              </a:rPr>
              <a:t>2</a:t>
            </a:r>
            <a:r>
              <a:rPr lang="en-US" sz="2400" b="1" dirty="0" smtClean="0">
                <a:solidFill>
                  <a:srgbClr val="00FF00"/>
                </a:solidFill>
              </a:rPr>
              <a:t>H</a:t>
            </a:r>
            <a:r>
              <a:rPr lang="en-US" sz="1800" b="1" dirty="0" smtClean="0">
                <a:solidFill>
                  <a:srgbClr val="00FF00"/>
                </a:solidFill>
              </a:rPr>
              <a:t>5</a:t>
            </a:r>
            <a:r>
              <a:rPr lang="en-US" sz="2400" b="1" dirty="0" smtClean="0">
                <a:solidFill>
                  <a:srgbClr val="00FF00"/>
                </a:solidFill>
              </a:rPr>
              <a:t>OH</a:t>
            </a:r>
            <a:endParaRPr lang="ru-RU" sz="2400" b="1" dirty="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Гидрирование карбонильных соединений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    </a:t>
            </a:r>
            <a:r>
              <a:rPr lang="ru-RU" sz="2400" b="1" dirty="0" smtClean="0">
                <a:solidFill>
                  <a:srgbClr val="00FF00"/>
                </a:solidFill>
              </a:rPr>
              <a:t>Промышленные: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Синтез метанола из </a:t>
            </a:r>
            <a:r>
              <a:rPr lang="ru-RU" sz="2400" b="1" dirty="0" err="1" smtClean="0"/>
              <a:t>синтез-газа</a:t>
            </a:r>
            <a:endParaRPr 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FF00"/>
                </a:solidFill>
              </a:rPr>
              <a:t>	CO+2H</a:t>
            </a:r>
            <a:r>
              <a:rPr lang="en-US" sz="1800" b="1" dirty="0" smtClean="0">
                <a:solidFill>
                  <a:srgbClr val="00FF00"/>
                </a:solidFill>
              </a:rPr>
              <a:t>2 </a:t>
            </a:r>
            <a:r>
              <a:rPr lang="en-US" sz="2400" b="1" dirty="0" smtClean="0">
                <a:solidFill>
                  <a:srgbClr val="00FF00"/>
                </a:solidFill>
              </a:rPr>
              <a:t>    </a:t>
            </a:r>
            <a:r>
              <a:rPr lang="en-US" sz="2400" b="1" dirty="0" smtClean="0"/>
              <a:t>CH</a:t>
            </a:r>
            <a:r>
              <a:rPr lang="en-US" sz="1800" b="1" dirty="0" smtClean="0"/>
              <a:t>3</a:t>
            </a:r>
            <a:r>
              <a:rPr lang="en-US" sz="2400" b="1" dirty="0" smtClean="0"/>
              <a:t>-OH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ru-RU" sz="2400" b="1" dirty="0" smtClean="0"/>
              <a:t>при повышенном давлении, высокой температуре и катализатора оксида цинка</a:t>
            </a:r>
            <a:r>
              <a:rPr lang="en-US" sz="2400" b="1" dirty="0" smtClean="0"/>
              <a:t>)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Гидратация </a:t>
            </a:r>
            <a:r>
              <a:rPr lang="ru-RU" sz="2400" b="1" dirty="0" err="1" smtClean="0"/>
              <a:t>алкенов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Брожение глюкозы: </a:t>
            </a:r>
            <a:r>
              <a:rPr lang="en-US" sz="2400" b="1" dirty="0" smtClean="0">
                <a:solidFill>
                  <a:srgbClr val="00FF00"/>
                </a:solidFill>
              </a:rPr>
              <a:t>C</a:t>
            </a:r>
            <a:r>
              <a:rPr lang="en-US" sz="1800" b="1" dirty="0" smtClean="0">
                <a:solidFill>
                  <a:srgbClr val="00FF00"/>
                </a:solidFill>
              </a:rPr>
              <a:t>6</a:t>
            </a:r>
            <a:r>
              <a:rPr lang="en-US" sz="2400" b="1" dirty="0" smtClean="0">
                <a:solidFill>
                  <a:srgbClr val="00FF00"/>
                </a:solidFill>
              </a:rPr>
              <a:t>H</a:t>
            </a:r>
            <a:r>
              <a:rPr lang="en-US" sz="1600" b="1" dirty="0" smtClean="0">
                <a:solidFill>
                  <a:srgbClr val="00FF00"/>
                </a:solidFill>
              </a:rPr>
              <a:t>12</a:t>
            </a:r>
            <a:r>
              <a:rPr lang="en-US" sz="2400" b="1" dirty="0" smtClean="0">
                <a:solidFill>
                  <a:srgbClr val="00FF00"/>
                </a:solidFill>
              </a:rPr>
              <a:t>O</a:t>
            </a:r>
            <a:r>
              <a:rPr lang="en-US" sz="1800" b="1" dirty="0" smtClean="0">
                <a:solidFill>
                  <a:srgbClr val="00FF00"/>
                </a:solidFill>
              </a:rPr>
              <a:t>6</a:t>
            </a:r>
            <a:r>
              <a:rPr lang="ru-RU" sz="2400" b="1" dirty="0" smtClean="0">
                <a:solidFill>
                  <a:srgbClr val="00FF00"/>
                </a:solidFill>
              </a:rPr>
              <a:t> </a:t>
            </a:r>
            <a:r>
              <a:rPr lang="en-US" sz="2400" b="1" dirty="0" smtClean="0">
                <a:solidFill>
                  <a:srgbClr val="00FF00"/>
                </a:solidFill>
              </a:rPr>
              <a:t>    2C</a:t>
            </a:r>
            <a:r>
              <a:rPr lang="en-US" sz="1800" b="1" dirty="0" smtClean="0">
                <a:solidFill>
                  <a:srgbClr val="00FF00"/>
                </a:solidFill>
              </a:rPr>
              <a:t>2</a:t>
            </a:r>
            <a:r>
              <a:rPr lang="en-US" sz="2400" b="1" dirty="0" smtClean="0">
                <a:solidFill>
                  <a:srgbClr val="00FF00"/>
                </a:solidFill>
              </a:rPr>
              <a:t>H</a:t>
            </a:r>
            <a:r>
              <a:rPr lang="en-US" sz="1800" b="1" dirty="0" smtClean="0">
                <a:solidFill>
                  <a:srgbClr val="00FF00"/>
                </a:solidFill>
              </a:rPr>
              <a:t>5</a:t>
            </a:r>
            <a:r>
              <a:rPr lang="en-US" sz="2400" b="1" dirty="0" smtClean="0">
                <a:solidFill>
                  <a:srgbClr val="00FF00"/>
                </a:solidFill>
              </a:rPr>
              <a:t>OH+2CO</a:t>
            </a:r>
            <a:r>
              <a:rPr lang="en-US" sz="1800" b="1" dirty="0" smtClean="0">
                <a:solidFill>
                  <a:srgbClr val="00FF00"/>
                </a:solidFill>
              </a:rPr>
              <a:t>2</a:t>
            </a:r>
            <a:endParaRPr lang="ru-RU" sz="2400" b="1" dirty="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endParaRPr lang="ru-RU" dirty="0" smtClean="0"/>
          </a:p>
          <a:p>
            <a:endParaRPr lang="ru-RU" dirty="0">
              <a:solidFill>
                <a:srgbClr val="CCFFCC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429256" y="6072206"/>
            <a:ext cx="357190" cy="1588"/>
          </a:xfrm>
          <a:prstGeom prst="straightConnector1">
            <a:avLst/>
          </a:prstGeom>
          <a:ln cmpd="sng">
            <a:solidFill>
              <a:schemeClr val="bg1"/>
            </a:solidFill>
            <a:miter lim="800000"/>
            <a:headEnd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429388" y="2928934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71736" y="2571744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43108" y="4572008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в начало 13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Химические свойства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82919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1. 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Спирты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реагируют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щелочными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щелочноземельными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металлами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образуя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солеобразные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соединения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алкоголяты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2СH</a:t>
            </a:r>
            <a:r>
              <a:rPr lang="en-US" sz="2000" b="1" dirty="0" smtClean="0">
                <a:solidFill>
                  <a:srgbClr val="00FF00"/>
                </a:solidFill>
              </a:rPr>
              <a:t>3</a:t>
            </a:r>
            <a:r>
              <a:rPr lang="en-US" sz="28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</a:rPr>
              <a:t>OH + 2Na </a:t>
            </a:r>
            <a:r>
              <a:rPr lang="en-US" sz="2800" b="1" dirty="0" smtClean="0">
                <a:solidFill>
                  <a:srgbClr val="00FF00"/>
                </a:solidFill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00FF00"/>
                </a:solidFill>
              </a:rPr>
              <a:t>2СH</a:t>
            </a:r>
            <a:r>
              <a:rPr lang="en-US" sz="2000" b="1" dirty="0" smtClean="0">
                <a:solidFill>
                  <a:srgbClr val="00FF00"/>
                </a:solidFill>
              </a:rPr>
              <a:t>3</a:t>
            </a:r>
            <a:r>
              <a:rPr lang="en-US" sz="28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</a:rPr>
              <a:t>ONa + 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  <a:sym typeface="Symbol" pitchFamily="18" charset="2"/>
              </a:rPr>
              <a:t></a:t>
            </a:r>
            <a:endParaRPr lang="en-US" sz="2800" b="1" dirty="0" smtClean="0">
              <a:solidFill>
                <a:srgbClr val="00FF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Monotype Corsiva" pitchFamily="66" charset="0"/>
              </a:rPr>
              <a:t>При этом атом водорода гидроксильной группы замещается на металл.  Похоже на кислоту.</a:t>
            </a:r>
            <a:endParaRPr lang="ru-RU" sz="2800" b="1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2СH</a:t>
            </a:r>
            <a:r>
              <a:rPr lang="en-US" sz="2000" b="1" dirty="0" smtClean="0">
                <a:solidFill>
                  <a:srgbClr val="00FF00"/>
                </a:solidFill>
              </a:rPr>
              <a:t>3</a:t>
            </a:r>
            <a:r>
              <a:rPr lang="en-US" sz="28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</a:rPr>
              <a:t>OH + </a:t>
            </a:r>
            <a:r>
              <a:rPr lang="en-US" sz="2800" b="1" dirty="0" err="1" smtClean="0">
                <a:solidFill>
                  <a:srgbClr val="00FF00"/>
                </a:solidFill>
              </a:rPr>
              <a:t>Сa</a:t>
            </a:r>
            <a:r>
              <a:rPr lang="en-US" sz="2800" b="1" dirty="0" smtClean="0">
                <a:solidFill>
                  <a:srgbClr val="00FF00"/>
                </a:solidFill>
              </a:rPr>
              <a:t> </a:t>
            </a:r>
            <a:r>
              <a:rPr lang="en-US" sz="2800" b="1" dirty="0" smtClean="0">
                <a:solidFill>
                  <a:srgbClr val="00FF00"/>
                </a:solidFill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00FF00"/>
                </a:solidFill>
              </a:rPr>
              <a:t> (СH</a:t>
            </a:r>
            <a:r>
              <a:rPr lang="en-US" sz="2000" b="1" dirty="0" smtClean="0">
                <a:solidFill>
                  <a:srgbClr val="00FF00"/>
                </a:solidFill>
              </a:rPr>
              <a:t>3</a:t>
            </a:r>
            <a:r>
              <a:rPr lang="en-US" sz="28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</a:rPr>
              <a:t>O)2Ca + 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2800" b="1" dirty="0" smtClean="0">
                <a:solidFill>
                  <a:srgbClr val="00FF00"/>
                </a:solidFill>
                <a:sym typeface="Symbol" pitchFamily="18" charset="2"/>
              </a:rPr>
              <a:t></a:t>
            </a:r>
            <a:endParaRPr lang="ru-RU" sz="2800" b="1" dirty="0" smtClean="0">
              <a:solidFill>
                <a:srgbClr val="00FF00"/>
              </a:solidFill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2800" b="1" dirty="0" smtClean="0">
                <a:latin typeface="Monotype Corsiva" pitchFamily="66" charset="0"/>
                <a:sym typeface="Wingdings" pitchFamily="2" charset="2"/>
              </a:rPr>
              <a:t>Но кислотные свойства спиртов слишком слабы, слабы настолько, что спирты не действуют на индикаторы.</a:t>
            </a:r>
            <a:endParaRPr lang="en-US" sz="2800" b="1" dirty="0" smtClean="0">
              <a:latin typeface="Monotype Corsiva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FF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Цели: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1.Добиться усвоения понятия «спирты»; сформировать знания о составе, строении, номенклатуре спиртов, физиологическом воздействии  на организм, физических и химических свойствах, способах получения, областях применения.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2. Формировать умение делать выводы, сравнивать, работать с источниками информации (учебник, таблица, схема), высказывать суждения по изучаемым вопросам. Подтвердить прогноз экспериментально.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3. Формировать умение находить пути решения проблемных ситуаций, обосновывать свое решение адекватно поставленной проблеме.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Химические свойства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Спирты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горят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/>
              <a:t>     </a:t>
            </a:r>
            <a:r>
              <a:rPr lang="ru-RU" b="1" dirty="0" smtClean="0">
                <a:solidFill>
                  <a:srgbClr val="00FF00"/>
                </a:solidFill>
              </a:rPr>
              <a:t>2С</a:t>
            </a:r>
            <a:r>
              <a:rPr lang="ru-RU" sz="1800" b="1" dirty="0" smtClean="0">
                <a:solidFill>
                  <a:srgbClr val="00FF00"/>
                </a:solidFill>
              </a:rPr>
              <a:t>3</a:t>
            </a:r>
            <a:r>
              <a:rPr lang="en-US" b="1" dirty="0" smtClean="0">
                <a:solidFill>
                  <a:srgbClr val="00FF00"/>
                </a:solidFill>
              </a:rPr>
              <a:t>H</a:t>
            </a:r>
            <a:r>
              <a:rPr lang="ru-RU" sz="1800" b="1" dirty="0" smtClean="0">
                <a:solidFill>
                  <a:srgbClr val="00FF00"/>
                </a:solidFill>
              </a:rPr>
              <a:t>7</a:t>
            </a:r>
            <a:r>
              <a:rPr lang="ru-RU" b="1" dirty="0" smtClean="0">
                <a:solidFill>
                  <a:srgbClr val="00FF00"/>
                </a:solidFill>
              </a:rPr>
              <a:t>О</a:t>
            </a:r>
            <a:r>
              <a:rPr lang="en-US" b="1" dirty="0" smtClean="0">
                <a:solidFill>
                  <a:srgbClr val="00FF00"/>
                </a:solidFill>
              </a:rPr>
              <a:t>H</a:t>
            </a:r>
            <a:r>
              <a:rPr lang="ru-RU" b="1" dirty="0" smtClean="0">
                <a:solidFill>
                  <a:srgbClr val="00FF00"/>
                </a:solidFill>
              </a:rPr>
              <a:t> + 9</a:t>
            </a:r>
            <a:r>
              <a:rPr lang="en-US" b="1" dirty="0" smtClean="0">
                <a:solidFill>
                  <a:srgbClr val="00FF00"/>
                </a:solidFill>
              </a:rPr>
              <a:t>O</a:t>
            </a:r>
            <a:r>
              <a:rPr lang="ru-RU" sz="1800" b="1" dirty="0" smtClean="0">
                <a:solidFill>
                  <a:srgbClr val="00FF00"/>
                </a:solidFill>
              </a:rPr>
              <a:t>2</a:t>
            </a:r>
            <a:r>
              <a:rPr lang="ru-RU" b="1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  <a:sym typeface="Symbol" pitchFamily="18" charset="2"/>
              </a:rPr>
              <a:t></a:t>
            </a:r>
            <a:r>
              <a:rPr lang="ru-RU" b="1" dirty="0" smtClean="0">
                <a:solidFill>
                  <a:srgbClr val="00FF00"/>
                </a:solidFill>
              </a:rPr>
              <a:t> 6С</a:t>
            </a:r>
            <a:r>
              <a:rPr lang="en-US" b="1" dirty="0" smtClean="0">
                <a:solidFill>
                  <a:srgbClr val="00FF00"/>
                </a:solidFill>
              </a:rPr>
              <a:t>O</a:t>
            </a:r>
            <a:r>
              <a:rPr lang="ru-RU" sz="1800" b="1" dirty="0" smtClean="0">
                <a:solidFill>
                  <a:srgbClr val="00FF00"/>
                </a:solidFill>
              </a:rPr>
              <a:t>2</a:t>
            </a:r>
            <a:r>
              <a:rPr lang="ru-RU" b="1" dirty="0" smtClean="0">
                <a:solidFill>
                  <a:srgbClr val="00FF00"/>
                </a:solidFill>
              </a:rPr>
              <a:t> + 8</a:t>
            </a:r>
            <a:r>
              <a:rPr lang="en-US" b="1" dirty="0" smtClean="0">
                <a:solidFill>
                  <a:srgbClr val="00FF00"/>
                </a:solidFill>
              </a:rPr>
              <a:t>H</a:t>
            </a:r>
            <a:r>
              <a:rPr lang="ru-RU" sz="1800" b="1" dirty="0" smtClean="0">
                <a:solidFill>
                  <a:srgbClr val="00FF00"/>
                </a:solidFill>
              </a:rPr>
              <a:t>2</a:t>
            </a:r>
            <a:r>
              <a:rPr lang="en-US" b="1" dirty="0" smtClean="0">
                <a:solidFill>
                  <a:srgbClr val="00FF00"/>
                </a:solidFill>
              </a:rPr>
              <a:t>O</a:t>
            </a:r>
            <a:endParaRPr lang="ru-RU" b="1" dirty="0" smtClean="0">
              <a:solidFill>
                <a:srgbClr val="00FF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FF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000" b="1" u="sng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80000"/>
              </a:lnSpc>
              <a:buFontTx/>
              <a:buAutoNum type="arabicPeriod" startAt="3"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Дегидратация</a:t>
            </a:r>
          </a:p>
          <a:p>
            <a:pPr marL="742950" indent="-742950">
              <a:lnSpc>
                <a:spcPct val="80000"/>
              </a:lnSpc>
              <a:buNone/>
            </a:pP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 typeface="Tahoma" pitchFamily="34" charset="0"/>
              <a:buNone/>
            </a:pPr>
            <a:r>
              <a:rPr lang="en-US" sz="3200" b="1" dirty="0" smtClean="0">
                <a:solidFill>
                  <a:srgbClr val="00FF00"/>
                </a:solidFill>
              </a:rPr>
              <a:t>CH</a:t>
            </a:r>
            <a:r>
              <a:rPr lang="en-US" sz="2000" b="1" dirty="0" smtClean="0">
                <a:solidFill>
                  <a:srgbClr val="00FF00"/>
                </a:solidFill>
              </a:rPr>
              <a:t>3</a:t>
            </a:r>
            <a:r>
              <a:rPr lang="en-US" sz="3200" b="1" dirty="0" smtClean="0">
                <a:solidFill>
                  <a:srgbClr val="00FF00"/>
                </a:solidFill>
              </a:rPr>
              <a:t>–CH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3200" b="1" dirty="0" smtClean="0">
                <a:solidFill>
                  <a:srgbClr val="00FF00"/>
                </a:solidFill>
              </a:rPr>
              <a:t>–OH  </a:t>
            </a:r>
            <a:r>
              <a:rPr lang="en-US" sz="3200" b="1" dirty="0" smtClean="0">
                <a:solidFill>
                  <a:srgbClr val="00FF00"/>
                </a:solidFill>
                <a:sym typeface="Symbol" pitchFamily="18" charset="2"/>
              </a:rPr>
              <a:t></a:t>
            </a:r>
            <a:r>
              <a:rPr lang="en-US" sz="3200" b="1" dirty="0" smtClean="0">
                <a:solidFill>
                  <a:srgbClr val="00FF00"/>
                </a:solidFill>
              </a:rPr>
              <a:t>  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3200" b="1" dirty="0" smtClean="0">
                <a:solidFill>
                  <a:srgbClr val="00FF00"/>
                </a:solidFill>
              </a:rPr>
              <a:t>=CH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3200" b="1" dirty="0" smtClean="0">
                <a:solidFill>
                  <a:srgbClr val="00FF00"/>
                </a:solidFill>
              </a:rPr>
              <a:t> + H</a:t>
            </a:r>
            <a:r>
              <a:rPr lang="en-US" sz="2000" b="1" dirty="0" smtClean="0">
                <a:solidFill>
                  <a:srgbClr val="00FF00"/>
                </a:solidFill>
              </a:rPr>
              <a:t>2</a:t>
            </a:r>
            <a:r>
              <a:rPr lang="en-US" sz="3200" b="1" dirty="0" smtClean="0">
                <a:solidFill>
                  <a:srgbClr val="00FF00"/>
                </a:solidFill>
              </a:rPr>
              <a:t>O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00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7166"/>
            <a:ext cx="721523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1352037" cy="657227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800" b="1" dirty="0" smtClean="0">
                <a:solidFill>
                  <a:srgbClr val="00FF00"/>
                </a:solidFill>
                <a:latin typeface="Comic Sans MS" pitchFamily="66" charset="0"/>
              </a:rPr>
              <a:t>Применение спиртов</a:t>
            </a:r>
            <a:endParaRPr lang="ru-RU" sz="2800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Дружить или не дружить со спиртом.</a:t>
            </a:r>
            <a:endParaRPr lang="ru-RU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/>
          <a:lstStyle/>
          <a:p>
            <a:pPr marL="533400" indent="-533400"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Спирт относится к ксенобиотикам – веществам, не содержащимся в человеческом организме, но влияющим на его жизнедеятельность.  Все зависит от дозы.</a:t>
            </a:r>
          </a:p>
          <a:p>
            <a:pPr marL="533400" indent="-533400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Спирт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питательное вещество, которое обеспечивает организм энергией. В средние века за счет потребления алкоголя организм получал около 25% энергии.</a:t>
            </a:r>
          </a:p>
          <a:p>
            <a:pPr marL="533400" indent="-533400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Спирт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это лекарственное средство, имеющее дезинфицирующее и антибактериальное действие.</a:t>
            </a:r>
          </a:p>
          <a:p>
            <a:pPr marL="533400" indent="-533400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Спирт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яд, нарушающий естественные биологические процессы, разрушающий внутренние органы и психику и при чрезмерном употреблении влекущий смерть.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организме алкоголь оказывает четыре основных эффекта:</a:t>
            </a:r>
            <a:endParaRPr lang="ru-RU" sz="4000" b="1" dirty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900750" cy="4268799"/>
          </a:xfrm>
        </p:spPr>
        <p:txBody>
          <a:bodyPr/>
          <a:lstStyle/>
          <a:p>
            <a:pPr>
              <a:buNone/>
              <a:defRPr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организм энергией; </a:t>
            </a:r>
          </a:p>
          <a:p>
            <a:pPr eaLnBrk="0" hangingPunct="0"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-замедляет работу центральной нервной системы, снижает ее эффективность;</a:t>
            </a:r>
          </a:p>
          <a:p>
            <a:pPr eaLnBrk="0" hangingPunct="0"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-стимулирует производство мочи (вследствие этого клетки обезвоживаются); </a:t>
            </a:r>
          </a:p>
          <a:p>
            <a:pPr eaLnBrk="0" hangingPunct="0"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-выводит из строя печень</a:t>
            </a:r>
          </a:p>
          <a:p>
            <a:endParaRPr lang="ru-RU" dirty="0"/>
          </a:p>
        </p:txBody>
      </p:sp>
      <p:pic>
        <p:nvPicPr>
          <p:cNvPr id="4" name="Picture 6" descr="C:\Users\Марианна\Desktop\050780ec-10ce-4aa0-9788-a50dc9dbb8d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53767"/>
            <a:ext cx="3000396" cy="23184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ocuments and Settings\Лена\Мои документы\6724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7" y="0"/>
            <a:ext cx="9151437" cy="686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FF00"/>
                </a:solidFill>
                <a:latin typeface="Comic Sans MS" pitchFamily="66" charset="0"/>
              </a:rPr>
              <a:t>ВОПРОСЫ ДЛЯ ЗАКРЕПЛЕНИЯ</a:t>
            </a:r>
            <a:endParaRPr lang="ru-RU" sz="3600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В одном сосуде без подписи находится вода, а в другом – спирт. Можно ли воспользоваться индикатором, чтобы их распознать?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Кому принадлежит честь получения чистого спирта?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Может ли спирт быть твердым веществом?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Молекулярная масса метанола 32, а углекислого газа 44. Сделайте вывод об агрегатном состоянии спирта.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Как провести инспектора ГАИ?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ru-RU" dirty="0" smtClean="0">
              <a:solidFill>
                <a:srgbClr val="FFCC66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FF00"/>
                </a:solidFill>
              </a:rPr>
              <a:t>Дополнительное задание</a:t>
            </a:r>
            <a:br>
              <a:rPr lang="ru-RU" sz="3600" dirty="0" smtClean="0">
                <a:solidFill>
                  <a:srgbClr val="00FF00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Спирту, название которого   3 –</a:t>
            </a:r>
            <a:r>
              <a:rPr lang="ru-RU" sz="3600" dirty="0" err="1" smtClean="0">
                <a:solidFill>
                  <a:schemeClr val="bg1"/>
                </a:solidFill>
              </a:rPr>
              <a:t>метилпентанол</a:t>
            </a:r>
            <a:r>
              <a:rPr lang="ru-RU" sz="3600" dirty="0" smtClean="0">
                <a:solidFill>
                  <a:schemeClr val="bg1"/>
                </a:solidFill>
              </a:rPr>
              <a:t> -1   соответствует  структурная формула: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74067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857232"/>
            <a:ext cx="6400800" cy="5429288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00FF00"/>
                </a:solidFill>
                <a:latin typeface="Comic Sans MS" pitchFamily="66" charset="0"/>
              </a:rPr>
              <a:t>Задание 1</a:t>
            </a:r>
            <a:r>
              <a:rPr lang="ru-RU" b="1" u="sng" dirty="0" smtClean="0">
                <a:solidFill>
                  <a:srgbClr val="00FF00"/>
                </a:solidFill>
                <a:latin typeface="Comic Sans MS" pitchFamily="66" charset="0"/>
              </a:rPr>
              <a:t>:</a:t>
            </a:r>
            <a:r>
              <a:rPr lang="ru-RU" b="1" u="sng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Выбери незнакомца</a:t>
            </a:r>
          </a:p>
          <a:p>
            <a:r>
              <a:rPr lang="ru-RU" b="1" u="sng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1800" b="1" dirty="0" smtClean="0">
                <a:solidFill>
                  <a:schemeClr val="bg1"/>
                </a:solidFill>
                <a:latin typeface="Comic Sans MS" pitchFamily="66" charset="0"/>
              </a:rPr>
              <a:t>14                     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10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</a:rPr>
              <a:t>                      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=CH=CH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-OH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     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OHCH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-CH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OH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Cl             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          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-CH=CH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          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OH</a:t>
            </a:r>
          </a:p>
          <a:p>
            <a:pPr algn="l"/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5000628" y="4714884"/>
            <a:ext cx="1500198" cy="135732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29256" y="5072074"/>
            <a:ext cx="642942" cy="64294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FF00"/>
                </a:solidFill>
                <a:latin typeface="Comic Sans MS" pitchFamily="66" charset="0"/>
              </a:rPr>
              <a:t>Задание 2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8429652" cy="1571636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Напишите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структурную формулу этана и пропана в которых один </a:t>
            </a:r>
            <a:r>
              <a:rPr lang="ru-RU" sz="2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атом водорода замените на -ОН группу. 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2957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СН</a:t>
            </a:r>
            <a:r>
              <a:rPr lang="ru-RU" sz="3200" b="1" baseline="-25000" dirty="0" smtClean="0">
                <a:solidFill>
                  <a:srgbClr val="FFFF00"/>
                </a:solidFill>
              </a:rPr>
              <a:t>3</a:t>
            </a:r>
            <a:r>
              <a:rPr lang="ru-RU" sz="3200" b="1" dirty="0" smtClean="0">
                <a:solidFill>
                  <a:srgbClr val="FFFF00"/>
                </a:solidFill>
              </a:rPr>
              <a:t> –СН2- ОН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3071810"/>
            <a:ext cx="4158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СН</a:t>
            </a:r>
            <a:r>
              <a:rPr lang="ru-RU" sz="3200" b="1" baseline="-25000" dirty="0" smtClean="0">
                <a:solidFill>
                  <a:srgbClr val="FFFF00"/>
                </a:solidFill>
              </a:rPr>
              <a:t>3</a:t>
            </a:r>
            <a:r>
              <a:rPr lang="ru-RU" sz="3200" b="1" dirty="0" smtClean="0">
                <a:solidFill>
                  <a:srgbClr val="FFFF00"/>
                </a:solidFill>
              </a:rPr>
              <a:t> – СН</a:t>
            </a:r>
            <a:r>
              <a:rPr lang="ru-RU" sz="3200" b="1" baseline="-25000" dirty="0" smtClean="0">
                <a:solidFill>
                  <a:srgbClr val="FFFF00"/>
                </a:solidFill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</a:rPr>
              <a:t> –СН2- ОН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857628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Напишите структурную формулу пропана и замените около каждого атома углерода один атом водорода на -ОН группу.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5572140"/>
            <a:ext cx="4387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СН</a:t>
            </a:r>
            <a:r>
              <a:rPr lang="ru-RU" sz="3200" b="1" baseline="-25000" dirty="0" smtClean="0">
                <a:solidFill>
                  <a:srgbClr val="FFFF00"/>
                </a:solidFill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</a:rPr>
              <a:t>ОН-СНОН-СН</a:t>
            </a:r>
            <a:r>
              <a:rPr lang="ru-RU" sz="3200" b="1" baseline="-25000" dirty="0" smtClean="0">
                <a:solidFill>
                  <a:srgbClr val="FFFF00"/>
                </a:solidFill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</a:rPr>
              <a:t>ОН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Как </a:t>
            </a:r>
            <a:r>
              <a:rPr lang="ru-RU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назвать класс получившихся  веществ</a:t>
            </a:r>
            <a:r>
              <a:rPr lang="ru-RU" sz="3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742950" indent="-742950">
              <a:buAutoNum type="arabicPeriod"/>
            </a:pPr>
            <a:endParaRPr lang="ru-RU" sz="3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Как </a:t>
            </a:r>
            <a:r>
              <a:rPr lang="ru-RU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можно отличить спирты от других классов органических веществ</a:t>
            </a:r>
            <a:r>
              <a:rPr lang="ru-RU" sz="3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ru-RU" sz="3600" b="1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3. Какое </a:t>
            </a:r>
            <a:r>
              <a:rPr lang="ru-RU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определение спиртов вы можете предложить? </a:t>
            </a:r>
          </a:p>
          <a:p>
            <a:pPr>
              <a:buNone/>
            </a:pP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sz="4400" b="1" i="1" dirty="0">
                <a:solidFill>
                  <a:srgbClr val="00FF00"/>
                </a:solidFill>
                <a:latin typeface="+mn-lt"/>
                <a:ea typeface="+mn-ea"/>
                <a:cs typeface="+mn-cs"/>
              </a:rPr>
              <a:t>Спирты</a:t>
            </a:r>
            <a:r>
              <a:rPr lang="ru-RU" sz="4400" b="1" dirty="0">
                <a:solidFill>
                  <a:srgbClr val="00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4400" b="1" dirty="0" smtClean="0">
                <a:solidFill>
                  <a:srgbClr val="00FF00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4400" b="1" dirty="0" err="1" smtClean="0">
                <a:solidFill>
                  <a:srgbClr val="00FF00"/>
                </a:solidFill>
                <a:latin typeface="+mn-lt"/>
                <a:ea typeface="+mn-ea"/>
                <a:cs typeface="+mn-cs"/>
              </a:rPr>
              <a:t>алканолы</a:t>
            </a:r>
            <a:r>
              <a:rPr lang="ru-RU" sz="4400" b="1" dirty="0" smtClean="0">
                <a:solidFill>
                  <a:srgbClr val="00FF00"/>
                </a:solidFill>
                <a:latin typeface="+mn-lt"/>
                <a:ea typeface="+mn-ea"/>
                <a:cs typeface="+mn-cs"/>
              </a:rPr>
              <a:t>)– </a:t>
            </a:r>
            <a:r>
              <a:rPr lang="ru-RU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органические вещества, в молекулах которых содержится одна или несколько </a:t>
            </a:r>
            <a:r>
              <a:rPr lang="ru-RU" sz="4000" b="1" i="1" dirty="0" smtClean="0">
                <a:solidFill>
                  <a:srgbClr val="00FF00"/>
                </a:solidFill>
                <a:latin typeface="+mn-lt"/>
                <a:ea typeface="+mn-ea"/>
                <a:cs typeface="+mn-cs"/>
              </a:rPr>
              <a:t>гидроксильных групп (-ОН)</a:t>
            </a:r>
            <a:r>
              <a:rPr lang="ru-RU" sz="4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соединенных с углеводородным радикалом. </a:t>
            </a:r>
            <a:endParaRPr lang="ru-RU" sz="4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Содержание</a:t>
            </a:r>
            <a:endParaRPr lang="ru-RU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301038" cy="51435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2" action="ppaction://hlinksldjump"/>
              </a:rPr>
              <a:t>Из истории.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3" action="ppaction://hlinksldjump"/>
              </a:rPr>
              <a:t>Классификация,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FF00"/>
                </a:solidFill>
                <a:hlinkClick r:id="rId4" action="ppaction://hlinksldjump"/>
              </a:rPr>
              <a:t>Изомерия,номенклатура</a:t>
            </a:r>
            <a:r>
              <a:rPr lang="ru-RU" b="1" dirty="0" smtClean="0">
                <a:solidFill>
                  <a:srgbClr val="FFFF00"/>
                </a:solidFill>
                <a:hlinkClick r:id="rId4" action="ppaction://hlinksldjump"/>
              </a:rPr>
              <a:t> спиртов.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5" action="ppaction://hlinksldjump"/>
              </a:rPr>
              <a:t>Опорный конспект</a:t>
            </a:r>
            <a:endParaRPr lang="ru-RU" b="1" dirty="0" smtClean="0">
              <a:solidFill>
                <a:srgbClr val="FFFF00"/>
              </a:solidFill>
              <a:hlinkClick r:id="rId6" action="ppaction://hlinksldjump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6" action="ppaction://hlinksldjump"/>
              </a:rPr>
              <a:t>Физические свойства. 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7" action="ppaction://hlinksldjump"/>
              </a:rPr>
              <a:t>Получение спиртов.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8" action="ppaction://hlinksldjump"/>
              </a:rPr>
              <a:t>Химические свойства.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9" action="ppaction://hlinksldjump"/>
              </a:rPr>
              <a:t>Применение спиртов.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hlinkClick r:id="rId10" action="ppaction://hlinksldjump"/>
              </a:rPr>
              <a:t>Дружить или не дружить со спиртами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CFFCC"/>
              </a:solidFill>
            </a:endParaRPr>
          </a:p>
          <a:p>
            <a:pPr>
              <a:buNone/>
            </a:pPr>
            <a:endParaRPr lang="ru-RU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FF00"/>
                </a:solidFill>
                <a:latin typeface="Comic Sans MS" pitchFamily="66" charset="0"/>
              </a:rPr>
              <a:t>Из истории возникновения алкоголя</a:t>
            </a:r>
            <a:endParaRPr lang="ru-RU" sz="4000" b="1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858280" cy="5143536"/>
          </a:xfrm>
        </p:spPr>
        <p:txBody>
          <a:bodyPr/>
          <a:lstStyle/>
          <a:p>
            <a:pPr>
              <a:buNone/>
            </a:pPr>
            <a:r>
              <a:rPr lang="ru-RU" sz="24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Похититель рассудка — так именуют алкоголь с давних времен. </a:t>
            </a:r>
            <a:r>
              <a:rPr lang="ru-RU" sz="2400" b="1" dirty="0" smtClean="0">
                <a:solidFill>
                  <a:schemeClr val="accent3"/>
                </a:solidFill>
              </a:rPr>
              <a:t>Чистый спирт начали получать в 5-7 веках арабы и назвали </a:t>
            </a:r>
            <a:r>
              <a:rPr lang="ru-RU" sz="2400" b="1" dirty="0" smtClean="0">
                <a:solidFill>
                  <a:srgbClr val="00FF00"/>
                </a:solidFill>
              </a:rPr>
              <a:t>« аль </a:t>
            </a:r>
            <a:r>
              <a:rPr lang="ru-RU" sz="2400" b="1" dirty="0" err="1" smtClean="0">
                <a:solidFill>
                  <a:srgbClr val="00FF00"/>
                </a:solidFill>
              </a:rPr>
              <a:t>коголь</a:t>
            </a:r>
            <a:r>
              <a:rPr lang="ru-RU" sz="2400" b="1" dirty="0" smtClean="0">
                <a:solidFill>
                  <a:srgbClr val="00FF00"/>
                </a:solidFill>
              </a:rPr>
              <a:t>», </a:t>
            </a:r>
            <a:r>
              <a:rPr lang="ru-RU" sz="2400" b="1" dirty="0" smtClean="0">
                <a:solidFill>
                  <a:schemeClr val="accent3"/>
                </a:solidFill>
              </a:rPr>
              <a:t>что означает « одурманивающий». Об </a:t>
            </a:r>
            <a:r>
              <a:rPr lang="ru-RU" sz="24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опьяняющих свойствах спиртных напитков люди узнали не менее чем за 8000 лет до нашей эры – с появлением керамической посуды, давшей возможность изготовления алкогольных напитков из меда, плодовых соков и дикорастущего винограда. Возможно, виноделие возникло еще до начала культурного земледелия. Так, известный путешественник Н.Н. Миклухо-Маклай наблюдал папуасов Новой Гвинеи, не умевших еще добывать огонь, но знавших уже приемы приготовления хмельных напитков. 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E:\Documents and Settings\Лена\Мои документы\8b8971__09a19256cb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632059" cy="4869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имия квадра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w="lg" len="lg"/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 квадрат</Template>
  <TotalTime>619</TotalTime>
  <Words>969</Words>
  <Application>Microsoft Office PowerPoint</Application>
  <PresentationFormat>Экран (4:3)</PresentationFormat>
  <Paragraphs>157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Химия квадрат</vt:lpstr>
      <vt:lpstr>Спирты</vt:lpstr>
      <vt:lpstr>Цели:</vt:lpstr>
      <vt:lpstr>Слайд 3</vt:lpstr>
      <vt:lpstr>Задание 2</vt:lpstr>
      <vt:lpstr>Слайд 5</vt:lpstr>
      <vt:lpstr>Слайд 6</vt:lpstr>
      <vt:lpstr>Содержание</vt:lpstr>
      <vt:lpstr>Из истории возникновения алкоголя</vt:lpstr>
      <vt:lpstr>Слайд 9</vt:lpstr>
      <vt:lpstr>Спирты в России</vt:lpstr>
      <vt:lpstr> Классификация спиртов  1.  По числу гидроксильных групп  </vt:lpstr>
      <vt:lpstr> 2.По типу углеводородного радикала </vt:lpstr>
      <vt:lpstr>Слайд 13</vt:lpstr>
      <vt:lpstr>Номенклатура и  изомерия  </vt:lpstr>
      <vt:lpstr>ВИДЫ ИЗОМЕРИИ: </vt:lpstr>
      <vt:lpstr>Слайд 16</vt:lpstr>
      <vt:lpstr>Физические свойства</vt:lpstr>
      <vt:lpstr>Способы получения</vt:lpstr>
      <vt:lpstr>Химические свойства</vt:lpstr>
      <vt:lpstr>Химические свойства</vt:lpstr>
      <vt:lpstr>Слайд 21</vt:lpstr>
      <vt:lpstr>Дружить или не дружить со спиртом.</vt:lpstr>
      <vt:lpstr>В организме алкоголь оказывает четыре основных эффекта:</vt:lpstr>
      <vt:lpstr>Слайд 24</vt:lpstr>
      <vt:lpstr>ВОПРОСЫ ДЛЯ ЗАКРЕПЛЕНИЯ</vt:lpstr>
      <vt:lpstr>Дополнительное задание Спирту, название которого   3 –метилпентанол -1   соответствует  структурная формула: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Спирты</dc:title>
  <dc:creator>Дом</dc:creator>
  <cp:lastModifiedBy>Дом</cp:lastModifiedBy>
  <cp:revision>75</cp:revision>
  <dcterms:created xsi:type="dcterms:W3CDTF">2011-12-14T15:02:27Z</dcterms:created>
  <dcterms:modified xsi:type="dcterms:W3CDTF">2012-01-09T04:40:11Z</dcterms:modified>
</cp:coreProperties>
</file>