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2"/>
  </p:notesMasterIdLst>
  <p:sldIdLst>
    <p:sldId id="256" r:id="rId2"/>
    <p:sldId id="34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347" r:id="rId13"/>
    <p:sldId id="267" r:id="rId14"/>
    <p:sldId id="348" r:id="rId15"/>
    <p:sldId id="274" r:id="rId16"/>
    <p:sldId id="281" r:id="rId17"/>
    <p:sldId id="276" r:id="rId18"/>
    <p:sldId id="277" r:id="rId19"/>
    <p:sldId id="283" r:id="rId20"/>
    <p:sldId id="285" r:id="rId21"/>
    <p:sldId id="278" r:id="rId22"/>
    <p:sldId id="286" r:id="rId23"/>
    <p:sldId id="287" r:id="rId24"/>
    <p:sldId id="280" r:id="rId25"/>
    <p:sldId id="293" r:id="rId26"/>
    <p:sldId id="307" r:id="rId27"/>
    <p:sldId id="306" r:id="rId28"/>
    <p:sldId id="302" r:id="rId29"/>
    <p:sldId id="308" r:id="rId30"/>
    <p:sldId id="309" r:id="rId31"/>
    <p:sldId id="298" r:id="rId32"/>
    <p:sldId id="303" r:id="rId33"/>
    <p:sldId id="300" r:id="rId34"/>
    <p:sldId id="305" r:id="rId35"/>
    <p:sldId id="269" r:id="rId36"/>
    <p:sldId id="288" r:id="rId37"/>
    <p:sldId id="289" r:id="rId38"/>
    <p:sldId id="350" r:id="rId39"/>
    <p:sldId id="310" r:id="rId40"/>
    <p:sldId id="329" r:id="rId41"/>
    <p:sldId id="311" r:id="rId42"/>
    <p:sldId id="330" r:id="rId43"/>
    <p:sldId id="312" r:id="rId44"/>
    <p:sldId id="331" r:id="rId45"/>
    <p:sldId id="313" r:id="rId46"/>
    <p:sldId id="332" r:id="rId47"/>
    <p:sldId id="290" r:id="rId48"/>
    <p:sldId id="333" r:id="rId49"/>
    <p:sldId id="315" r:id="rId50"/>
    <p:sldId id="334" r:id="rId51"/>
    <p:sldId id="316" r:id="rId52"/>
    <p:sldId id="335" r:id="rId53"/>
    <p:sldId id="317" r:id="rId54"/>
    <p:sldId id="336" r:id="rId55"/>
    <p:sldId id="318" r:id="rId56"/>
    <p:sldId id="337" r:id="rId57"/>
    <p:sldId id="319" r:id="rId58"/>
    <p:sldId id="324" r:id="rId59"/>
    <p:sldId id="320" r:id="rId60"/>
    <p:sldId id="325" r:id="rId61"/>
    <p:sldId id="321" r:id="rId62"/>
    <p:sldId id="326" r:id="rId63"/>
    <p:sldId id="322" r:id="rId64"/>
    <p:sldId id="327" r:id="rId65"/>
    <p:sldId id="323" r:id="rId66"/>
    <p:sldId id="328" r:id="rId67"/>
    <p:sldId id="271" r:id="rId68"/>
    <p:sldId id="272" r:id="rId69"/>
    <p:sldId id="341" r:id="rId70"/>
    <p:sldId id="339" r:id="rId71"/>
    <p:sldId id="342" r:id="rId72"/>
    <p:sldId id="340" r:id="rId73"/>
    <p:sldId id="343" r:id="rId74"/>
    <p:sldId id="338" r:id="rId75"/>
    <p:sldId id="344" r:id="rId76"/>
    <p:sldId id="345" r:id="rId77"/>
    <p:sldId id="349" r:id="rId78"/>
    <p:sldId id="351" r:id="rId79"/>
    <p:sldId id="352" r:id="rId80"/>
    <p:sldId id="353" r:id="rId8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F0D65-0B66-4736-80CA-AA04146C661E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23D11-BE32-4EDD-BEEB-EE9099C29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23D11-BE32-4EDD-BEEB-EE9099C29AA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F4E6-F8C5-4446-9B4A-FB65BCA647E5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A393-943D-4C2D-A250-F12C4C501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F4E6-F8C5-4446-9B4A-FB65BCA647E5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A393-943D-4C2D-A250-F12C4C501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F4E6-F8C5-4446-9B4A-FB65BCA647E5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A393-943D-4C2D-A250-F12C4C501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F4E6-F8C5-4446-9B4A-FB65BCA647E5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A393-943D-4C2D-A250-F12C4C501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F4E6-F8C5-4446-9B4A-FB65BCA647E5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A393-943D-4C2D-A250-F12C4C501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F4E6-F8C5-4446-9B4A-FB65BCA647E5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A393-943D-4C2D-A250-F12C4C501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F4E6-F8C5-4446-9B4A-FB65BCA647E5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A393-943D-4C2D-A250-F12C4C501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F4E6-F8C5-4446-9B4A-FB65BCA647E5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A393-943D-4C2D-A250-F12C4C501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F4E6-F8C5-4446-9B4A-FB65BCA647E5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A393-943D-4C2D-A250-F12C4C501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F4E6-F8C5-4446-9B4A-FB65BCA647E5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A393-943D-4C2D-A250-F12C4C501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F4E6-F8C5-4446-9B4A-FB65BCA647E5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12A393-943D-4C2D-A250-F12C4C501B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16F4E6-F8C5-4446-9B4A-FB65BCA647E5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12A393-943D-4C2D-A250-F12C4C501B3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rusarch.ru/starodubtsev1.files/image001.jpg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59.xml"/><Relationship Id="rId3" Type="http://schemas.openxmlformats.org/officeDocument/2006/relationships/slide" Target="slide39.xml"/><Relationship Id="rId7" Type="http://schemas.openxmlformats.org/officeDocument/2006/relationships/slide" Target="slide47.xml"/><Relationship Id="rId12" Type="http://schemas.openxmlformats.org/officeDocument/2006/relationships/slide" Target="slide57.xml"/><Relationship Id="rId17" Type="http://schemas.openxmlformats.org/officeDocument/2006/relationships/slide" Target="slide67.xml"/><Relationship Id="rId2" Type="http://schemas.openxmlformats.org/officeDocument/2006/relationships/slide" Target="slide37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5.xml"/><Relationship Id="rId11" Type="http://schemas.openxmlformats.org/officeDocument/2006/relationships/slide" Target="slide55.xml"/><Relationship Id="rId5" Type="http://schemas.openxmlformats.org/officeDocument/2006/relationships/slide" Target="slide43.xml"/><Relationship Id="rId15" Type="http://schemas.openxmlformats.org/officeDocument/2006/relationships/slide" Target="slide63.xml"/><Relationship Id="rId10" Type="http://schemas.openxmlformats.org/officeDocument/2006/relationships/slide" Target="slide53.xml"/><Relationship Id="rId4" Type="http://schemas.openxmlformats.org/officeDocument/2006/relationships/slide" Target="slide41.xml"/><Relationship Id="rId9" Type="http://schemas.openxmlformats.org/officeDocument/2006/relationships/slide" Target="slide51.xml"/><Relationship Id="rId14" Type="http://schemas.openxmlformats.org/officeDocument/2006/relationships/slide" Target="slide6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7.xml"/><Relationship Id="rId3" Type="http://schemas.openxmlformats.org/officeDocument/2006/relationships/slide" Target="slide7.xml"/><Relationship Id="rId7" Type="http://schemas.openxmlformats.org/officeDocument/2006/relationships/slide" Target="slide15.xml"/><Relationship Id="rId12" Type="http://schemas.openxmlformats.org/officeDocument/2006/relationships/slide" Target="slide25.xml"/><Relationship Id="rId17" Type="http://schemas.openxmlformats.org/officeDocument/2006/relationships/slide" Target="slide35.xml"/><Relationship Id="rId2" Type="http://schemas.openxmlformats.org/officeDocument/2006/relationships/slide" Target="slide5.xml"/><Relationship Id="rId16" Type="http://schemas.openxmlformats.org/officeDocument/2006/relationships/slide" Target="slide3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3.xml"/><Relationship Id="rId11" Type="http://schemas.openxmlformats.org/officeDocument/2006/relationships/slide" Target="slide23.xml"/><Relationship Id="rId5" Type="http://schemas.openxmlformats.org/officeDocument/2006/relationships/slide" Target="slide11.xml"/><Relationship Id="rId15" Type="http://schemas.openxmlformats.org/officeDocument/2006/relationships/slide" Target="slide31.xml"/><Relationship Id="rId10" Type="http://schemas.openxmlformats.org/officeDocument/2006/relationships/slide" Target="slide21.xml"/><Relationship Id="rId4" Type="http://schemas.openxmlformats.org/officeDocument/2006/relationships/slide" Target="slide9.xml"/><Relationship Id="rId9" Type="http://schemas.openxmlformats.org/officeDocument/2006/relationships/slide" Target="slide19.xml"/><Relationship Id="rId14" Type="http://schemas.openxmlformats.org/officeDocument/2006/relationships/slide" Target="slide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6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36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36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3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slide" Target="slide6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6.xml"/><Relationship Id="rId5" Type="http://schemas.openxmlformats.org/officeDocument/2006/relationships/slide" Target="slide74.xml"/><Relationship Id="rId4" Type="http://schemas.openxmlformats.org/officeDocument/2006/relationships/slide" Target="slide7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7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78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78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78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78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sk-guide.ru/img/9554/46398sm.jpg" TargetMode="External"/><Relationship Id="rId13" Type="http://schemas.openxmlformats.org/officeDocument/2006/relationships/hyperlink" Target="http://nemiga.info/karta/egipet/egipetskie-piramid.jpg" TargetMode="External"/><Relationship Id="rId3" Type="http://schemas.openxmlformats.org/officeDocument/2006/relationships/hyperlink" Target="http://moscow-histori.ru/images/gerb_moscow.jpg" TargetMode="External"/><Relationship Id="rId7" Type="http://schemas.openxmlformats.org/officeDocument/2006/relationships/hyperlink" Target="http://www.msk-guide.ru/img/9561/44.jpg" TargetMode="External"/><Relationship Id="rId12" Type="http://schemas.openxmlformats.org/officeDocument/2006/relationships/hyperlink" Target="http://rusarch.ru/starodubtsev1.files/image001.jpg" TargetMode="External"/><Relationship Id="rId2" Type="http://schemas.openxmlformats.org/officeDocument/2006/relationships/hyperlink" Target="http://moscow-live.ru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vali.ru/pic/pictures/73/r_p_cf1b0a36bc4fa0e8e9c2cd088e66dbff.jpg" TargetMode="External"/><Relationship Id="rId11" Type="http://schemas.openxmlformats.org/officeDocument/2006/relationships/hyperlink" Target="http://gallery.beriki.ru/data/media/132/P8216897.jpg" TargetMode="External"/><Relationship Id="rId5" Type="http://schemas.openxmlformats.org/officeDocument/2006/relationships/hyperlink" Target="http://www.intomoscow.ru/image.php?type=small&amp;imagepath=modules/Contentp/images/objects/a/51/5.jpg&amp;use_watermark=1" TargetMode="External"/><Relationship Id="rId10" Type="http://schemas.openxmlformats.org/officeDocument/2006/relationships/hyperlink" Target="http://www.russkoekino.ru/pic/kremlin20.jpg" TargetMode="External"/><Relationship Id="rId4" Type="http://schemas.openxmlformats.org/officeDocument/2006/relationships/hyperlink" Target="http://country.turmir.com/admin/lib/spaw/uploads/images/Scan20044_1.JPG" TargetMode="External"/><Relationship Id="rId9" Type="http://schemas.openxmlformats.org/officeDocument/2006/relationships/hyperlink" Target="http://www.msk-guide.ru/img/9561/48372.jpg" TargetMode="External"/><Relationship Id="rId14" Type="http://schemas.openxmlformats.org/officeDocument/2006/relationships/hyperlink" Target="http://upload.wikimedia.org/wikipedia/commons/thumb/e/e2/Satellite_image_of_Madagascar_in_September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bfoto.spb.ru/foto/data/media/3/petrolet.jpg" TargetMode="External"/><Relationship Id="rId3" Type="http://schemas.openxmlformats.org/officeDocument/2006/relationships/hyperlink" Target="http://italyproject.ru/information_map/information_map_of_italy_physical.jpg" TargetMode="External"/><Relationship Id="rId7" Type="http://schemas.openxmlformats.org/officeDocument/2006/relationships/hyperlink" Target="http://godess.ru/wp-content/uploads/2009/03/saint-petersburg_3.jpg" TargetMode="External"/><Relationship Id="rId12" Type="http://schemas.openxmlformats.org/officeDocument/2006/relationships/hyperlink" Target="http://img.tourister.ru/files/8/1/6/8/9/1/clones/650_650_fixed.jpg" TargetMode="External"/><Relationship Id="rId2" Type="http://schemas.openxmlformats.org/officeDocument/2006/relationships/hyperlink" Target="http://go1.imgsmail.ru/imgpreview?u=http%3A//www.kto-takoy.ru/wp-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upload.wikimedia.org/wikipedia/commons/thumb/9/9f/Bronze_Horseman002.jpg/200px-Bronze_Horseman002.jpg" TargetMode="External"/><Relationship Id="rId11" Type="http://schemas.openxmlformats.org/officeDocument/2006/relationships/hyperlink" Target="http://www.amerika.org.ua/map/amerika_map.jpg" TargetMode="External"/><Relationship Id="rId5" Type="http://schemas.openxmlformats.org/officeDocument/2006/relationships/hyperlink" Target="http://archi.1001chudo.ru/pic/full/zt2.jpg" TargetMode="External"/><Relationship Id="rId10" Type="http://schemas.openxmlformats.org/officeDocument/2006/relationships/hyperlink" Target="http://murmansk.aspol.ru/aboutreg/atomflot/arktika1.jpg" TargetMode="External"/><Relationship Id="rId4" Type="http://schemas.openxmlformats.org/officeDocument/2006/relationships/hyperlink" Target="http://kraevedenie.org/wp-content/uploads/2008/10/65_1831612229.jpg" TargetMode="External"/><Relationship Id="rId9" Type="http://schemas.openxmlformats.org/officeDocument/2006/relationships/hyperlink" Target="http://www.mapsmaps.ru/wp-content/uploads/2010/10/physic_evrasiaSSSR2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7851648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Окружающий мир. Обобщающий урок.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Тема: «Путешествия»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2 класс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581128"/>
            <a:ext cx="7854696" cy="201622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Урок подготовила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Ивкина Ирина Владимировна,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учитель МБОУ «Гимназия №2»,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г. Брянск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412776"/>
            <a:ext cx="7772400" cy="129614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Остров Гренландия</a:t>
            </a:r>
            <a:endParaRPr lang="ru-RU" sz="4400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092280" y="5589240"/>
            <a:ext cx="122413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92696"/>
            <a:ext cx="7772400" cy="1368152"/>
          </a:xfrm>
        </p:spPr>
        <p:txBody>
          <a:bodyPr/>
          <a:lstStyle/>
          <a:p>
            <a:r>
              <a:rPr lang="ru-RU" dirty="0" smtClean="0"/>
              <a:t>Путешествуя по карте… 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60848"/>
            <a:ext cx="7772400" cy="3456384"/>
          </a:xfrm>
        </p:spPr>
        <p:txBody>
          <a:bodyPr>
            <a:noAutofit/>
          </a:bodyPr>
          <a:lstStyle/>
          <a:p>
            <a:r>
              <a:rPr lang="ru-RU" sz="4400" dirty="0" smtClean="0"/>
              <a:t>Именем этого мореплавателя назван остров, на котором он умер во время зимовки, море и пролив в Тихом океане.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340768"/>
            <a:ext cx="7772400" cy="2664296"/>
          </a:xfrm>
        </p:spPr>
        <p:txBody>
          <a:bodyPr>
            <a:noAutofit/>
          </a:bodyPr>
          <a:lstStyle/>
          <a:p>
            <a:r>
              <a:rPr lang="ru-RU" sz="4400" dirty="0" err="1" smtClean="0"/>
              <a:t>Витус</a:t>
            </a:r>
            <a:r>
              <a:rPr lang="ru-RU" sz="4400" dirty="0" smtClean="0"/>
              <a:t> Беринг. Остров Беринг, Берингово море, Берингов пролив.</a:t>
            </a:r>
            <a:endParaRPr lang="ru-RU" sz="4400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092280" y="5589240"/>
            <a:ext cx="122413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1296144"/>
          </a:xfrm>
        </p:spPr>
        <p:txBody>
          <a:bodyPr/>
          <a:lstStyle/>
          <a:p>
            <a:pPr algn="ctr"/>
            <a:r>
              <a:rPr lang="ru-RU" dirty="0" smtClean="0"/>
              <a:t>Путешествуя по карте… 5 </a:t>
            </a:r>
            <a:r>
              <a:rPr lang="ru-RU" dirty="0" smtClean="0">
                <a:solidFill>
                  <a:srgbClr val="FFFF00"/>
                </a:solidFill>
              </a:rPr>
              <a:t>Кот в мешке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596544"/>
          </a:xfrm>
        </p:spPr>
        <p:txBody>
          <a:bodyPr>
            <a:noAutofit/>
          </a:bodyPr>
          <a:lstStyle/>
          <a:p>
            <a:r>
              <a:rPr lang="ru-RU" sz="4400" dirty="0" smtClean="0"/>
              <a:t>Назовите полуостров, на котором более 160 вулканов, из них 28 действующих.</a:t>
            </a:r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340768"/>
            <a:ext cx="7772400" cy="136815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Полуостров Камчатка</a:t>
            </a:r>
            <a:endParaRPr lang="ru-RU" sz="4400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092280" y="5589240"/>
            <a:ext cx="122413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1368152"/>
          </a:xfrm>
        </p:spPr>
        <p:txBody>
          <a:bodyPr/>
          <a:lstStyle/>
          <a:p>
            <a:r>
              <a:rPr lang="ru-RU" dirty="0" smtClean="0"/>
              <a:t>Дорогая моя столица… 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Что изображено на гербе  Москвы?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340768"/>
            <a:ext cx="7772400" cy="208823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Святой Георгий Победоносец, пронзающий копьём змея.</a:t>
            </a:r>
            <a:endParaRPr lang="ru-RU" sz="4400" dirty="0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092280" y="5589240"/>
            <a:ext cx="122413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Pictures\грамоты\moscow_gerb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51720" y="2836934"/>
            <a:ext cx="3168352" cy="3872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1368152"/>
          </a:xfrm>
        </p:spPr>
        <p:txBody>
          <a:bodyPr/>
          <a:lstStyle/>
          <a:p>
            <a:r>
              <a:rPr lang="ru-RU" dirty="0" smtClean="0"/>
              <a:t>Дорогая моя столица… 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Кто основал Москву?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13681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764704"/>
            <a:ext cx="7772400" cy="158417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Юрий </a:t>
            </a:r>
          </a:p>
          <a:p>
            <a:r>
              <a:rPr lang="ru-RU" sz="4400" dirty="0" smtClean="0"/>
              <a:t>Долгорукий</a:t>
            </a:r>
            <a:endParaRPr lang="ru-RU" sz="4400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092280" y="5589240"/>
            <a:ext cx="122413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Pictures\грамоты\dolgoruky-32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2258870"/>
            <a:ext cx="6264696" cy="4428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1368152"/>
          </a:xfrm>
        </p:spPr>
        <p:txBody>
          <a:bodyPr/>
          <a:lstStyle/>
          <a:p>
            <a:r>
              <a:rPr lang="ru-RU" dirty="0" smtClean="0"/>
              <a:t>Дорогая моя столица… 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132856"/>
            <a:ext cx="7772400" cy="1944216"/>
          </a:xfrm>
        </p:spPr>
        <p:txBody>
          <a:bodyPr>
            <a:normAutofit lnSpcReduction="10000"/>
          </a:bodyPr>
          <a:lstStyle/>
          <a:p>
            <a:r>
              <a:rPr lang="ru-RU" sz="4400" dirty="0" smtClean="0"/>
              <a:t>Чьё имя носит Московский государственный университет?</a:t>
            </a:r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629472" cy="2808312"/>
          </a:xfrm>
        </p:spPr>
        <p:txBody>
          <a:bodyPr>
            <a:noAutofit/>
          </a:bodyPr>
          <a:lstStyle/>
          <a:p>
            <a:pPr algn="l"/>
            <a:r>
              <a:rPr lang="ru-RU" sz="9600" u="sng" dirty="0" err="1" smtClean="0"/>
              <a:t>Своя__</a:t>
            </a:r>
            <a:r>
              <a:rPr lang="ru-RU" sz="9600" u="sng" dirty="0" smtClean="0"/>
              <a:t>  </a:t>
            </a:r>
            <a:br>
              <a:rPr lang="ru-RU" sz="9600" u="sng" dirty="0" smtClean="0"/>
            </a:br>
            <a:r>
              <a:rPr lang="ru-RU" sz="9600" dirty="0" smtClean="0"/>
              <a:t>              игра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077072"/>
            <a:ext cx="7854696" cy="1512168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smtClean="0"/>
              <a:t>Тема: «Путешествия»</a:t>
            </a:r>
            <a:endParaRPr lang="ru-RU" sz="4800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412776"/>
            <a:ext cx="7772400" cy="2664296"/>
          </a:xfrm>
        </p:spPr>
        <p:txBody>
          <a:bodyPr>
            <a:normAutofit fontScale="70000" lnSpcReduction="20000"/>
          </a:bodyPr>
          <a:lstStyle/>
          <a:p>
            <a:r>
              <a:rPr lang="ru-RU" sz="6300" dirty="0" smtClean="0"/>
              <a:t>Имя </a:t>
            </a:r>
          </a:p>
          <a:p>
            <a:r>
              <a:rPr lang="ru-RU" sz="6300" dirty="0" smtClean="0"/>
              <a:t>Михаила </a:t>
            </a:r>
          </a:p>
          <a:p>
            <a:r>
              <a:rPr lang="ru-RU" sz="6300" dirty="0" smtClean="0"/>
              <a:t>Васильевича </a:t>
            </a:r>
          </a:p>
          <a:p>
            <a:r>
              <a:rPr lang="ru-RU" sz="6300" dirty="0" smtClean="0"/>
              <a:t>Ломоносова</a:t>
            </a:r>
          </a:p>
          <a:p>
            <a:endParaRPr lang="ru-RU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092280" y="5589240"/>
            <a:ext cx="122413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User\Pictures\грамоты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340768"/>
            <a:ext cx="324036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1368152"/>
          </a:xfrm>
        </p:spPr>
        <p:txBody>
          <a:bodyPr/>
          <a:lstStyle/>
          <a:p>
            <a:r>
              <a:rPr lang="ru-RU" dirty="0" smtClean="0"/>
              <a:t>Дорогая моя столица… 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Назовите музей в Москве, где представлены картины, ранее составлявшие частную коллекцию братьев Павла и Сергея.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340768"/>
            <a:ext cx="7772400" cy="136815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Третьяковская галерея</a:t>
            </a:r>
            <a:endParaRPr lang="ru-RU" sz="4400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092280" y="5589240"/>
            <a:ext cx="122413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Pictures\грамоты\r_p_cf1b0a36bc4fa0e8e9c2cd088e66dbff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7284" y="1988840"/>
            <a:ext cx="6819878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1368152"/>
          </a:xfrm>
        </p:spPr>
        <p:txBody>
          <a:bodyPr/>
          <a:lstStyle/>
          <a:p>
            <a:r>
              <a:rPr lang="ru-RU" dirty="0" smtClean="0"/>
              <a:t>Дорогая моя столица… 5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276872"/>
            <a:ext cx="7772400" cy="1937504"/>
          </a:xfrm>
        </p:spPr>
        <p:txBody>
          <a:bodyPr>
            <a:noAutofit/>
          </a:bodyPr>
          <a:lstStyle/>
          <a:p>
            <a:r>
              <a:rPr lang="ru-RU" sz="4400" dirty="0" smtClean="0"/>
              <a:t>Назовите любимый театр детей в Москве, где можно увидеть мышиную железную дорогу,  </a:t>
            </a:r>
            <a:r>
              <a:rPr lang="ru-RU" sz="4400" dirty="0" err="1" smtClean="0"/>
              <a:t>енотика</a:t>
            </a:r>
            <a:r>
              <a:rPr lang="ru-RU" sz="4400" dirty="0" smtClean="0"/>
              <a:t>, стирающего платочек...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692696"/>
            <a:ext cx="7772400" cy="2664296"/>
          </a:xfrm>
        </p:spPr>
        <p:txBody>
          <a:bodyPr>
            <a:noAutofit/>
          </a:bodyPr>
          <a:lstStyle/>
          <a:p>
            <a:r>
              <a:rPr lang="ru-RU" sz="4400" dirty="0" smtClean="0"/>
              <a:t>Театр зверей </a:t>
            </a:r>
          </a:p>
          <a:p>
            <a:r>
              <a:rPr lang="ru-RU" sz="4400" dirty="0" smtClean="0"/>
              <a:t>имени </a:t>
            </a:r>
          </a:p>
          <a:p>
            <a:r>
              <a:rPr lang="ru-RU" sz="4400" dirty="0" smtClean="0"/>
              <a:t>Владимира Дурова</a:t>
            </a:r>
            <a:endParaRPr lang="ru-RU" sz="4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0352" y="980728"/>
            <a:ext cx="7772400" cy="259228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092280" y="5589240"/>
            <a:ext cx="122413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836712"/>
            <a:ext cx="7772400" cy="1152128"/>
          </a:xfrm>
        </p:spPr>
        <p:txBody>
          <a:bodyPr/>
          <a:lstStyle/>
          <a:p>
            <a:r>
              <a:rPr lang="ru-RU" dirty="0" smtClean="0"/>
              <a:t>Сердце Москвы 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Какое место столицы мы называем «сердцем Москвы»?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628800"/>
            <a:ext cx="7772400" cy="151216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Московский Кремль</a:t>
            </a:r>
            <a:endParaRPr lang="ru-RU" sz="4400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092280" y="5589240"/>
            <a:ext cx="122413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User\Pictures\грамоты\4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5" y="2204865"/>
            <a:ext cx="6689377" cy="4617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836712"/>
            <a:ext cx="7772400" cy="1152128"/>
          </a:xfrm>
        </p:spPr>
        <p:txBody>
          <a:bodyPr/>
          <a:lstStyle/>
          <a:p>
            <a:r>
              <a:rPr lang="ru-RU" dirty="0" smtClean="0"/>
              <a:t>Сердце Москвы 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132856"/>
            <a:ext cx="7772400" cy="2081520"/>
          </a:xfrm>
        </p:spPr>
        <p:txBody>
          <a:bodyPr>
            <a:noAutofit/>
          </a:bodyPr>
          <a:lstStyle/>
          <a:p>
            <a:r>
              <a:rPr lang="ru-RU" sz="4400" dirty="0" smtClean="0"/>
              <a:t>Площадь на территории Кремля назвали когда-то Торговой, позже Троицкой. А как её называют сейчас?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268760"/>
            <a:ext cx="7772400" cy="165618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Красная площадь</a:t>
            </a:r>
            <a:endParaRPr lang="ru-RU" sz="4400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092280" y="5589240"/>
            <a:ext cx="122413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User\Pictures\весна\4639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934834"/>
            <a:ext cx="6408712" cy="4806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92696"/>
            <a:ext cx="7772400" cy="1224136"/>
          </a:xfrm>
        </p:spPr>
        <p:txBody>
          <a:bodyPr/>
          <a:lstStyle/>
          <a:p>
            <a:r>
              <a:rPr lang="ru-RU" dirty="0" smtClean="0"/>
              <a:t>Сердце Москвы 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396044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Назовите эти достопримечательности</a:t>
            </a:r>
            <a:endParaRPr lang="ru-RU" sz="4400" dirty="0"/>
          </a:p>
        </p:txBody>
      </p:sp>
      <p:pic>
        <p:nvPicPr>
          <p:cNvPr id="8194" name="Picture 2" descr="C:\Users\User\Pictures\весна\4837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79912" y="3212976"/>
            <a:ext cx="5101696" cy="3581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User\Pictures\весна\kremlin2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3193637"/>
            <a:ext cx="2808312" cy="3562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1800200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92D050"/>
                </a:solidFill>
              </a:rPr>
              <a:t>Первый раунд</a:t>
            </a:r>
            <a:endParaRPr lang="ru-RU" sz="6000" dirty="0">
              <a:solidFill>
                <a:srgbClr val="92D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492896"/>
            <a:ext cx="7772400" cy="360040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Путешествуя по карте…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Дорогая моя столица…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Сердце Москвы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412776"/>
            <a:ext cx="8123240" cy="201622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Царь – колокол и Царь – пушка</a:t>
            </a:r>
          </a:p>
          <a:p>
            <a:endParaRPr lang="ru-RU" sz="4400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092280" y="5589240"/>
            <a:ext cx="122413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76672"/>
            <a:ext cx="7772400" cy="864096"/>
          </a:xfrm>
        </p:spPr>
        <p:txBody>
          <a:bodyPr/>
          <a:lstStyle/>
          <a:p>
            <a:r>
              <a:rPr lang="ru-RU" dirty="0" smtClean="0"/>
              <a:t>Сердце Москвы 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268760"/>
            <a:ext cx="7772400" cy="5400600"/>
          </a:xfrm>
        </p:spPr>
        <p:txBody>
          <a:bodyPr>
            <a:noAutofit/>
          </a:bodyPr>
          <a:lstStyle/>
          <a:p>
            <a:r>
              <a:rPr lang="ru-RU" sz="4400" dirty="0" smtClean="0"/>
              <a:t>После завоевания Иваном Грозным Казанского Ханства здесь был построен Покровский собор. Позже построили дополнительный алтарь над могилой юродивого, собор стали называть именно так…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72816"/>
            <a:ext cx="7772400" cy="1512168"/>
          </a:xfrm>
        </p:spPr>
        <p:txBody>
          <a:bodyPr>
            <a:noAutofit/>
          </a:bodyPr>
          <a:lstStyle/>
          <a:p>
            <a:r>
              <a:rPr lang="ru-RU" sz="4400" dirty="0" smtClean="0"/>
              <a:t>Храм </a:t>
            </a:r>
          </a:p>
          <a:p>
            <a:r>
              <a:rPr lang="ru-RU" sz="4400" dirty="0" smtClean="0"/>
              <a:t>Василия </a:t>
            </a:r>
          </a:p>
          <a:p>
            <a:r>
              <a:rPr lang="ru-RU" sz="4400" dirty="0" smtClean="0"/>
              <a:t>Блаженного</a:t>
            </a:r>
            <a:endParaRPr lang="ru-RU" sz="4400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668344" y="6065912"/>
            <a:ext cx="122413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Users\User\Pictures\весна\P821689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888" y="1196751"/>
            <a:ext cx="3960440" cy="5280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20688"/>
            <a:ext cx="7772400" cy="1152128"/>
          </a:xfrm>
        </p:spPr>
        <p:txBody>
          <a:bodyPr/>
          <a:lstStyle/>
          <a:p>
            <a:pPr algn="ctr"/>
            <a:r>
              <a:rPr lang="ru-RU" dirty="0" smtClean="0"/>
              <a:t>Сердце Москвы 5 </a:t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Кот в мешке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Назовите собор , в котором венчались на царство русские цари.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908720"/>
            <a:ext cx="7772400" cy="295232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Успенский  собор</a:t>
            </a:r>
            <a:endParaRPr lang="ru-RU" sz="4400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092280" y="5589240"/>
            <a:ext cx="122413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298" name="Picture 2" descr="http://rusarch.ru/starodubtsev1.files/image0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3568" y="1477104"/>
            <a:ext cx="4968552" cy="5233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92696"/>
            <a:ext cx="7772400" cy="1512168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92D050"/>
                </a:solidFill>
              </a:rPr>
              <a:t>Второй раунд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132856"/>
            <a:ext cx="7772400" cy="2081520"/>
          </a:xfrm>
        </p:spPr>
        <p:txBody>
          <a:bodyPr>
            <a:noAutofit/>
          </a:bodyPr>
          <a:lstStyle/>
          <a:p>
            <a:r>
              <a:rPr lang="ru-RU" sz="5400" dirty="0" smtClean="0">
                <a:cs typeface="Times New Roman" pitchFamily="18" charset="0"/>
              </a:rPr>
              <a:t>Путешествуя по планете…</a:t>
            </a:r>
          </a:p>
          <a:p>
            <a:r>
              <a:rPr lang="ru-RU" sz="5400" dirty="0" smtClean="0">
                <a:cs typeface="Times New Roman" pitchFamily="18" charset="0"/>
              </a:rPr>
              <a:t>Северная столица России</a:t>
            </a:r>
          </a:p>
          <a:p>
            <a:r>
              <a:rPr lang="ru-RU" sz="5400" dirty="0" smtClean="0">
                <a:cs typeface="Times New Roman" pitchFamily="18" charset="0"/>
              </a:rPr>
              <a:t>Материки и океаны</a:t>
            </a:r>
            <a:endParaRPr lang="ru-RU" sz="5400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980729"/>
          <a:ext cx="8640960" cy="55686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88432"/>
                <a:gridCol w="1008112"/>
                <a:gridCol w="864096"/>
                <a:gridCol w="1008112"/>
                <a:gridCol w="936104"/>
                <a:gridCol w="936104"/>
              </a:tblGrid>
              <a:tr h="1824202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bg1"/>
                          </a:solidFill>
                        </a:rPr>
                        <a:t>Путешествуя по планете…</a:t>
                      </a:r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bg1"/>
                          </a:solidFill>
                          <a:hlinkClick r:id="rId2" action="ppaction://hlinksldjump"/>
                        </a:rPr>
                        <a:t>10</a:t>
                      </a:r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bg1"/>
                          </a:solidFill>
                          <a:hlinkClick r:id="rId3" action="ppaction://hlinksldjump"/>
                        </a:rPr>
                        <a:t>20</a:t>
                      </a:r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bg1"/>
                          </a:solidFill>
                          <a:hlinkClick r:id="rId4" action="ppaction://hlinksldjump"/>
                        </a:rPr>
                        <a:t>30</a:t>
                      </a:r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bg1"/>
                          </a:solidFill>
                          <a:hlinkClick r:id="rId5" action="ppaction://hlinksldjump"/>
                        </a:rPr>
                        <a:t>40</a:t>
                      </a:r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bg1"/>
                          </a:solidFill>
                          <a:hlinkClick r:id="rId6" action="ppaction://hlinksldjump"/>
                        </a:rPr>
                        <a:t>50</a:t>
                      </a:r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824202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Северная столица России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7" action="ppaction://hlinksldjump"/>
                        </a:rPr>
                        <a:t>10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8" action="ppaction://hlinksldjump"/>
                        </a:rPr>
                        <a:t>20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9" action="ppaction://hlinksldjump"/>
                        </a:rPr>
                        <a:t>30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10" action="ppaction://hlinksldjump"/>
                        </a:rPr>
                        <a:t>40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11" action="ppaction://hlinksldjump"/>
                        </a:rPr>
                        <a:t>50</a:t>
                      </a:r>
                      <a:endParaRPr lang="ru-RU" sz="4000" b="1" dirty="0"/>
                    </a:p>
                  </a:txBody>
                  <a:tcPr/>
                </a:tc>
              </a:tr>
              <a:tr h="1824202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Материки </a:t>
                      </a:r>
                    </a:p>
                    <a:p>
                      <a:pPr algn="ctr"/>
                      <a:r>
                        <a:rPr lang="ru-RU" sz="4000" b="1" dirty="0" smtClean="0"/>
                        <a:t>и океаны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12" action="ppaction://hlinksldjump"/>
                        </a:rPr>
                        <a:t>10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13" action="ppaction://hlinksldjump"/>
                        </a:rPr>
                        <a:t>20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14" action="ppaction://hlinksldjump"/>
                        </a:rPr>
                        <a:t>30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15" action="ppaction://hlinksldjump"/>
                        </a:rPr>
                        <a:t>40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16" action="ppaction://hlinksldjump"/>
                        </a:rPr>
                        <a:t>50</a:t>
                      </a:r>
                      <a:endParaRPr lang="ru-RU" sz="4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-конечная звезда 4">
            <a:hlinkClick r:id="rId17" action="ppaction://hlinksldjump"/>
          </p:cNvPr>
          <p:cNvSpPr/>
          <p:nvPr/>
        </p:nvSpPr>
        <p:spPr>
          <a:xfrm>
            <a:off x="8028384" y="5877272"/>
            <a:ext cx="792088" cy="72008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424936" cy="1224136"/>
          </a:xfrm>
        </p:spPr>
        <p:txBody>
          <a:bodyPr/>
          <a:lstStyle/>
          <a:p>
            <a:r>
              <a:rPr lang="ru-RU" dirty="0" smtClean="0"/>
              <a:t>Путешествуя по планете 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7772400" cy="201622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Где можно увидеть это чудо света?</a:t>
            </a:r>
            <a:endParaRPr lang="ru-RU" sz="4400" dirty="0"/>
          </a:p>
        </p:txBody>
      </p:sp>
      <p:pic>
        <p:nvPicPr>
          <p:cNvPr id="52225" name="Picture 1" descr="C:\Users\User\Pictures\весна\egipetskie-pirami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2636912"/>
            <a:ext cx="5580112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628800"/>
            <a:ext cx="7772400" cy="136815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Египет </a:t>
            </a:r>
            <a:endParaRPr lang="ru-RU" sz="4400" dirty="0"/>
          </a:p>
        </p:txBody>
      </p:sp>
      <p:sp>
        <p:nvSpPr>
          <p:cNvPr id="4" name="Равнобедренный треугольник 3">
            <a:hlinkClick r:id="rId2" action="ppaction://hlinksldjump"/>
          </p:cNvPr>
          <p:cNvSpPr/>
          <p:nvPr/>
        </p:nvSpPr>
        <p:spPr>
          <a:xfrm>
            <a:off x="7884368" y="6021288"/>
            <a:ext cx="936104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424936" cy="1224136"/>
          </a:xfrm>
        </p:spPr>
        <p:txBody>
          <a:bodyPr/>
          <a:lstStyle/>
          <a:p>
            <a:r>
              <a:rPr lang="ru-RU" dirty="0" smtClean="0"/>
              <a:t>Путешествуя по планете 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844824"/>
            <a:ext cx="7772400" cy="158417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Где обитают эти и другие виды сумчатых животных?</a:t>
            </a:r>
            <a:endParaRPr lang="ru-RU" sz="4400" dirty="0"/>
          </a:p>
        </p:txBody>
      </p:sp>
      <p:pic>
        <p:nvPicPr>
          <p:cNvPr id="11266" name="Picture 2" descr="C:\Users\User\Pictures\весна\post-128916405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3201089"/>
            <a:ext cx="4248472" cy="365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19" y="980727"/>
          <a:ext cx="8640960" cy="54006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44417"/>
                <a:gridCol w="936104"/>
                <a:gridCol w="864096"/>
                <a:gridCol w="1008112"/>
                <a:gridCol w="1008112"/>
                <a:gridCol w="1080119"/>
              </a:tblGrid>
              <a:tr h="2068533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bg1"/>
                          </a:solidFill>
                        </a:rPr>
                        <a:t>Путешествуя по карте…</a:t>
                      </a:r>
                      <a:endParaRPr lang="ru-RU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bg1"/>
                          </a:solidFill>
                          <a:hlinkClick r:id="rId2" action="ppaction://hlinksldjump"/>
                        </a:rPr>
                        <a:t>10</a:t>
                      </a:r>
                      <a:endParaRPr lang="ru-RU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bg1"/>
                          </a:solidFill>
                          <a:hlinkClick r:id="rId3" action="ppaction://hlinksldjump"/>
                        </a:rPr>
                        <a:t>20</a:t>
                      </a:r>
                      <a:endParaRPr lang="ru-RU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bg1"/>
                          </a:solidFill>
                          <a:hlinkClick r:id="rId4" action="ppaction://hlinksldjump"/>
                        </a:rPr>
                        <a:t>30</a:t>
                      </a:r>
                      <a:endParaRPr lang="ru-RU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bg1"/>
                          </a:solidFill>
                          <a:hlinkClick r:id="rId5" action="ppaction://hlinksldjump"/>
                        </a:rPr>
                        <a:t>40</a:t>
                      </a:r>
                      <a:endParaRPr lang="ru-RU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bg1"/>
                          </a:solidFill>
                          <a:hlinkClick r:id="rId6" action="ppaction://hlinksldjump"/>
                        </a:rPr>
                        <a:t>50</a:t>
                      </a:r>
                      <a:endParaRPr lang="ru-RU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411857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bg1"/>
                          </a:solidFill>
                        </a:rPr>
                        <a:t>Дорогая</a:t>
                      </a:r>
                      <a:r>
                        <a:rPr lang="ru-RU" sz="4000" baseline="0" dirty="0" smtClean="0">
                          <a:solidFill>
                            <a:schemeClr val="bg1"/>
                          </a:solidFill>
                        </a:rPr>
                        <a:t> моя столица…</a:t>
                      </a:r>
                      <a:endParaRPr lang="ru-RU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bg1"/>
                          </a:solidFill>
                          <a:hlinkClick r:id="rId7" action="ppaction://hlinksldjump"/>
                        </a:rPr>
                        <a:t>10</a:t>
                      </a:r>
                      <a:endParaRPr lang="ru-RU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bg1"/>
                          </a:solidFill>
                          <a:hlinkClick r:id="rId8" action="ppaction://hlinksldjump"/>
                        </a:rPr>
                        <a:t>20</a:t>
                      </a:r>
                      <a:endParaRPr lang="ru-RU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bg1"/>
                          </a:solidFill>
                          <a:hlinkClick r:id="rId9" action="ppaction://hlinksldjump"/>
                        </a:rPr>
                        <a:t>30</a:t>
                      </a:r>
                      <a:endParaRPr lang="ru-RU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bg1"/>
                          </a:solidFill>
                          <a:hlinkClick r:id="rId10" action="ppaction://hlinksldjump"/>
                        </a:rPr>
                        <a:t>40</a:t>
                      </a:r>
                      <a:endParaRPr lang="ru-RU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bg1"/>
                          </a:solidFill>
                          <a:hlinkClick r:id="rId11" action="ppaction://hlinksldjump"/>
                        </a:rPr>
                        <a:t>50</a:t>
                      </a:r>
                      <a:endParaRPr lang="ru-RU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920212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bg1"/>
                          </a:solidFill>
                        </a:rPr>
                        <a:t>Сердце Москвы</a:t>
                      </a:r>
                      <a:endParaRPr lang="ru-RU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bg1"/>
                          </a:solidFill>
                          <a:hlinkClick r:id="rId12" action="ppaction://hlinksldjump"/>
                        </a:rPr>
                        <a:t>10</a:t>
                      </a:r>
                      <a:endParaRPr lang="ru-RU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bg1"/>
                          </a:solidFill>
                          <a:hlinkClick r:id="rId13" action="ppaction://hlinksldjump"/>
                        </a:rPr>
                        <a:t>20</a:t>
                      </a:r>
                      <a:endParaRPr lang="ru-RU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bg1"/>
                          </a:solidFill>
                          <a:hlinkClick r:id="rId14" action="ppaction://hlinksldjump"/>
                        </a:rPr>
                        <a:t>30</a:t>
                      </a:r>
                      <a:endParaRPr lang="ru-RU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bg1"/>
                          </a:solidFill>
                          <a:hlinkClick r:id="rId15" action="ppaction://hlinksldjump"/>
                        </a:rPr>
                        <a:t>40</a:t>
                      </a:r>
                      <a:endParaRPr lang="ru-RU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bg1"/>
                          </a:solidFill>
                          <a:hlinkClick r:id="rId16" action="ppaction://hlinksldjump"/>
                        </a:rPr>
                        <a:t>50</a:t>
                      </a:r>
                      <a:endParaRPr lang="ru-RU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низ 4">
            <a:hlinkClick r:id="rId17" action="ppaction://hlinksldjump"/>
          </p:cNvPr>
          <p:cNvSpPr/>
          <p:nvPr/>
        </p:nvSpPr>
        <p:spPr>
          <a:xfrm>
            <a:off x="7884368" y="6237312"/>
            <a:ext cx="792088" cy="620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484784"/>
            <a:ext cx="7772400" cy="172819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В Австралии</a:t>
            </a:r>
            <a:endParaRPr lang="ru-RU" sz="4400" dirty="0"/>
          </a:p>
        </p:txBody>
      </p:sp>
      <p:sp>
        <p:nvSpPr>
          <p:cNvPr id="4" name="Равнобедренный треугольник 3">
            <a:hlinkClick r:id="rId2" action="ppaction://hlinksldjump"/>
          </p:cNvPr>
          <p:cNvSpPr/>
          <p:nvPr/>
        </p:nvSpPr>
        <p:spPr>
          <a:xfrm>
            <a:off x="7884368" y="6021288"/>
            <a:ext cx="936104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424936" cy="1224136"/>
          </a:xfrm>
        </p:spPr>
        <p:txBody>
          <a:bodyPr/>
          <a:lstStyle/>
          <a:p>
            <a:r>
              <a:rPr lang="ru-RU" dirty="0" smtClean="0"/>
              <a:t>Путешествуя по планете 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5472608" cy="2304256"/>
          </a:xfrm>
        </p:spPr>
        <p:txBody>
          <a:bodyPr>
            <a:noAutofit/>
          </a:bodyPr>
          <a:lstStyle/>
          <a:p>
            <a:r>
              <a:rPr lang="ru-RU" sz="4400" dirty="0" smtClean="0"/>
              <a:t>Это государство находится на полуострове, который своим очертанием напоминает сапог. </a:t>
            </a:r>
            <a:endParaRPr lang="ru-RU" sz="4400" dirty="0"/>
          </a:p>
        </p:txBody>
      </p:sp>
      <p:pic>
        <p:nvPicPr>
          <p:cNvPr id="48129" name="Picture 1" descr="C:\Users\User\Pictures\весна\information_map_of_italy_physica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040" y="1916832"/>
            <a:ext cx="3815114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00808"/>
            <a:ext cx="7772400" cy="100811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Италия </a:t>
            </a:r>
            <a:endParaRPr lang="ru-RU" sz="4400" dirty="0"/>
          </a:p>
        </p:txBody>
      </p:sp>
      <p:sp>
        <p:nvSpPr>
          <p:cNvPr id="4" name="Равнобедренный треугольник 3">
            <a:hlinkClick r:id="rId2" action="ppaction://hlinksldjump"/>
          </p:cNvPr>
          <p:cNvSpPr/>
          <p:nvPr/>
        </p:nvSpPr>
        <p:spPr>
          <a:xfrm>
            <a:off x="7884368" y="6021288"/>
            <a:ext cx="936104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424936" cy="1224136"/>
          </a:xfrm>
        </p:spPr>
        <p:txBody>
          <a:bodyPr/>
          <a:lstStyle/>
          <a:p>
            <a:r>
              <a:rPr lang="ru-RU" dirty="0" smtClean="0"/>
              <a:t>Путешествуя по планете 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44824"/>
            <a:ext cx="5760640" cy="2088232"/>
          </a:xfrm>
        </p:spPr>
        <p:txBody>
          <a:bodyPr>
            <a:normAutofit fontScale="92500"/>
          </a:bodyPr>
          <a:lstStyle/>
          <a:p>
            <a:r>
              <a:rPr lang="ru-RU" sz="4400" dirty="0" smtClean="0"/>
              <a:t>В какой стране, в каком городе можно увидеть этот памятник?</a:t>
            </a:r>
          </a:p>
          <a:p>
            <a:endParaRPr lang="ru-RU" dirty="0"/>
          </a:p>
        </p:txBody>
      </p:sp>
      <p:pic>
        <p:nvPicPr>
          <p:cNvPr id="46081" name="Picture 1" descr="C:\Users\User\Pictures\весна\65_18316122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6136" y="1739146"/>
            <a:ext cx="3024336" cy="5118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56792"/>
            <a:ext cx="7772400" cy="1584176"/>
          </a:xfrm>
        </p:spPr>
        <p:txBody>
          <a:bodyPr/>
          <a:lstStyle/>
          <a:p>
            <a:r>
              <a:rPr lang="ru-RU" sz="4400" dirty="0" smtClean="0"/>
              <a:t>В столице Дании - городе Копенгагене.</a:t>
            </a:r>
          </a:p>
          <a:p>
            <a:endParaRPr lang="ru-RU" dirty="0"/>
          </a:p>
        </p:txBody>
      </p:sp>
      <p:sp>
        <p:nvSpPr>
          <p:cNvPr id="4" name="Равнобедренный треугольник 3">
            <a:hlinkClick r:id="rId2" action="ppaction://hlinksldjump"/>
          </p:cNvPr>
          <p:cNvSpPr/>
          <p:nvPr/>
        </p:nvSpPr>
        <p:spPr>
          <a:xfrm>
            <a:off x="7884368" y="6021288"/>
            <a:ext cx="936104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424936" cy="1224136"/>
          </a:xfrm>
        </p:spPr>
        <p:txBody>
          <a:bodyPr/>
          <a:lstStyle/>
          <a:p>
            <a:r>
              <a:rPr lang="ru-RU" dirty="0" smtClean="0"/>
              <a:t>Путешествуя по планете 5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1656184"/>
          </a:xfrm>
        </p:spPr>
        <p:txBody>
          <a:bodyPr/>
          <a:lstStyle/>
          <a:p>
            <a:r>
              <a:rPr lang="ru-RU" sz="4400" dirty="0" smtClean="0"/>
              <a:t>Где можно увидеть это чудо?</a:t>
            </a:r>
            <a:endParaRPr lang="ru-RU" sz="4400" dirty="0"/>
          </a:p>
        </p:txBody>
      </p:sp>
      <p:pic>
        <p:nvPicPr>
          <p:cNvPr id="44033" name="Picture 1" descr="C:\Users\User\Pictures\весна\zt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79" y="2636912"/>
            <a:ext cx="547260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00808"/>
            <a:ext cx="7772400" cy="144016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Франция, Париж</a:t>
            </a:r>
            <a:endParaRPr lang="ru-RU" sz="4400" dirty="0"/>
          </a:p>
        </p:txBody>
      </p:sp>
      <p:sp>
        <p:nvSpPr>
          <p:cNvPr id="4" name="Равнобедренный треугольник 3">
            <a:hlinkClick r:id="rId2" action="ppaction://hlinksldjump"/>
          </p:cNvPr>
          <p:cNvSpPr/>
          <p:nvPr/>
        </p:nvSpPr>
        <p:spPr>
          <a:xfrm>
            <a:off x="7884368" y="6021288"/>
            <a:ext cx="936104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568952" cy="1368152"/>
          </a:xfrm>
        </p:spPr>
        <p:txBody>
          <a:bodyPr/>
          <a:lstStyle/>
          <a:p>
            <a:r>
              <a:rPr lang="ru-RU" dirty="0" smtClean="0"/>
              <a:t>Северная столица России 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420888"/>
            <a:ext cx="7772400" cy="179348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Какой город называют северной столицей России?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844824"/>
            <a:ext cx="7772400" cy="108012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Санкт - Петербург</a:t>
            </a:r>
            <a:endParaRPr lang="ru-RU" sz="4400" dirty="0"/>
          </a:p>
        </p:txBody>
      </p:sp>
      <p:sp>
        <p:nvSpPr>
          <p:cNvPr id="4" name="Равнобедренный треугольник 3">
            <a:hlinkClick r:id="rId2" action="ppaction://hlinksldjump"/>
          </p:cNvPr>
          <p:cNvSpPr/>
          <p:nvPr/>
        </p:nvSpPr>
        <p:spPr>
          <a:xfrm>
            <a:off x="7884368" y="6021288"/>
            <a:ext cx="936104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568952" cy="1368152"/>
          </a:xfrm>
        </p:spPr>
        <p:txBody>
          <a:bodyPr/>
          <a:lstStyle/>
          <a:p>
            <a:r>
              <a:rPr lang="ru-RU" dirty="0" smtClean="0"/>
              <a:t>Северная столица России 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348880"/>
            <a:ext cx="7772400" cy="186549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Кто основал Санкт – Петербург?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72400" cy="1584176"/>
          </a:xfrm>
        </p:spPr>
        <p:txBody>
          <a:bodyPr/>
          <a:lstStyle/>
          <a:p>
            <a:r>
              <a:rPr lang="ru-RU" dirty="0" smtClean="0"/>
              <a:t>Путешествуя по карте… 1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88840"/>
            <a:ext cx="7772400" cy="2225536"/>
          </a:xfrm>
        </p:spPr>
        <p:txBody>
          <a:bodyPr>
            <a:noAutofit/>
          </a:bodyPr>
          <a:lstStyle/>
          <a:p>
            <a:r>
              <a:rPr lang="ru-RU" sz="4400" dirty="0" err="1" smtClean="0"/>
              <a:t>Голубым</a:t>
            </a:r>
            <a:r>
              <a:rPr lang="ru-RU" sz="4400" dirty="0" smtClean="0"/>
              <a:t> цветом на карте обозначается вода. А что обозначается зелёным цветом?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340768"/>
            <a:ext cx="7772400" cy="136815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Пётр Первый</a:t>
            </a:r>
            <a:endParaRPr lang="ru-RU" sz="4400" dirty="0"/>
          </a:p>
        </p:txBody>
      </p:sp>
      <p:pic>
        <p:nvPicPr>
          <p:cNvPr id="17410" name="Picture 2" descr="C:\Users\User\Pictures\грамоты\250px-Bronze_Horseman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2060848"/>
            <a:ext cx="3528392" cy="4699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Равнобедренный треугольник 4">
            <a:hlinkClick r:id="rId3" action="ppaction://hlinksldjump"/>
          </p:cNvPr>
          <p:cNvSpPr/>
          <p:nvPr/>
        </p:nvSpPr>
        <p:spPr>
          <a:xfrm>
            <a:off x="7884368" y="6021288"/>
            <a:ext cx="936104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568952" cy="1368152"/>
          </a:xfrm>
        </p:spPr>
        <p:txBody>
          <a:bodyPr/>
          <a:lstStyle/>
          <a:p>
            <a:r>
              <a:rPr lang="ru-RU" dirty="0" smtClean="0"/>
              <a:t>Северная столица России 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Почему город назвали Санкт - Петербургом?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00808"/>
            <a:ext cx="7772400" cy="2016224"/>
          </a:xfrm>
        </p:spPr>
        <p:txBody>
          <a:bodyPr>
            <a:noAutofit/>
          </a:bodyPr>
          <a:lstStyle/>
          <a:p>
            <a:r>
              <a:rPr lang="ru-RU" sz="4400" dirty="0" smtClean="0"/>
              <a:t>В честь апостола Петра – небесного покровителя Петра Первого.</a:t>
            </a:r>
            <a:endParaRPr lang="ru-RU" sz="4400" dirty="0"/>
          </a:p>
        </p:txBody>
      </p:sp>
      <p:sp>
        <p:nvSpPr>
          <p:cNvPr id="4" name="Равнобедренный треугольник 3">
            <a:hlinkClick r:id="rId2" action="ppaction://hlinksldjump"/>
          </p:cNvPr>
          <p:cNvSpPr/>
          <p:nvPr/>
        </p:nvSpPr>
        <p:spPr>
          <a:xfrm>
            <a:off x="7884368" y="6021288"/>
            <a:ext cx="936104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568952" cy="1368152"/>
          </a:xfrm>
        </p:spPr>
        <p:txBody>
          <a:bodyPr/>
          <a:lstStyle/>
          <a:p>
            <a:pPr algn="ctr"/>
            <a:r>
              <a:rPr lang="ru-RU" dirty="0" smtClean="0"/>
              <a:t>Северная столица России 4 </a:t>
            </a:r>
            <a:r>
              <a:rPr lang="ru-RU" dirty="0" smtClean="0">
                <a:solidFill>
                  <a:srgbClr val="FFFF00"/>
                </a:solidFill>
              </a:rPr>
              <a:t>Кот в мешке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132856"/>
            <a:ext cx="7772400" cy="2081520"/>
          </a:xfrm>
        </p:spPr>
        <p:txBody>
          <a:bodyPr>
            <a:noAutofit/>
          </a:bodyPr>
          <a:lstStyle/>
          <a:p>
            <a:r>
              <a:rPr lang="ru-RU" sz="4400" dirty="0" smtClean="0"/>
              <a:t>Назовите дворец, который в прошлом был резиденцией русских царей, сейчас  в нём находится один из самых крупных музеев мира – Эрмитаж.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412776"/>
            <a:ext cx="7772400" cy="115212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Зимний дворец</a:t>
            </a:r>
            <a:endParaRPr lang="ru-RU" sz="4400" dirty="0"/>
          </a:p>
        </p:txBody>
      </p:sp>
      <p:sp>
        <p:nvSpPr>
          <p:cNvPr id="5" name="Равнобедренный треугольник 4">
            <a:hlinkClick r:id="rId2" action="ppaction://hlinksldjump"/>
          </p:cNvPr>
          <p:cNvSpPr/>
          <p:nvPr/>
        </p:nvSpPr>
        <p:spPr>
          <a:xfrm>
            <a:off x="7884368" y="6021288"/>
            <a:ext cx="936104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Pictures\весна\saint-petersburg_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2132856"/>
            <a:ext cx="6907779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424936" cy="1368152"/>
          </a:xfrm>
        </p:spPr>
        <p:txBody>
          <a:bodyPr/>
          <a:lstStyle/>
          <a:p>
            <a:r>
              <a:rPr lang="ru-RU" dirty="0" smtClean="0"/>
              <a:t>Северная столица России 5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348880"/>
            <a:ext cx="7772400" cy="1865496"/>
          </a:xfrm>
        </p:spPr>
        <p:txBody>
          <a:bodyPr>
            <a:noAutofit/>
          </a:bodyPr>
          <a:lstStyle/>
          <a:p>
            <a:r>
              <a:rPr lang="ru-RU" sz="4400" dirty="0" smtClean="0"/>
              <a:t>Каждый день ровно в полдень раздаётся выстрел сигнальной пушки именно в этой крепости.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72816"/>
            <a:ext cx="7772400" cy="18002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Петропавловская </a:t>
            </a:r>
          </a:p>
          <a:p>
            <a:r>
              <a:rPr lang="ru-RU" sz="4400" dirty="0" smtClean="0"/>
              <a:t>крепость</a:t>
            </a:r>
            <a:endParaRPr lang="ru-RU" sz="4400" dirty="0"/>
          </a:p>
        </p:txBody>
      </p:sp>
      <p:pic>
        <p:nvPicPr>
          <p:cNvPr id="1027" name="Picture 3" descr="C:\Users\User\Pictures\грамоты\0_69469_11838915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20072" y="1700808"/>
            <a:ext cx="3601938" cy="4798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Равнобедренный треугольник 4">
            <a:hlinkClick r:id="rId3" action="ppaction://hlinksldjump"/>
          </p:cNvPr>
          <p:cNvSpPr/>
          <p:nvPr/>
        </p:nvSpPr>
        <p:spPr>
          <a:xfrm>
            <a:off x="7884368" y="6021288"/>
            <a:ext cx="936104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08720"/>
            <a:ext cx="7772400" cy="1152128"/>
          </a:xfrm>
        </p:spPr>
        <p:txBody>
          <a:bodyPr/>
          <a:lstStyle/>
          <a:p>
            <a:r>
              <a:rPr lang="ru-RU" dirty="0" smtClean="0"/>
              <a:t>Материки и океаны 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400" dirty="0" smtClean="0"/>
              <a:t>Назовите все океаны.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628800"/>
            <a:ext cx="7772400" cy="338437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Тихий океан, </a:t>
            </a:r>
          </a:p>
          <a:p>
            <a:r>
              <a:rPr lang="ru-RU" sz="4400" dirty="0" smtClean="0"/>
              <a:t>Атлантический океан, Индийский океан, </a:t>
            </a:r>
          </a:p>
          <a:p>
            <a:r>
              <a:rPr lang="ru-RU" sz="4400" dirty="0" smtClean="0"/>
              <a:t>Северный Ледовитый океан</a:t>
            </a:r>
          </a:p>
          <a:p>
            <a:endParaRPr lang="ru-RU" dirty="0"/>
          </a:p>
        </p:txBody>
      </p:sp>
      <p:sp>
        <p:nvSpPr>
          <p:cNvPr id="4" name="Равнобедренный треугольник 3">
            <a:hlinkClick r:id="rId2" action="ppaction://hlinksldjump"/>
          </p:cNvPr>
          <p:cNvSpPr/>
          <p:nvPr/>
        </p:nvSpPr>
        <p:spPr>
          <a:xfrm>
            <a:off x="7884368" y="6021288"/>
            <a:ext cx="936104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08720"/>
            <a:ext cx="7772400" cy="1152128"/>
          </a:xfrm>
        </p:spPr>
        <p:txBody>
          <a:bodyPr/>
          <a:lstStyle/>
          <a:p>
            <a:r>
              <a:rPr lang="ru-RU" dirty="0" smtClean="0"/>
              <a:t>Материки и океаны 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Назовите самый большой материк.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268760"/>
            <a:ext cx="7772400" cy="144016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Низменности </a:t>
            </a:r>
            <a:endParaRPr lang="ru-RU" sz="4400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092280" y="5589240"/>
            <a:ext cx="122413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908720"/>
            <a:ext cx="7772400" cy="129614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Евразия </a:t>
            </a:r>
            <a:endParaRPr lang="ru-RU" sz="4400" dirty="0"/>
          </a:p>
        </p:txBody>
      </p:sp>
      <p:sp>
        <p:nvSpPr>
          <p:cNvPr id="5" name="Равнобедренный треугольник 4">
            <a:hlinkClick r:id="rId2" action="ppaction://hlinksldjump"/>
          </p:cNvPr>
          <p:cNvSpPr/>
          <p:nvPr/>
        </p:nvSpPr>
        <p:spPr>
          <a:xfrm>
            <a:off x="7884368" y="6021288"/>
            <a:ext cx="936104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Pictures\весна\physic_evrasiaSSSR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3" y="1628801"/>
            <a:ext cx="6016341" cy="5082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08720"/>
            <a:ext cx="7772400" cy="1152128"/>
          </a:xfrm>
        </p:spPr>
        <p:txBody>
          <a:bodyPr/>
          <a:lstStyle/>
          <a:p>
            <a:r>
              <a:rPr lang="ru-RU" dirty="0" smtClean="0"/>
              <a:t>Материки и океаны 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Назовите самый холодный океан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593611" y="1052736"/>
            <a:ext cx="7772400" cy="3171047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Северный Ледовитый океан</a:t>
            </a:r>
            <a:endParaRPr lang="ru-RU" sz="4400" dirty="0"/>
          </a:p>
        </p:txBody>
      </p:sp>
      <p:sp>
        <p:nvSpPr>
          <p:cNvPr id="5" name="Равнобедренный треугольник 4">
            <a:hlinkClick r:id="rId2" action="ppaction://hlinksldjump"/>
          </p:cNvPr>
          <p:cNvSpPr/>
          <p:nvPr/>
        </p:nvSpPr>
        <p:spPr>
          <a:xfrm>
            <a:off x="7884368" y="6021288"/>
            <a:ext cx="936104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User\Pictures\весна\arktika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772816"/>
            <a:ext cx="6552728" cy="4920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08720"/>
            <a:ext cx="7772400" cy="1152128"/>
          </a:xfrm>
        </p:spPr>
        <p:txBody>
          <a:bodyPr/>
          <a:lstStyle/>
          <a:p>
            <a:r>
              <a:rPr lang="ru-RU" dirty="0" smtClean="0"/>
              <a:t>Материки и океаны 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348880"/>
            <a:ext cx="7772400" cy="186549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Назовите часть света, состоящую из двух материков.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4560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052736"/>
            <a:ext cx="7772400" cy="2592288"/>
          </a:xfrm>
        </p:spPr>
        <p:txBody>
          <a:bodyPr>
            <a:noAutofit/>
          </a:bodyPr>
          <a:lstStyle/>
          <a:p>
            <a:r>
              <a:rPr lang="ru-RU" sz="4400" dirty="0" smtClean="0"/>
              <a:t>Часть света – Америка, материки: </a:t>
            </a:r>
          </a:p>
          <a:p>
            <a:r>
              <a:rPr lang="ru-RU" sz="4400" dirty="0" smtClean="0"/>
              <a:t>Северная Америка </a:t>
            </a:r>
          </a:p>
          <a:p>
            <a:r>
              <a:rPr lang="ru-RU" sz="4400" dirty="0" smtClean="0"/>
              <a:t>и Южная Америка.</a:t>
            </a:r>
            <a:endParaRPr lang="ru-RU" sz="4400" dirty="0"/>
          </a:p>
        </p:txBody>
      </p:sp>
      <p:pic>
        <p:nvPicPr>
          <p:cNvPr id="8194" name="Picture 2" descr="C:\Users\User\Pictures\грамоты\americas-map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24128" y="2060848"/>
            <a:ext cx="2880320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Равнобедренный треугольник 4">
            <a:hlinkClick r:id="rId3" action="ppaction://hlinksldjump"/>
          </p:cNvPr>
          <p:cNvSpPr/>
          <p:nvPr/>
        </p:nvSpPr>
        <p:spPr>
          <a:xfrm>
            <a:off x="7884368" y="6021288"/>
            <a:ext cx="936104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08720"/>
            <a:ext cx="7772400" cy="1152128"/>
          </a:xfrm>
        </p:spPr>
        <p:txBody>
          <a:bodyPr/>
          <a:lstStyle/>
          <a:p>
            <a:r>
              <a:rPr lang="ru-RU" dirty="0" smtClean="0"/>
              <a:t>Материки и океаны 5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092488"/>
          </a:xfrm>
        </p:spPr>
        <p:txBody>
          <a:bodyPr>
            <a:normAutofit lnSpcReduction="10000"/>
          </a:bodyPr>
          <a:lstStyle/>
          <a:p>
            <a:r>
              <a:rPr lang="ru-RU" sz="4400" dirty="0" smtClean="0"/>
              <a:t>Назовите материк, практически лишённый растительности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268760"/>
            <a:ext cx="7772400" cy="144016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Антарктида </a:t>
            </a:r>
            <a:endParaRPr lang="ru-RU" sz="4400" dirty="0"/>
          </a:p>
        </p:txBody>
      </p:sp>
      <p:sp>
        <p:nvSpPr>
          <p:cNvPr id="5" name="Равнобедренный треугольник 4">
            <a:hlinkClick r:id="rId2" action="ppaction://hlinksldjump"/>
          </p:cNvPr>
          <p:cNvSpPr/>
          <p:nvPr/>
        </p:nvSpPr>
        <p:spPr>
          <a:xfrm>
            <a:off x="7884368" y="6021288"/>
            <a:ext cx="936104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User\Pictures\весна\650_650_fixe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916832"/>
            <a:ext cx="7020614" cy="4687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1656184"/>
          </a:xfrm>
        </p:spPr>
        <p:txBody>
          <a:bodyPr/>
          <a:lstStyle/>
          <a:p>
            <a:pPr algn="ctr"/>
            <a:r>
              <a:rPr lang="ru-RU" sz="6000" dirty="0" smtClean="0"/>
              <a:t>Финал</a:t>
            </a:r>
            <a:br>
              <a:rPr lang="ru-RU" sz="6000" dirty="0" smtClean="0"/>
            </a:br>
            <a:r>
              <a:rPr lang="ru-RU" sz="6000" dirty="0" smtClean="0"/>
              <a:t> «Своя игра»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844824"/>
            <a:ext cx="7772400" cy="4680520"/>
          </a:xfrm>
        </p:spPr>
        <p:txBody>
          <a:bodyPr>
            <a:noAutofit/>
          </a:bodyPr>
          <a:lstStyle/>
          <a:p>
            <a:r>
              <a:rPr lang="ru-RU" sz="5400" dirty="0" smtClean="0">
                <a:hlinkClick r:id="rId2" action="ppaction://hlinksldjump"/>
              </a:rPr>
              <a:t>Города и страны мира</a:t>
            </a:r>
            <a:endParaRPr lang="ru-RU" sz="5400" dirty="0" smtClean="0"/>
          </a:p>
          <a:p>
            <a:r>
              <a:rPr lang="ru-RU" sz="5400" dirty="0" smtClean="0">
                <a:hlinkClick r:id="rId3" action="ppaction://hlinksldjump"/>
              </a:rPr>
              <a:t>Город на Оке</a:t>
            </a:r>
            <a:endParaRPr lang="ru-RU" sz="5400" dirty="0" smtClean="0"/>
          </a:p>
          <a:p>
            <a:r>
              <a:rPr lang="ru-RU" sz="5400" dirty="0" smtClean="0">
                <a:hlinkClick r:id="rId4" action="ppaction://hlinksldjump"/>
              </a:rPr>
              <a:t>Имена на карте</a:t>
            </a:r>
            <a:endParaRPr lang="ru-RU" sz="5400" dirty="0" smtClean="0"/>
          </a:p>
          <a:p>
            <a:r>
              <a:rPr lang="ru-RU" sz="5400" dirty="0" smtClean="0">
                <a:hlinkClick r:id="rId5" action="ppaction://hlinksldjump"/>
              </a:rPr>
              <a:t>Город России</a:t>
            </a:r>
            <a:endParaRPr lang="ru-RU" sz="5400" dirty="0" smtClean="0"/>
          </a:p>
          <a:p>
            <a:r>
              <a:rPr lang="ru-RU" sz="5400" dirty="0" smtClean="0">
                <a:hlinkClick r:id="rId6" action="ppaction://hlinksldjump"/>
              </a:rPr>
              <a:t>Остров</a:t>
            </a:r>
            <a:r>
              <a:rPr lang="ru-RU" sz="5400" dirty="0" smtClean="0"/>
              <a:t>  </a:t>
            </a:r>
          </a:p>
          <a:p>
            <a:endParaRPr lang="ru-RU" sz="5400" dirty="0" smtClean="0"/>
          </a:p>
          <a:p>
            <a:endParaRPr lang="ru-RU" sz="5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1584176"/>
          </a:xfrm>
        </p:spPr>
        <p:txBody>
          <a:bodyPr/>
          <a:lstStyle/>
          <a:p>
            <a:pPr algn="ctr"/>
            <a:r>
              <a:rPr lang="ru-RU" sz="6000" dirty="0" smtClean="0"/>
              <a:t>Города  и страны мира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276872"/>
            <a:ext cx="8568952" cy="3816424"/>
          </a:xfrm>
        </p:spPr>
        <p:txBody>
          <a:bodyPr>
            <a:noAutofit/>
          </a:bodyPr>
          <a:lstStyle/>
          <a:p>
            <a:r>
              <a:rPr lang="ru-RU" sz="4400" dirty="0" smtClean="0"/>
              <a:t>Это государство возглавляет император. На  государственном флаге изображено солнце, а на гербе – золотая хризантема.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88840"/>
            <a:ext cx="7772400" cy="122413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Япония</a:t>
            </a:r>
            <a:endParaRPr lang="ru-RU" sz="4400" dirty="0"/>
          </a:p>
        </p:txBody>
      </p:sp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7308304" y="5589240"/>
            <a:ext cx="1440160" cy="100811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1512168"/>
          </a:xfrm>
        </p:spPr>
        <p:txBody>
          <a:bodyPr/>
          <a:lstStyle/>
          <a:p>
            <a:r>
              <a:rPr lang="ru-RU" dirty="0" smtClean="0"/>
              <a:t>Путешествуя по карте… 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092488"/>
          </a:xfrm>
        </p:spPr>
        <p:txBody>
          <a:bodyPr>
            <a:noAutofit/>
          </a:bodyPr>
          <a:lstStyle/>
          <a:p>
            <a:r>
              <a:rPr lang="ru-RU" sz="4400" dirty="0" smtClean="0"/>
              <a:t>На какой равнине располагается  столица нашей Родины? </a:t>
            </a:r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92696"/>
            <a:ext cx="7772400" cy="1512168"/>
          </a:xfrm>
        </p:spPr>
        <p:txBody>
          <a:bodyPr/>
          <a:lstStyle/>
          <a:p>
            <a:pPr algn="ctr"/>
            <a:r>
              <a:rPr lang="ru-RU" sz="6000" dirty="0" smtClean="0"/>
              <a:t>Город на Оке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Назовите родной город Константина Эдуардовича Циолковского.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129614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Калуга </a:t>
            </a:r>
            <a:endParaRPr lang="ru-RU" sz="4400" dirty="0"/>
          </a:p>
        </p:txBody>
      </p:sp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7308304" y="5589240"/>
            <a:ext cx="1440160" cy="100811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92696"/>
            <a:ext cx="7772400" cy="1512168"/>
          </a:xfrm>
        </p:spPr>
        <p:txBody>
          <a:bodyPr/>
          <a:lstStyle/>
          <a:p>
            <a:pPr algn="ctr"/>
            <a:r>
              <a:rPr lang="ru-RU" sz="6000" dirty="0" smtClean="0"/>
              <a:t>Имена на карте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276872"/>
            <a:ext cx="7772400" cy="1937504"/>
          </a:xfrm>
        </p:spPr>
        <p:txBody>
          <a:bodyPr>
            <a:noAutofit/>
          </a:bodyPr>
          <a:lstStyle/>
          <a:p>
            <a:r>
              <a:rPr lang="ru-RU" sz="4400" dirty="0" smtClean="0"/>
              <a:t>Одно из морей Северного Ледовитого океана названо в честь двух братьев – Дмитрия и Харитона – мореплавателей и исследователей. Назовите это море.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129614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Море Лаптевых</a:t>
            </a:r>
            <a:endParaRPr lang="ru-RU" sz="4400" dirty="0"/>
          </a:p>
        </p:txBody>
      </p:sp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7308304" y="5589240"/>
            <a:ext cx="1440160" cy="100811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92696"/>
            <a:ext cx="7772400" cy="1512168"/>
          </a:xfrm>
        </p:spPr>
        <p:txBody>
          <a:bodyPr/>
          <a:lstStyle/>
          <a:p>
            <a:pPr algn="ctr"/>
            <a:r>
              <a:rPr lang="ru-RU" sz="6000" dirty="0" smtClean="0"/>
              <a:t>Город России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16449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Назовите город, который считается родиной Деда Мороза.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129614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Великий Устюг</a:t>
            </a:r>
            <a:endParaRPr lang="ru-RU" sz="4400" dirty="0"/>
          </a:p>
        </p:txBody>
      </p:sp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7308304" y="5589240"/>
            <a:ext cx="1440160" cy="100811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76672"/>
            <a:ext cx="7772400" cy="1368152"/>
          </a:xfrm>
        </p:spPr>
        <p:txBody>
          <a:bodyPr/>
          <a:lstStyle/>
          <a:p>
            <a:r>
              <a:rPr lang="ru-RU" dirty="0" smtClean="0"/>
              <a:t>Остров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628800"/>
            <a:ext cx="8784976" cy="4824536"/>
          </a:xfrm>
        </p:spPr>
        <p:txBody>
          <a:bodyPr>
            <a:noAutofit/>
          </a:bodyPr>
          <a:lstStyle/>
          <a:p>
            <a:r>
              <a:rPr lang="ru-RU" sz="4400" dirty="0" smtClean="0"/>
              <a:t>Это четвёртый по величине остров в мире, находится у восточного побережья Африки, омывается Индийским океаном. Название его вам известно благодаря одноимённому мультфильму.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340768"/>
            <a:ext cx="7772400" cy="129614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Остров Мадагаскар</a:t>
            </a:r>
          </a:p>
          <a:p>
            <a:endParaRPr lang="ru-RU" sz="4400" dirty="0"/>
          </a:p>
        </p:txBody>
      </p:sp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7308304" y="5589240"/>
            <a:ext cx="1440160" cy="100811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Pictures\грамоты\madagaskar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35696" y="1866764"/>
            <a:ext cx="3744416" cy="5046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Конец игры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332656"/>
            <a:ext cx="7772400" cy="6525344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hlinkClick r:id="rId2"/>
              </a:rPr>
              <a:t>http</a:t>
            </a:r>
            <a:r>
              <a:rPr lang="ru-RU" sz="2000" dirty="0" smtClean="0">
                <a:hlinkClick r:id="rId2"/>
              </a:rPr>
              <a:t>:</a:t>
            </a:r>
            <a:r>
              <a:rPr lang="ru-RU" sz="2000" dirty="0" smtClean="0">
                <a:sym typeface="Wingdings" pitchFamily="2" charset="2"/>
                <a:hlinkClick r:id="rId2"/>
              </a:rPr>
              <a:t>//</a:t>
            </a:r>
            <a:r>
              <a:rPr lang="en-US" sz="2000" dirty="0" err="1" smtClean="0">
                <a:sym typeface="Wingdings" pitchFamily="2" charset="2"/>
                <a:hlinkClick r:id="rId2"/>
              </a:rPr>
              <a:t>moscow</a:t>
            </a:r>
            <a:r>
              <a:rPr lang="ru-RU" sz="2000" dirty="0" smtClean="0">
                <a:sym typeface="Wingdings" pitchFamily="2" charset="2"/>
                <a:hlinkClick r:id="rId2"/>
              </a:rPr>
              <a:t>-</a:t>
            </a:r>
            <a:r>
              <a:rPr lang="en-US" sz="2000" dirty="0" smtClean="0">
                <a:sym typeface="Wingdings" pitchFamily="2" charset="2"/>
                <a:hlinkClick r:id="rId2"/>
              </a:rPr>
              <a:t>live</a:t>
            </a:r>
            <a:r>
              <a:rPr lang="ru-RU" sz="2000" dirty="0" smtClean="0">
                <a:sym typeface="Wingdings" pitchFamily="2" charset="2"/>
                <a:hlinkClick r:id="rId2"/>
              </a:rPr>
              <a:t>.</a:t>
            </a:r>
            <a:r>
              <a:rPr lang="en-US" sz="2000" dirty="0" err="1" smtClean="0">
                <a:sym typeface="Wingdings" pitchFamily="2" charset="2"/>
                <a:hlinkClick r:id="rId2"/>
              </a:rPr>
              <a:t>ru</a:t>
            </a:r>
            <a:r>
              <a:rPr lang="ru-RU" sz="2000" dirty="0" smtClean="0">
                <a:sym typeface="Wingdings" pitchFamily="2" charset="2"/>
                <a:hlinkClick r:id="rId2"/>
              </a:rPr>
              <a:t>/</a:t>
            </a:r>
            <a:r>
              <a:rPr lang="ru-RU" sz="2000" dirty="0" smtClean="0">
                <a:sym typeface="Wingdings" pitchFamily="2" charset="2"/>
              </a:rPr>
              <a:t>   Юрий Долгорукий</a:t>
            </a:r>
          </a:p>
          <a:p>
            <a:r>
              <a:rPr lang="en-US" sz="2000" dirty="0" smtClean="0">
                <a:hlinkClick r:id="rId3"/>
              </a:rPr>
              <a:t>http</a:t>
            </a:r>
            <a:r>
              <a:rPr lang="ru-RU" sz="2000" dirty="0" smtClean="0">
                <a:hlinkClick r:id="rId3"/>
              </a:rPr>
              <a:t>:</a:t>
            </a:r>
            <a:r>
              <a:rPr lang="ru-RU" sz="2000" dirty="0" smtClean="0">
                <a:sym typeface="Wingdings" pitchFamily="2" charset="2"/>
                <a:hlinkClick r:id="rId3"/>
              </a:rPr>
              <a:t>//</a:t>
            </a:r>
            <a:r>
              <a:rPr lang="en-US" sz="2000" dirty="0" err="1" smtClean="0">
                <a:sym typeface="Wingdings" pitchFamily="2" charset="2"/>
                <a:hlinkClick r:id="rId3"/>
              </a:rPr>
              <a:t>moscow-histori</a:t>
            </a:r>
            <a:r>
              <a:rPr lang="ru-RU" sz="2000" dirty="0" smtClean="0">
                <a:sym typeface="Wingdings" pitchFamily="2" charset="2"/>
                <a:hlinkClick r:id="rId3"/>
              </a:rPr>
              <a:t>.</a:t>
            </a:r>
            <a:r>
              <a:rPr lang="en-US" sz="2000" dirty="0" err="1" smtClean="0">
                <a:sym typeface="Wingdings" pitchFamily="2" charset="2"/>
                <a:hlinkClick r:id="rId3"/>
              </a:rPr>
              <a:t>ru</a:t>
            </a:r>
            <a:r>
              <a:rPr lang="ru-RU" sz="2000" dirty="0" smtClean="0">
                <a:sym typeface="Wingdings" pitchFamily="2" charset="2"/>
                <a:hlinkClick r:id="rId3"/>
              </a:rPr>
              <a:t>/</a:t>
            </a:r>
            <a:r>
              <a:rPr lang="en-US" sz="2000" dirty="0" smtClean="0">
                <a:sym typeface="Wingdings" pitchFamily="2" charset="2"/>
                <a:hlinkClick r:id="rId3"/>
              </a:rPr>
              <a:t>images</a:t>
            </a:r>
            <a:r>
              <a:rPr lang="ru-RU" sz="2000" dirty="0" smtClean="0">
                <a:sym typeface="Wingdings" pitchFamily="2" charset="2"/>
                <a:hlinkClick r:id="rId3"/>
              </a:rPr>
              <a:t>/</a:t>
            </a:r>
            <a:r>
              <a:rPr lang="en-US" sz="2000" dirty="0" err="1" smtClean="0">
                <a:sym typeface="Wingdings" pitchFamily="2" charset="2"/>
                <a:hlinkClick r:id="rId3"/>
              </a:rPr>
              <a:t>gerb_moscow</a:t>
            </a:r>
            <a:r>
              <a:rPr lang="ru-RU" sz="2000" dirty="0" smtClean="0">
                <a:sym typeface="Wingdings" pitchFamily="2" charset="2"/>
                <a:hlinkClick r:id="rId3"/>
              </a:rPr>
              <a:t>.</a:t>
            </a:r>
            <a:r>
              <a:rPr lang="en-US" sz="2000" dirty="0" smtClean="0">
                <a:sym typeface="Wingdings" pitchFamily="2" charset="2"/>
                <a:hlinkClick r:id="rId3"/>
              </a:rPr>
              <a:t>jpg</a:t>
            </a:r>
            <a:r>
              <a:rPr lang="ru-RU" sz="2000" dirty="0" smtClean="0">
                <a:sym typeface="Wingdings" pitchFamily="2" charset="2"/>
              </a:rPr>
              <a:t>  герб Москвы</a:t>
            </a:r>
          </a:p>
          <a:p>
            <a:r>
              <a:rPr lang="en-US" sz="2000" dirty="0" smtClean="0">
                <a:sym typeface="Wingdings" pitchFamily="2" charset="2"/>
                <a:hlinkClick r:id="rId4"/>
              </a:rPr>
              <a:t>http://</a:t>
            </a:r>
            <a:r>
              <a:rPr lang="en-US" sz="2000" dirty="0" smtClean="0">
                <a:sym typeface="Wingdings" pitchFamily="2" charset="2"/>
                <a:hlinkClick r:id="rId4"/>
              </a:rPr>
              <a:t>country.turmir.com/admin/lib/spaw/uploads/images/Scan20044_1.JPG</a:t>
            </a:r>
            <a:r>
              <a:rPr lang="ru-RU" sz="2000" dirty="0" smtClean="0">
                <a:sym typeface="Wingdings" pitchFamily="2" charset="2"/>
              </a:rPr>
              <a:t> </a:t>
            </a:r>
            <a:r>
              <a:rPr lang="ru-RU" sz="2000" dirty="0" smtClean="0">
                <a:sym typeface="Wingdings" pitchFamily="2" charset="2"/>
              </a:rPr>
              <a:t>остров </a:t>
            </a:r>
            <a:r>
              <a:rPr lang="ru-RU" sz="2000" dirty="0" smtClean="0">
                <a:sym typeface="Wingdings" pitchFamily="2" charset="2"/>
              </a:rPr>
              <a:t>Гренландия</a:t>
            </a:r>
          </a:p>
          <a:p>
            <a:r>
              <a:rPr lang="en-US" sz="2000" dirty="0" smtClean="0">
                <a:hlinkClick r:id="rId5"/>
              </a:rPr>
              <a:t>http://www.intomoscow.ru/image.php?type=small&amp;imagepath=modules/Contentp/images/objects/a/51/5.jpg&amp;use_watermark=1</a:t>
            </a:r>
            <a:r>
              <a:rPr lang="ru-RU" sz="2000" dirty="0" smtClean="0"/>
              <a:t>  памятник М.В.Ломоносову</a:t>
            </a:r>
          </a:p>
          <a:p>
            <a:r>
              <a:rPr lang="en-US" sz="2000" dirty="0" smtClean="0">
                <a:hlinkClick r:id="rId6"/>
              </a:rPr>
              <a:t>http://www.svali.ru/pic/pictures/73/r_p_cf1b0a36bc4fa0e8e9c2cd088e66dbff.jpg</a:t>
            </a:r>
            <a:r>
              <a:rPr lang="ru-RU" sz="2000" dirty="0" smtClean="0"/>
              <a:t> Третьяковская галерея</a:t>
            </a:r>
          </a:p>
          <a:p>
            <a:r>
              <a:rPr lang="en-US" sz="2000" dirty="0" smtClean="0">
                <a:hlinkClick r:id="rId7"/>
              </a:rPr>
              <a:t>http://www.msk-guide.ru/img/9561/44.jpg</a:t>
            </a:r>
            <a:r>
              <a:rPr lang="ru-RU" sz="2000" dirty="0" smtClean="0"/>
              <a:t> Московский Кремль</a:t>
            </a:r>
          </a:p>
          <a:p>
            <a:r>
              <a:rPr lang="en-US" sz="2000" dirty="0" smtClean="0">
                <a:hlinkClick r:id="rId8"/>
              </a:rPr>
              <a:t>http://www.msk-guide.ru/img/9554/46398sm.jpg</a:t>
            </a:r>
            <a:r>
              <a:rPr lang="ru-RU" sz="2000" dirty="0" smtClean="0"/>
              <a:t> Красная площадь</a:t>
            </a:r>
          </a:p>
          <a:p>
            <a:r>
              <a:rPr lang="en-US" sz="2000" dirty="0" smtClean="0">
                <a:hlinkClick r:id="rId9"/>
              </a:rPr>
              <a:t>http://www.msk-guide.ru/img/9561/48372.jpg</a:t>
            </a:r>
            <a:r>
              <a:rPr lang="ru-RU" sz="2000" dirty="0" smtClean="0"/>
              <a:t> Царь пушка</a:t>
            </a:r>
          </a:p>
          <a:p>
            <a:r>
              <a:rPr lang="en-US" sz="2000" dirty="0" smtClean="0">
                <a:hlinkClick r:id="rId10"/>
              </a:rPr>
              <a:t>http://www.russkoekino.ru/pic/kremlin20.jpg</a:t>
            </a:r>
            <a:r>
              <a:rPr lang="ru-RU" sz="2000" dirty="0" smtClean="0"/>
              <a:t> Царь колокол</a:t>
            </a:r>
          </a:p>
          <a:p>
            <a:r>
              <a:rPr lang="en-US" sz="2000" dirty="0" smtClean="0">
                <a:hlinkClick r:id="rId11"/>
              </a:rPr>
              <a:t>http://gallery.beriki.ru/data/media/132/P8216897.jpg</a:t>
            </a:r>
            <a:r>
              <a:rPr lang="ru-RU" sz="2000" dirty="0" smtClean="0"/>
              <a:t> Храм Василия Блаженного</a:t>
            </a:r>
          </a:p>
          <a:p>
            <a:r>
              <a:rPr lang="en-US" sz="2000" dirty="0" smtClean="0">
                <a:hlinkClick r:id="rId12"/>
              </a:rPr>
              <a:t>http://rusarch.ru/starodubtsev1.files/image001.jpg</a:t>
            </a:r>
            <a:r>
              <a:rPr lang="ru-RU" sz="2000" dirty="0" smtClean="0"/>
              <a:t> Успенский собор</a:t>
            </a:r>
          </a:p>
          <a:p>
            <a:r>
              <a:rPr lang="en-US" sz="2000" dirty="0" smtClean="0">
                <a:hlinkClick r:id="rId13"/>
              </a:rPr>
              <a:t>http://nemiga.info/karta/egipet/egipetskie-piramid.jpg</a:t>
            </a:r>
            <a:r>
              <a:rPr lang="ru-RU" sz="2000" dirty="0" smtClean="0"/>
              <a:t> пирамиды в </a:t>
            </a:r>
            <a:r>
              <a:rPr lang="ru-RU" sz="2000" dirty="0" smtClean="0"/>
              <a:t>Египте</a:t>
            </a:r>
          </a:p>
          <a:p>
            <a:r>
              <a:rPr lang="en-US" sz="2000" dirty="0" smtClean="0">
                <a:hlinkClick r:id="rId14"/>
              </a:rPr>
              <a:t>http://</a:t>
            </a:r>
            <a:r>
              <a:rPr lang="en-US" sz="2000" dirty="0" smtClean="0">
                <a:hlinkClick r:id="rId14"/>
              </a:rPr>
              <a:t>upload.wikimedia.org/wikipedia/commons/thumb/e/e2/Satellite_image_of_Madagascar_in_September</a:t>
            </a:r>
            <a:r>
              <a:rPr lang="ru-RU" sz="2000" dirty="0" smtClean="0"/>
              <a:t> остров Мадагаскар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340768"/>
            <a:ext cx="7772400" cy="1512168"/>
          </a:xfrm>
        </p:spPr>
        <p:txBody>
          <a:bodyPr>
            <a:normAutofit/>
          </a:bodyPr>
          <a:lstStyle/>
          <a:p>
            <a:r>
              <a:rPr lang="ru-RU" sz="4400" dirty="0" err="1" smtClean="0"/>
              <a:t>Восточно</a:t>
            </a:r>
            <a:r>
              <a:rPr lang="ru-RU" sz="4400" dirty="0" smtClean="0"/>
              <a:t> – Европейская равнина</a:t>
            </a:r>
            <a:endParaRPr lang="ru-RU" sz="4400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092280" y="5589240"/>
            <a:ext cx="122413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60648"/>
            <a:ext cx="7772400" cy="63367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http://go1.imgsmail.ru/imgpreview?u=http%3A//www.kto-takoy.ru/wp-</a:t>
            </a:r>
            <a:r>
              <a:rPr lang="ru-RU" dirty="0" smtClean="0"/>
              <a:t> кенгуру</a:t>
            </a:r>
          </a:p>
          <a:p>
            <a:r>
              <a:rPr lang="en-US" dirty="0" smtClean="0">
                <a:hlinkClick r:id="rId3"/>
              </a:rPr>
              <a:t>http://italyproject.ru/information_map/information_map_of_italy_physical.jpg</a:t>
            </a:r>
            <a:r>
              <a:rPr lang="ru-RU" dirty="0" smtClean="0"/>
              <a:t> карта Италии</a:t>
            </a:r>
          </a:p>
          <a:p>
            <a:r>
              <a:rPr lang="en-US" dirty="0" smtClean="0">
                <a:hlinkClick r:id="rId4"/>
              </a:rPr>
              <a:t>http://kraevedenie.org/wp-content/uploads/2008/10/65_1831612229.jpg</a:t>
            </a:r>
            <a:r>
              <a:rPr lang="ru-RU" dirty="0" smtClean="0"/>
              <a:t> памятник в Копенгагене</a:t>
            </a:r>
          </a:p>
          <a:p>
            <a:r>
              <a:rPr lang="en-US" dirty="0" smtClean="0">
                <a:hlinkClick r:id="rId5"/>
              </a:rPr>
              <a:t>http://archi.1001chudo.ru/pic/full/zt2.jpg</a:t>
            </a:r>
            <a:r>
              <a:rPr lang="ru-RU" dirty="0" smtClean="0"/>
              <a:t> Эйфелева </a:t>
            </a:r>
            <a:r>
              <a:rPr lang="ru-RU" dirty="0" smtClean="0"/>
              <a:t>башня</a:t>
            </a:r>
          </a:p>
          <a:p>
            <a:r>
              <a:rPr lang="en-US" dirty="0" smtClean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upload.wikimedia.org/wikipedia/commons/thumb/9/9f/Bronze_Horseman002.jpg/200px-Bronze_Horseman002.jpg</a:t>
            </a:r>
            <a:r>
              <a:rPr lang="ru-RU" dirty="0" smtClean="0"/>
              <a:t> памятник Петру Первому</a:t>
            </a:r>
          </a:p>
          <a:p>
            <a:r>
              <a:rPr lang="en-US" dirty="0" smtClean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godess.ru/wp-content/uploads/2009/03/saint-petersburg_3.jpg</a:t>
            </a:r>
            <a:r>
              <a:rPr lang="ru-RU" dirty="0" smtClean="0"/>
              <a:t> Зимний дворец</a:t>
            </a:r>
          </a:p>
          <a:p>
            <a:r>
              <a:rPr lang="en-US" dirty="0" smtClean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www.spbfoto.spb.ru/foto/data/media/3/petrolet.jpg</a:t>
            </a:r>
            <a:r>
              <a:rPr lang="ru-RU" dirty="0" smtClean="0"/>
              <a:t>  Петропавловская крепость</a:t>
            </a:r>
          </a:p>
          <a:p>
            <a:r>
              <a:rPr lang="en-US" dirty="0" smtClean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www.mapsmaps.ru/wp-content/uploads/2010/10/physic_evrasiaSSSR2.jpg</a:t>
            </a:r>
            <a:r>
              <a:rPr lang="ru-RU" dirty="0" smtClean="0"/>
              <a:t> карта Евразии</a:t>
            </a:r>
          </a:p>
          <a:p>
            <a:r>
              <a:rPr lang="en-US" dirty="0" smtClean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murmansk.aspol.ru/aboutreg/atomflot/arktika1.jpg</a:t>
            </a:r>
            <a:r>
              <a:rPr lang="ru-RU" dirty="0" smtClean="0"/>
              <a:t> ледокол в Северном  Ледовитом океане</a:t>
            </a:r>
          </a:p>
          <a:p>
            <a:r>
              <a:rPr lang="en-US" dirty="0" smtClean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www.amerika.org.ua/map/amerika_map.jpg</a:t>
            </a:r>
            <a:r>
              <a:rPr lang="ru-RU" dirty="0" smtClean="0"/>
              <a:t> карта Америки</a:t>
            </a:r>
          </a:p>
          <a:p>
            <a:r>
              <a:rPr lang="en-US" dirty="0" smtClean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img.tourister.ru/files/8/1/6/8/9/1/clones/650_650_fixed.jpg</a:t>
            </a:r>
            <a:r>
              <a:rPr lang="ru-RU" dirty="0" smtClean="0"/>
              <a:t> Антарктида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04664"/>
            <a:ext cx="7772400" cy="1368152"/>
          </a:xfrm>
        </p:spPr>
        <p:txBody>
          <a:bodyPr/>
          <a:lstStyle/>
          <a:p>
            <a:r>
              <a:rPr lang="ru-RU" dirty="0" smtClean="0"/>
              <a:t>Путешествуя по карте… 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772816"/>
            <a:ext cx="6480720" cy="4176464"/>
          </a:xfrm>
        </p:spPr>
        <p:txBody>
          <a:bodyPr>
            <a:noAutofit/>
          </a:bodyPr>
          <a:lstStyle/>
          <a:p>
            <a:r>
              <a:rPr lang="ru-RU" sz="4400" dirty="0" smtClean="0"/>
              <a:t>Какой объект изображен на карте? Название его переводится как «зелёная страна», хотя большая его часть покрыта льдом.</a:t>
            </a:r>
            <a:endParaRPr lang="ru-RU" sz="4400" dirty="0"/>
          </a:p>
        </p:txBody>
      </p:sp>
      <p:pic>
        <p:nvPicPr>
          <p:cNvPr id="1026" name="Picture 2" descr="C:\Users\User\Pictures\грамоты\Scan20044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32240" y="1916832"/>
            <a:ext cx="2351356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1172</TotalTime>
  <Words>949</Words>
  <Application>Microsoft Office PowerPoint</Application>
  <PresentationFormat>Экран (4:3)</PresentationFormat>
  <Paragraphs>204</Paragraphs>
  <Slides>80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1" baseType="lpstr">
      <vt:lpstr>Поток</vt:lpstr>
      <vt:lpstr>Окружающий мир. Обобщающий урок.  Тема: «Путешествия» 2 класс</vt:lpstr>
      <vt:lpstr>Своя__                 игра</vt:lpstr>
      <vt:lpstr>Первый раунд</vt:lpstr>
      <vt:lpstr>Слайд 4</vt:lpstr>
      <vt:lpstr>Путешествуя по карте… 1 </vt:lpstr>
      <vt:lpstr>Слайд 6</vt:lpstr>
      <vt:lpstr>Путешествуя по карте… 2</vt:lpstr>
      <vt:lpstr>Слайд 8</vt:lpstr>
      <vt:lpstr>Путешествуя по карте… 3</vt:lpstr>
      <vt:lpstr>Слайд 10</vt:lpstr>
      <vt:lpstr>Путешествуя по карте… 4</vt:lpstr>
      <vt:lpstr>Слайд 12</vt:lpstr>
      <vt:lpstr>Путешествуя по карте… 5 Кот в мешке </vt:lpstr>
      <vt:lpstr>Слайд 14</vt:lpstr>
      <vt:lpstr>Дорогая моя столица… 1</vt:lpstr>
      <vt:lpstr>Слайд 16</vt:lpstr>
      <vt:lpstr>Дорогая моя столица… 2</vt:lpstr>
      <vt:lpstr>Слайд 18</vt:lpstr>
      <vt:lpstr>Дорогая моя столица… 3</vt:lpstr>
      <vt:lpstr>Слайд 20</vt:lpstr>
      <vt:lpstr>Дорогая моя столица… 4</vt:lpstr>
      <vt:lpstr>Слайд 22</vt:lpstr>
      <vt:lpstr>Дорогая моя столица… 5</vt:lpstr>
      <vt:lpstr>  </vt:lpstr>
      <vt:lpstr>Сердце Москвы 1</vt:lpstr>
      <vt:lpstr>Слайд 26</vt:lpstr>
      <vt:lpstr>Сердце Москвы 2</vt:lpstr>
      <vt:lpstr>Слайд 28</vt:lpstr>
      <vt:lpstr>Сердце Москвы 3</vt:lpstr>
      <vt:lpstr>Слайд 30</vt:lpstr>
      <vt:lpstr>Сердце Москвы 4</vt:lpstr>
      <vt:lpstr>Слайд 32</vt:lpstr>
      <vt:lpstr>Сердце Москвы 5  Кот в мешке</vt:lpstr>
      <vt:lpstr>Слайд 34</vt:lpstr>
      <vt:lpstr>Второй раунд</vt:lpstr>
      <vt:lpstr>Слайд 36</vt:lpstr>
      <vt:lpstr>Путешествуя по планете 1</vt:lpstr>
      <vt:lpstr>Слайд 38</vt:lpstr>
      <vt:lpstr>Путешествуя по планете 2</vt:lpstr>
      <vt:lpstr>Слайд 40</vt:lpstr>
      <vt:lpstr>Путешествуя по планете 3</vt:lpstr>
      <vt:lpstr>Слайд 42</vt:lpstr>
      <vt:lpstr>Путешествуя по планете 4</vt:lpstr>
      <vt:lpstr>Слайд 44</vt:lpstr>
      <vt:lpstr>Путешествуя по планете 5</vt:lpstr>
      <vt:lpstr>Слайд 46</vt:lpstr>
      <vt:lpstr>Северная столица России 1</vt:lpstr>
      <vt:lpstr>Слайд 48</vt:lpstr>
      <vt:lpstr>Северная столица России 2</vt:lpstr>
      <vt:lpstr>Слайд 50</vt:lpstr>
      <vt:lpstr>Северная столица России 3</vt:lpstr>
      <vt:lpstr>Слайд 52</vt:lpstr>
      <vt:lpstr>Северная столица России 4 Кот в мешке</vt:lpstr>
      <vt:lpstr>Слайд 54</vt:lpstr>
      <vt:lpstr>Северная столица России 5</vt:lpstr>
      <vt:lpstr>Слайд 56</vt:lpstr>
      <vt:lpstr>Материки и океаны 1</vt:lpstr>
      <vt:lpstr>Слайд 58</vt:lpstr>
      <vt:lpstr>Материки и океаны 2</vt:lpstr>
      <vt:lpstr>Слайд 60</vt:lpstr>
      <vt:lpstr>Материки и океаны 3</vt:lpstr>
      <vt:lpstr>Слайд 62</vt:lpstr>
      <vt:lpstr>Материки и океаны 4</vt:lpstr>
      <vt:lpstr>Слайд 64</vt:lpstr>
      <vt:lpstr>Материки и океаны 5</vt:lpstr>
      <vt:lpstr>Слайд 66</vt:lpstr>
      <vt:lpstr>Финал  «Своя игра»</vt:lpstr>
      <vt:lpstr>Города  и страны мира</vt:lpstr>
      <vt:lpstr>Слайд 69</vt:lpstr>
      <vt:lpstr>Город на Оке</vt:lpstr>
      <vt:lpstr>Слайд 71</vt:lpstr>
      <vt:lpstr>Имена на карте</vt:lpstr>
      <vt:lpstr>Слайд 73</vt:lpstr>
      <vt:lpstr>Город России</vt:lpstr>
      <vt:lpstr> </vt:lpstr>
      <vt:lpstr>Остров  </vt:lpstr>
      <vt:lpstr>Слайд 77</vt:lpstr>
      <vt:lpstr>Конец игры</vt:lpstr>
      <vt:lpstr>Слайд 79</vt:lpstr>
      <vt:lpstr>Слайд 80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Обобщающий урок окружающего мира во 2 классе по теме «Путешествия»</dc:title>
  <dc:creator>User</dc:creator>
  <cp:lastModifiedBy>User</cp:lastModifiedBy>
  <cp:revision>124</cp:revision>
  <dcterms:created xsi:type="dcterms:W3CDTF">2012-01-02T14:31:25Z</dcterms:created>
  <dcterms:modified xsi:type="dcterms:W3CDTF">2012-01-25T07:28:26Z</dcterms:modified>
</cp:coreProperties>
</file>