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Override12.xml" ContentType="application/vnd.openxmlformats-officedocument.themeOverr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heme/themeOverride13.xml" ContentType="application/vnd.openxmlformats-officedocument.themeOverr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Override3.xml" ContentType="application/vnd.openxmlformats-officedocument.themeOverr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Override4.xml" ContentType="application/vnd.openxmlformats-officedocument.themeOverr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Default Extension="wav" ContentType="audio/wav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Override9.xml" ContentType="application/vnd.openxmlformats-officedocument.themeOverrid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Override5.xml" ContentType="application/vnd.openxmlformats-officedocument.themeOverr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709" r:id="rId4"/>
    <p:sldMasterId id="2147483733" r:id="rId5"/>
    <p:sldMasterId id="2147483769" r:id="rId6"/>
    <p:sldMasterId id="2147483781" r:id="rId7"/>
    <p:sldMasterId id="2147483808" r:id="rId8"/>
    <p:sldMasterId id="2147483821" r:id="rId9"/>
    <p:sldMasterId id="2147483845" r:id="rId10"/>
  </p:sldMasterIdLst>
  <p:notesMasterIdLst>
    <p:notesMasterId r:id="rId53"/>
  </p:notesMasterIdLst>
  <p:sldIdLst>
    <p:sldId id="256" r:id="rId11"/>
    <p:sldId id="286" r:id="rId12"/>
    <p:sldId id="288" r:id="rId13"/>
    <p:sldId id="259" r:id="rId14"/>
    <p:sldId id="290" r:id="rId15"/>
    <p:sldId id="260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291" r:id="rId24"/>
    <p:sldId id="280" r:id="rId25"/>
    <p:sldId id="285" r:id="rId26"/>
    <p:sldId id="292" r:id="rId27"/>
    <p:sldId id="293" r:id="rId28"/>
    <p:sldId id="267" r:id="rId29"/>
    <p:sldId id="302" r:id="rId30"/>
    <p:sldId id="270" r:id="rId31"/>
    <p:sldId id="303" r:id="rId32"/>
    <p:sldId id="304" r:id="rId33"/>
    <p:sldId id="305" r:id="rId34"/>
    <p:sldId id="306" r:id="rId35"/>
    <p:sldId id="308" r:id="rId36"/>
    <p:sldId id="307" r:id="rId37"/>
    <p:sldId id="263" r:id="rId38"/>
    <p:sldId id="309" r:id="rId39"/>
    <p:sldId id="278" r:id="rId40"/>
    <p:sldId id="310" r:id="rId41"/>
    <p:sldId id="311" r:id="rId42"/>
    <p:sldId id="314" r:id="rId43"/>
    <p:sldId id="315" r:id="rId44"/>
    <p:sldId id="316" r:id="rId45"/>
    <p:sldId id="281" r:id="rId46"/>
    <p:sldId id="317" r:id="rId47"/>
    <p:sldId id="320" r:id="rId48"/>
    <p:sldId id="273" r:id="rId49"/>
    <p:sldId id="319" r:id="rId50"/>
    <p:sldId id="322" r:id="rId51"/>
    <p:sldId id="321" r:id="rId5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B5B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766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2092A41-235D-4761-8473-0EEF1A29A6A7}" type="datetimeFigureOut">
              <a:rPr lang="ru-RU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1A011B4-B61F-4157-A94E-7131EA203D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A011B4-B61F-4157-A94E-7131EA203D9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gif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5.gif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3.png"/><Relationship Id="rId4" Type="http://schemas.openxmlformats.org/officeDocument/2006/relationships/image" Target="../media/image15.gif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17CC3-1CC9-42F8-B91A-C4B50BB96D52}" type="datetime1">
              <a:rPr lang="ru-RU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A0E7A-E6B7-4500-8558-81549D7528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2F2F6-4296-4A64-B99D-F7D0E71158DB}" type="datetime1">
              <a:rPr lang="ru-RU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DCFC5-30A4-4805-A8B9-17F5DDF209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DDE3-542B-4C5F-9A76-609306CAFC0C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E3E3B-BB65-45C4-810E-EB8D8F3ADA2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D13CB-4C06-41B9-AF41-E8CEF9D2510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E37E1-DB03-4D52-8489-6374F7787C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2F2F6-4296-4A64-B99D-F7D0E71158DB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DCFC5-30A4-4805-A8B9-17F5DDF209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96122-2676-4976-A6BC-1991421DB958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19208-26F4-46B5-B043-8B6EF7FD36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17CC3-1CC9-42F8-B91A-C4B50BB96D52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A0E7A-E6B7-4500-8558-81549D7528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98DDF-6E30-4969-B010-0572F989487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1DA58-9EEC-42CF-A524-B6D7E2B51E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B122D-F923-4301-A13F-A44CAFB9659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A681-DA54-475E-85FD-39695167AB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1ED6D-C251-4B31-B20A-5DF07B51656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E5E3A-2D97-496F-92F7-5EC6B57F10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01A2F-FC24-488E-BB01-8EBAD88D617D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263B2-BF80-4FF8-AC6A-27C1AA5CCE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57A21-2020-49F7-8FB5-0CD1845B04C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EC4CC-4716-47C6-AB95-E5751F0FB4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96122-2676-4976-A6BC-1991421DB958}" type="datetime1">
              <a:rPr lang="ru-RU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19208-26F4-46B5-B043-8B6EF7FD36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1789-D441-4220-BD3D-03D78445440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CA276-44F6-47C4-81DE-64B337BA1F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DDE3-542B-4C5F-9A76-609306CAFC0C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E3E3B-BB65-45C4-810E-EB8D8F3ADA2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D13CB-4C06-41B9-AF41-E8CEF9D2510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E37E1-DB03-4D52-8489-6374F7787C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2F2F6-4296-4A64-B99D-F7D0E71158DB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DCFC5-30A4-4805-A8B9-17F5DDF209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96122-2676-4976-A6BC-1991421DB958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19208-26F4-46B5-B043-8B6EF7FD36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60AA7-1C6D-4CD7-8537-3FC3A89662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17CC3-1CC9-42F8-B91A-C4B50BB96D52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A0E7A-E6B7-4500-8558-81549D7528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98DDF-6E30-4969-B010-0572F989487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1DA58-9EEC-42CF-A524-B6D7E2B51E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B122D-F923-4301-A13F-A44CAFB9659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A681-DA54-475E-85FD-39695167AB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1ED6D-C251-4B31-B20A-5DF07B51656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E5E3A-2D97-496F-92F7-5EC6B57F10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01A2F-FC24-488E-BB01-8EBAD88D617D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263B2-BF80-4FF8-AC6A-27C1AA5CCE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57A21-2020-49F7-8FB5-0CD1845B04C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EC4CC-4716-47C6-AB95-E5751F0FB4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1789-D441-4220-BD3D-03D78445440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CA276-44F6-47C4-81DE-64B337BA1F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98DDF-6E30-4969-B010-0572F9894870}" type="datetime1">
              <a:rPr lang="ru-RU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1DA58-9EEC-42CF-A524-B6D7E2B51E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DDE3-542B-4C5F-9A76-609306CAFC0C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E3E3B-BB65-45C4-810E-EB8D8F3ADA2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D13CB-4C06-41B9-AF41-E8CEF9D2510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E37E1-DB03-4D52-8489-6374F7787C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2F2F6-4296-4A64-B99D-F7D0E71158DB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DCFC5-30A4-4805-A8B9-17F5DDF209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96122-2676-4976-A6BC-1991421DB958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19208-26F4-46B5-B043-8B6EF7FD36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17CC3-1CC9-42F8-B91A-C4B50BB96D52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A0E7A-E6B7-4500-8558-81549D7528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98DDF-6E30-4969-B010-0572F989487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1DA58-9EEC-42CF-A524-B6D7E2B51E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B122D-F923-4301-A13F-A44CAFB9659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A681-DA54-475E-85FD-39695167AB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1ED6D-C251-4B31-B20A-5DF07B51656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E5E3A-2D97-496F-92F7-5EC6B57F10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01A2F-FC24-488E-BB01-8EBAD88D617D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263B2-BF80-4FF8-AC6A-27C1AA5CCE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57A21-2020-49F7-8FB5-0CD1845B04C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EC4CC-4716-47C6-AB95-E5751F0FB4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B122D-F923-4301-A13F-A44CAFB9659F}" type="datetime1">
              <a:rPr lang="ru-RU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A681-DA54-475E-85FD-39695167A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1789-D441-4220-BD3D-03D78445440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CA276-44F6-47C4-81DE-64B337BA1F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DDE3-542B-4C5F-9A76-609306CAFC0C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E3E3B-BB65-45C4-810E-EB8D8F3ADA2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D13CB-4C06-41B9-AF41-E8CEF9D2510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E37E1-DB03-4D52-8489-6374F7787C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2F2F6-4296-4A64-B99D-F7D0E71158DB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DCFC5-30A4-4805-A8B9-17F5DDF209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96122-2676-4976-A6BC-1991421DB958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19208-26F4-46B5-B043-8B6EF7FD36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Freeform 8"/>
          <p:cNvSpPr>
            <a:spLocks/>
          </p:cNvSpPr>
          <p:nvPr/>
        </p:nvSpPr>
        <p:spPr bwMode="ltGray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1488" y="0"/>
              </a:cxn>
              <a:cxn ang="0">
                <a:pos x="564" y="617"/>
              </a:cxn>
              <a:cxn ang="0">
                <a:pos x="0" y="1734"/>
              </a:cxn>
              <a:cxn ang="0">
                <a:pos x="0" y="4320"/>
              </a:cxn>
              <a:cxn ang="0">
                <a:pos x="5760" y="4320"/>
              </a:cxn>
              <a:cxn ang="0">
                <a:pos x="5760" y="0"/>
              </a:cxn>
              <a:cxn ang="0">
                <a:pos x="1488" y="0"/>
              </a:cxn>
            </a:cxnLst>
            <a:rect l="0" t="0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 rot="10800000">
            <a:off x="0" y="3657600"/>
            <a:ext cx="9144000" cy="3200400"/>
            <a:chOff x="0" y="0"/>
            <a:chExt cx="5760" cy="2016"/>
          </a:xfrm>
        </p:grpSpPr>
        <p:pic>
          <p:nvPicPr>
            <p:cNvPr id="5167" name="Picture 47" descr="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</p:spPr>
        </p:pic>
        <p:pic>
          <p:nvPicPr>
            <p:cNvPr id="5168" name="Picture 48" descr="0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</p:spPr>
        </p:pic>
      </p:grpSp>
      <p:pic>
        <p:nvPicPr>
          <p:cNvPr id="5130" name="Picture 10" descr="1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152400" y="228600"/>
            <a:ext cx="1676400" cy="116363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54" name="Picture 34" descr="water_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914400"/>
            <a:ext cx="381000" cy="234950"/>
          </a:xfrm>
          <a:prstGeom prst="rect">
            <a:avLst/>
          </a:prstGeom>
          <a:noFill/>
        </p:spPr>
      </p:pic>
      <p:pic>
        <p:nvPicPr>
          <p:cNvPr id="5160" name="Picture 40" descr="fire1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00" y="762000"/>
            <a:ext cx="533400" cy="533400"/>
          </a:xfrm>
          <a:prstGeom prst="rect">
            <a:avLst/>
          </a:prstGeom>
          <a:noFill/>
        </p:spPr>
      </p:pic>
      <p:sp>
        <p:nvSpPr>
          <p:cNvPr id="5161" name="Rectangle 4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17CC3-1CC9-42F8-B91A-C4B50BB96D52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164" name="Rectangle 4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165" name="Rectangle 4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A0E7A-E6B7-4500-8558-81549D7528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5171" name="Picture 51" descr="B_Fly26"/>
          <p:cNvPicPr>
            <a:picLocks noChangeAspect="1" noChangeArrowheads="1" noCrop="1"/>
          </p:cNvPicPr>
          <p:nvPr/>
        </p:nvPicPr>
        <p:blipFill>
          <a:blip r:embed="rId7">
            <a:lum bright="-12000" contrast="-100000"/>
            <a:grayscl/>
          </a:blip>
          <a:srcRect/>
          <a:stretch>
            <a:fillRect/>
          </a:stretch>
        </p:blipFill>
        <p:spPr bwMode="auto">
          <a:xfrm>
            <a:off x="609600" y="449263"/>
            <a:ext cx="990600" cy="892175"/>
          </a:xfrm>
          <a:prstGeom prst="rect">
            <a:avLst/>
          </a:prstGeom>
          <a:noFill/>
        </p:spPr>
      </p:pic>
      <p:pic>
        <p:nvPicPr>
          <p:cNvPr id="5172" name="Picture 52" descr="B_Fly2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" y="381000"/>
            <a:ext cx="990600" cy="892175"/>
          </a:xfrm>
          <a:prstGeom prst="rect">
            <a:avLst/>
          </a:prstGeom>
          <a:noFill/>
        </p:spPr>
      </p:pic>
      <p:pic>
        <p:nvPicPr>
          <p:cNvPr id="5173" name="Picture 53" descr="bupestrid beetl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67600" y="6259513"/>
            <a:ext cx="838200" cy="32226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75" name="Picture 55" descr="WB01292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5105400"/>
            <a:ext cx="400050" cy="40005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98DDF-6E30-4969-B010-0572F989487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1DA58-9EEC-42CF-A524-B6D7E2B51E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B122D-F923-4301-A13F-A44CAFB9659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A681-DA54-475E-85FD-39695167AB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1ED6D-C251-4B31-B20A-5DF07B51656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E5E3A-2D97-496F-92F7-5EC6B57F10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01A2F-FC24-488E-BB01-8EBAD88D617D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263B2-BF80-4FF8-AC6A-27C1AA5CCE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1ED6D-C251-4B31-B20A-5DF07B51656F}" type="datetime1">
              <a:rPr lang="ru-RU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E5E3A-2D97-496F-92F7-5EC6B57F10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57A21-2020-49F7-8FB5-0CD1845B04C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EC4CC-4716-47C6-AB95-E5751F0FB4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1789-D441-4220-BD3D-03D78445440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CA276-44F6-47C4-81DE-64B337BA1F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DDE3-542B-4C5F-9A76-609306CAFC0C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E3E3B-BB65-45C4-810E-EB8D8F3ADA2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D13CB-4C06-41B9-AF41-E8CEF9D2510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E37E1-DB03-4D52-8489-6374F7787C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2F2F6-4296-4A64-B99D-F7D0E71158DB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DCFC5-30A4-4805-A8B9-17F5DDF209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96122-2676-4976-A6BC-1991421DB958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19208-26F4-46B5-B043-8B6EF7FD36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0" name="Rectangle 340"/>
          <p:cNvSpPr>
            <a:spLocks noChangeArrowheads="1"/>
          </p:cNvSpPr>
          <p:nvPr/>
        </p:nvSpPr>
        <p:spPr bwMode="auto">
          <a:xfrm>
            <a:off x="0" y="2133600"/>
            <a:ext cx="9144000" cy="2286000"/>
          </a:xfrm>
          <a:prstGeom prst="rect">
            <a:avLst/>
          </a:prstGeom>
          <a:gradFill rotWithShape="1">
            <a:gsLst>
              <a:gs pos="0">
                <a:srgbClr val="00478E"/>
              </a:gs>
              <a:gs pos="100000">
                <a:srgbClr val="2D9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31" name="Rectangle 311"/>
          <p:cNvSpPr>
            <a:spLocks noChangeArrowheads="1"/>
          </p:cNvSpPr>
          <p:nvPr/>
        </p:nvSpPr>
        <p:spPr bwMode="auto">
          <a:xfrm>
            <a:off x="0" y="4419600"/>
            <a:ext cx="9144000" cy="2438400"/>
          </a:xfrm>
          <a:prstGeom prst="rect">
            <a:avLst/>
          </a:prstGeom>
          <a:gradFill rotWithShape="1">
            <a:gsLst>
              <a:gs pos="0">
                <a:srgbClr val="2D96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33" name="Rectangle 313"/>
          <p:cNvSpPr>
            <a:spLocks noChangeArrowheads="1"/>
          </p:cNvSpPr>
          <p:nvPr/>
        </p:nvSpPr>
        <p:spPr bwMode="auto">
          <a:xfrm>
            <a:off x="0" y="0"/>
            <a:ext cx="9144000" cy="2133600"/>
          </a:xfrm>
          <a:prstGeom prst="rect">
            <a:avLst/>
          </a:prstGeom>
          <a:gradFill rotWithShape="1">
            <a:gsLst>
              <a:gs pos="0">
                <a:srgbClr val="002346"/>
              </a:gs>
              <a:gs pos="100000">
                <a:srgbClr val="00478E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35" name="AutoShape 315"/>
          <p:cNvSpPr>
            <a:spLocks noChangeArrowheads="1"/>
          </p:cNvSpPr>
          <p:nvPr/>
        </p:nvSpPr>
        <p:spPr bwMode="gray">
          <a:xfrm>
            <a:off x="7924800" y="22098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36" name="AutoShape 316"/>
          <p:cNvSpPr>
            <a:spLocks noChangeArrowheads="1"/>
          </p:cNvSpPr>
          <p:nvPr/>
        </p:nvSpPr>
        <p:spPr bwMode="gray">
          <a:xfrm>
            <a:off x="5410200" y="8382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37" name="AutoShape 317"/>
          <p:cNvSpPr>
            <a:spLocks noChangeArrowheads="1"/>
          </p:cNvSpPr>
          <p:nvPr/>
        </p:nvSpPr>
        <p:spPr bwMode="gray">
          <a:xfrm>
            <a:off x="8458200" y="12192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38" name="AutoShape 318"/>
          <p:cNvSpPr>
            <a:spLocks noChangeArrowheads="1"/>
          </p:cNvSpPr>
          <p:nvPr/>
        </p:nvSpPr>
        <p:spPr bwMode="gray">
          <a:xfrm>
            <a:off x="7543800" y="10668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39" name="AutoShape 319"/>
          <p:cNvSpPr>
            <a:spLocks noChangeArrowheads="1"/>
          </p:cNvSpPr>
          <p:nvPr/>
        </p:nvSpPr>
        <p:spPr bwMode="gray">
          <a:xfrm>
            <a:off x="6096000" y="9906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40" name="AutoShape 320"/>
          <p:cNvSpPr>
            <a:spLocks noChangeArrowheads="1"/>
          </p:cNvSpPr>
          <p:nvPr/>
        </p:nvSpPr>
        <p:spPr bwMode="gray">
          <a:xfrm>
            <a:off x="8839200" y="12954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41" name="AutoShape 321"/>
          <p:cNvSpPr>
            <a:spLocks noChangeArrowheads="1"/>
          </p:cNvSpPr>
          <p:nvPr/>
        </p:nvSpPr>
        <p:spPr bwMode="gray">
          <a:xfrm>
            <a:off x="8763000" y="9144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42" name="AutoShape 322"/>
          <p:cNvSpPr>
            <a:spLocks noChangeArrowheads="1"/>
          </p:cNvSpPr>
          <p:nvPr/>
        </p:nvSpPr>
        <p:spPr bwMode="gray">
          <a:xfrm>
            <a:off x="8305800" y="9906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43" name="AutoShape 323"/>
          <p:cNvSpPr>
            <a:spLocks noChangeArrowheads="1"/>
          </p:cNvSpPr>
          <p:nvPr/>
        </p:nvSpPr>
        <p:spPr bwMode="gray">
          <a:xfrm>
            <a:off x="7086600" y="10668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63" name="AutoShape 343"/>
          <p:cNvSpPr>
            <a:spLocks noChangeArrowheads="1"/>
          </p:cNvSpPr>
          <p:nvPr/>
        </p:nvSpPr>
        <p:spPr bwMode="gray">
          <a:xfrm>
            <a:off x="3200400" y="25146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64" name="AutoShape 344"/>
          <p:cNvSpPr>
            <a:spLocks noChangeArrowheads="1"/>
          </p:cNvSpPr>
          <p:nvPr/>
        </p:nvSpPr>
        <p:spPr bwMode="gray">
          <a:xfrm>
            <a:off x="1600200" y="3048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65" name="AutoShape 345"/>
          <p:cNvSpPr>
            <a:spLocks noChangeArrowheads="1"/>
          </p:cNvSpPr>
          <p:nvPr/>
        </p:nvSpPr>
        <p:spPr bwMode="gray">
          <a:xfrm>
            <a:off x="6934200" y="2286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66" name="AutoShape 346"/>
          <p:cNvSpPr>
            <a:spLocks noChangeArrowheads="1"/>
          </p:cNvSpPr>
          <p:nvPr/>
        </p:nvSpPr>
        <p:spPr bwMode="gray">
          <a:xfrm>
            <a:off x="3048000" y="9906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67" name="AutoShape 347"/>
          <p:cNvSpPr>
            <a:spLocks noChangeArrowheads="1"/>
          </p:cNvSpPr>
          <p:nvPr/>
        </p:nvSpPr>
        <p:spPr bwMode="gray">
          <a:xfrm>
            <a:off x="228600" y="17526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68" name="AutoShape 348"/>
          <p:cNvSpPr>
            <a:spLocks noChangeArrowheads="1"/>
          </p:cNvSpPr>
          <p:nvPr/>
        </p:nvSpPr>
        <p:spPr bwMode="gray">
          <a:xfrm>
            <a:off x="4343400" y="12192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69" name="AutoShape 349"/>
          <p:cNvSpPr>
            <a:spLocks noChangeArrowheads="1"/>
          </p:cNvSpPr>
          <p:nvPr/>
        </p:nvSpPr>
        <p:spPr bwMode="gray">
          <a:xfrm>
            <a:off x="4572000" y="5334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70" name="AutoShape 350"/>
          <p:cNvSpPr>
            <a:spLocks noChangeArrowheads="1"/>
          </p:cNvSpPr>
          <p:nvPr/>
        </p:nvSpPr>
        <p:spPr bwMode="gray">
          <a:xfrm>
            <a:off x="3810000" y="9144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71" name="AutoShape 351"/>
          <p:cNvSpPr>
            <a:spLocks noChangeArrowheads="1"/>
          </p:cNvSpPr>
          <p:nvPr/>
        </p:nvSpPr>
        <p:spPr bwMode="gray">
          <a:xfrm>
            <a:off x="1752600" y="24384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474" name="Picture 354" descr="29r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85800"/>
            <a:ext cx="838200" cy="349250"/>
          </a:xfrm>
          <a:prstGeom prst="rect">
            <a:avLst/>
          </a:prstGeom>
          <a:noFill/>
        </p:spPr>
      </p:pic>
      <p:pic>
        <p:nvPicPr>
          <p:cNvPr id="5475" name="Picture 355" descr="fire1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0"/>
            <a:ext cx="952500" cy="952500"/>
          </a:xfrm>
          <a:prstGeom prst="rect">
            <a:avLst/>
          </a:prstGeom>
          <a:noFill/>
        </p:spPr>
      </p:pic>
      <p:pic>
        <p:nvPicPr>
          <p:cNvPr id="5476" name="Picture 356" descr="fire1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143000"/>
            <a:ext cx="952500" cy="952500"/>
          </a:xfrm>
          <a:prstGeom prst="rect">
            <a:avLst/>
          </a:prstGeom>
          <a:noFill/>
        </p:spPr>
      </p:pic>
      <p:pic>
        <p:nvPicPr>
          <p:cNvPr id="5477" name="Picture 357" descr="fire1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209800"/>
            <a:ext cx="381000" cy="381000"/>
          </a:xfrm>
          <a:prstGeom prst="rect">
            <a:avLst/>
          </a:prstGeom>
          <a:noFill/>
        </p:spPr>
      </p:pic>
      <p:sp>
        <p:nvSpPr>
          <p:cNvPr id="5480" name="Rectangle 36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481" name="Rectangle 36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482" name="Rectangle 36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17CC3-1CC9-42F8-B91A-C4B50BB96D52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483" name="Rectangle 36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484" name="Rectangle 36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A0E7A-E6B7-4500-8558-81549D7528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5461" name="PubPieSlice"/>
          <p:cNvSpPr>
            <a:spLocks noEditPoints="1" noChangeArrowheads="1"/>
          </p:cNvSpPr>
          <p:nvPr/>
        </p:nvSpPr>
        <p:spPr bwMode="auto">
          <a:xfrm>
            <a:off x="6629400" y="5391150"/>
            <a:ext cx="5029200" cy="2933700"/>
          </a:xfrm>
          <a:custGeom>
            <a:avLst/>
            <a:gdLst>
              <a:gd name="G0" fmla="+- 0 0 0"/>
              <a:gd name="G1" fmla="sin 10800 -5933703"/>
              <a:gd name="G2" fmla="cos 10800 -5933703"/>
              <a:gd name="G3" fmla="sin 10800 11796480"/>
              <a:gd name="G4" fmla="cos 10800 11796480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10698 w 21600"/>
              <a:gd name="T1" fmla="*/ 0 h 21600"/>
              <a:gd name="T2" fmla="*/ 10800 w 21600"/>
              <a:gd name="T3" fmla="*/ 10800 h 21600"/>
              <a:gd name="T4" fmla="*/ 0 w 21600"/>
              <a:gd name="T5" fmla="*/ 10800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0698" y="0"/>
                </a:moveTo>
                <a:cubicBezTo>
                  <a:pt x="4773" y="56"/>
                  <a:pt x="0" y="4875"/>
                  <a:pt x="0" y="10799"/>
                </a:cubicBezTo>
                <a:lnTo>
                  <a:pt x="10800" y="10800"/>
                </a:lnTo>
                <a:close/>
              </a:path>
            </a:pathLst>
          </a:custGeom>
          <a:solidFill>
            <a:srgbClr val="FFFF6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9200" prstMaterial="legacyPlastic">
            <a:bevelT w="13500" h="13500" prst="angle"/>
            <a:bevelB w="13500" h="13500" prst="angle"/>
            <a:extrusionClr>
              <a:srgbClr val="FFFF61"/>
            </a:extrusionClr>
          </a:sp3d>
        </p:spPr>
        <p:txBody>
          <a:bodyPr>
            <a:flatTx/>
          </a:bodyPr>
          <a:lstStyle/>
          <a:p>
            <a:endParaRPr lang="ru-RU"/>
          </a:p>
        </p:txBody>
      </p:sp>
      <p:pic>
        <p:nvPicPr>
          <p:cNvPr id="5444" name="Picture 324" descr="05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5105400"/>
            <a:ext cx="611188" cy="1295400"/>
          </a:xfrm>
          <a:prstGeom prst="rect">
            <a:avLst/>
          </a:prstGeom>
          <a:noFill/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98DDF-6E30-4969-B010-0572F989487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1DA58-9EEC-42CF-A524-B6D7E2B51E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B122D-F923-4301-A13F-A44CAFB9659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A681-DA54-475E-85FD-39695167AB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1ED6D-C251-4B31-B20A-5DF07B51656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E5E3A-2D97-496F-92F7-5EC6B57F10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01A2F-FC24-488E-BB01-8EBAD88D617D}" type="datetime1">
              <a:rPr lang="ru-RU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263B2-BF80-4FF8-AC6A-27C1AA5CCE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01A2F-FC24-488E-BB01-8EBAD88D617D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263B2-BF80-4FF8-AC6A-27C1AA5CCE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57A21-2020-49F7-8FB5-0CD1845B04C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EC4CC-4716-47C6-AB95-E5751F0FB4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1789-D441-4220-BD3D-03D78445440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CA276-44F6-47C4-81DE-64B337BA1F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DDE3-542B-4C5F-9A76-609306CAFC0C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E3E3B-BB65-45C4-810E-EB8D8F3ADA2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D13CB-4C06-41B9-AF41-E8CEF9D2510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E37E1-DB03-4D52-8489-6374F7787C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2F2F6-4296-4A64-B99D-F7D0E71158DB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DCFC5-30A4-4805-A8B9-17F5DDF209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96122-2676-4976-A6BC-1991421DB958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19208-26F4-46B5-B043-8B6EF7FD36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433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40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41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42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43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44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45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46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47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48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49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5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5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5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53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54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5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56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35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5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4359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17CC3-1CC9-42F8-B91A-C4B50BB96D52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14360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14361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A0E7A-E6B7-4500-8558-81549D7528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98DDF-6E30-4969-B010-0572F989487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1DA58-9EEC-42CF-A524-B6D7E2B51E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B122D-F923-4301-A13F-A44CAFB9659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A681-DA54-475E-85FD-39695167AB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57A21-2020-49F7-8FB5-0CD1845B04C0}" type="datetime1">
              <a:rPr lang="ru-RU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EC4CC-4716-47C6-AB95-E5751F0FB4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1ED6D-C251-4B31-B20A-5DF07B51656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E5E3A-2D97-496F-92F7-5EC6B57F10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01A2F-FC24-488E-BB01-8EBAD88D617D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263B2-BF80-4FF8-AC6A-27C1AA5CCE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57A21-2020-49F7-8FB5-0CD1845B04C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EC4CC-4716-47C6-AB95-E5751F0FB4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1789-D441-4220-BD3D-03D78445440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CA276-44F6-47C4-81DE-64B337BA1F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DDE3-542B-4C5F-9A76-609306CAFC0C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E3E3B-BB65-45C4-810E-EB8D8F3ADA2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D13CB-4C06-41B9-AF41-E8CEF9D2510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E37E1-DB03-4D52-8489-6374F7787C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2F2F6-4296-4A64-B99D-F7D0E71158DB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DCFC5-30A4-4805-A8B9-17F5DDF209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96122-2676-4976-A6BC-1991421DB958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19208-26F4-46B5-B043-8B6EF7FD36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17CC3-1CC9-42F8-B91A-C4B50BB96D52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A0E7A-E6B7-4500-8558-81549D7528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98DDF-6E30-4969-B010-0572F989487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1DA58-9EEC-42CF-A524-B6D7E2B51E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1789-D441-4220-BD3D-03D784454400}" type="datetime1">
              <a:rPr lang="ru-RU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CA276-44F6-47C4-81DE-64B337BA1F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B122D-F923-4301-A13F-A44CAFB9659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A681-DA54-475E-85FD-39695167AB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1ED6D-C251-4B31-B20A-5DF07B51656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E5E3A-2D97-496F-92F7-5EC6B57F10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01A2F-FC24-488E-BB01-8EBAD88D617D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263B2-BF80-4FF8-AC6A-27C1AA5CCE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57A21-2020-49F7-8FB5-0CD1845B04C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EC4CC-4716-47C6-AB95-E5751F0FB4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1789-D441-4220-BD3D-03D78445440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CA276-44F6-47C4-81DE-64B337BA1F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DDE3-542B-4C5F-9A76-609306CAFC0C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E3E3B-BB65-45C4-810E-EB8D8F3ADA2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D13CB-4C06-41B9-AF41-E8CEF9D2510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E37E1-DB03-4D52-8489-6374F7787C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2F2F6-4296-4A64-B99D-F7D0E71158DB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DCFC5-30A4-4805-A8B9-17F5DDF209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96122-2676-4976-A6BC-1991421DB958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19208-26F4-46B5-B043-8B6EF7FD36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80F7F-A313-4065-B9D7-097FDDF506E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0C98D-197A-4481-89CC-74A2ADA04D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DDE3-542B-4C5F-9A76-609306CAFC0C}" type="datetime1">
              <a:rPr lang="ru-RU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E3E3B-BB65-45C4-810E-EB8D8F3ADA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80F7F-A313-4065-B9D7-097FDDF506E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0C98D-197A-4481-89CC-74A2ADA04D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hdr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 descr="a1"/>
          <p:cNvSpPr>
            <a:spLocks noChangeArrowheads="1"/>
          </p:cNvSpPr>
          <p:nvPr/>
        </p:nvSpPr>
        <p:spPr bwMode="gray">
          <a:xfrm>
            <a:off x="2286000" y="0"/>
            <a:ext cx="2286000" cy="31242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gray">
          <a:xfrm>
            <a:off x="0" y="0"/>
            <a:ext cx="2209800" cy="3124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gray">
          <a:xfrm>
            <a:off x="4648200" y="0"/>
            <a:ext cx="2209800" cy="3124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2" name="Rectangle 20" descr="a2"/>
          <p:cNvSpPr>
            <a:spLocks noChangeArrowheads="1"/>
          </p:cNvSpPr>
          <p:nvPr/>
        </p:nvSpPr>
        <p:spPr bwMode="gray">
          <a:xfrm>
            <a:off x="6934200" y="0"/>
            <a:ext cx="2209800" cy="31242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3" name="Rectangle 21"/>
          <p:cNvSpPr>
            <a:spLocks noChangeArrowheads="1"/>
          </p:cNvSpPr>
          <p:nvPr/>
        </p:nvSpPr>
        <p:spPr bwMode="gray">
          <a:xfrm>
            <a:off x="2286000" y="3124200"/>
            <a:ext cx="6858000" cy="609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4" name="Rectangle 22"/>
          <p:cNvSpPr>
            <a:spLocks noChangeArrowheads="1"/>
          </p:cNvSpPr>
          <p:nvPr/>
        </p:nvSpPr>
        <p:spPr bwMode="gray">
          <a:xfrm>
            <a:off x="0" y="3124200"/>
            <a:ext cx="9144000" cy="1524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3048000"/>
            <a:ext cx="6705600" cy="68580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2286000" y="3886200"/>
            <a:ext cx="6719888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>
                <a:latin typeface="Verdana" pitchFamily="34" charset="0"/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551613"/>
            <a:ext cx="2133600" cy="169862"/>
          </a:xfrm>
        </p:spPr>
        <p:txBody>
          <a:bodyPr/>
          <a:lstStyle>
            <a:lvl1pPr>
              <a:defRPr>
                <a:effectLst/>
                <a:latin typeface="+mn-lt"/>
              </a:defRPr>
            </a:lvl1pPr>
          </a:lstStyle>
          <a:p>
            <a:pPr>
              <a:defRPr/>
            </a:pPr>
            <a:fld id="{07F17CC3-1CC9-42F8-B91A-C4B50BB96D52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553200"/>
            <a:ext cx="2895600" cy="168275"/>
          </a:xfrm>
        </p:spPr>
        <p:txBody>
          <a:bodyPr/>
          <a:lstStyle>
            <a:lvl1pPr algn="ctr">
              <a:defRPr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553200"/>
            <a:ext cx="2133600" cy="168275"/>
          </a:xfrm>
        </p:spPr>
        <p:txBody>
          <a:bodyPr/>
          <a:lstStyle>
            <a:lvl1pPr algn="r">
              <a:defRPr>
                <a:effectLst/>
                <a:latin typeface="+mn-lt"/>
              </a:defRPr>
            </a:lvl1pPr>
          </a:lstStyle>
          <a:p>
            <a:pPr>
              <a:defRPr/>
            </a:pPr>
            <a:fld id="{7F8A0E7A-E6B7-4500-8558-81549D7528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444500" y="2514600"/>
            <a:ext cx="1765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 Black" pitchFamily="34" charset="0"/>
              </a:rPr>
              <a:t>L o g o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98DDF-6E30-4969-B010-0572F989487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1DA58-9EEC-42CF-A524-B6D7E2B51E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B122D-F923-4301-A13F-A44CAFB9659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A681-DA54-475E-85FD-39695167AB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19225"/>
            <a:ext cx="4038600" cy="4879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19225"/>
            <a:ext cx="4038600" cy="4879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1ED6D-C251-4B31-B20A-5DF07B51656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E5E3A-2D97-496F-92F7-5EC6B57F10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01A2F-FC24-488E-BB01-8EBAD88D617D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263B2-BF80-4FF8-AC6A-27C1AA5CCE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57A21-2020-49F7-8FB5-0CD1845B04C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EC4CC-4716-47C6-AB95-E5751F0FB4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1789-D441-4220-BD3D-03D78445440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CA276-44F6-47C4-81DE-64B337BA1F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DDE3-542B-4C5F-9A76-609306CAFC0C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E3E3B-BB65-45C4-810E-EB8D8F3ADA2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D13CB-4C06-41B9-AF41-E8CEF9D2510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E37E1-DB03-4D52-8489-6374F7787C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D13CB-4C06-41B9-AF41-E8CEF9D25105}" type="datetime1">
              <a:rPr lang="ru-RU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E37E1-DB03-4D52-8489-6374F7787C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2F2F6-4296-4A64-B99D-F7D0E71158DB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DCFC5-30A4-4805-A8B9-17F5DDF209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731838"/>
            <a:ext cx="2057400" cy="55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731838"/>
            <a:ext cx="6019800" cy="55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96122-2676-4976-A6BC-1991421DB958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19208-26F4-46B5-B043-8B6EF7FD36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425" y="731838"/>
            <a:ext cx="7800975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419225"/>
            <a:ext cx="8229600" cy="4879975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4611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80F7F-A313-4065-B9D7-097FDDF506E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67400" y="64770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124200" y="64770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0C98D-197A-4481-89CC-74A2ADA04D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hdr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0" name="Rectangle 340"/>
          <p:cNvSpPr>
            <a:spLocks noChangeArrowheads="1"/>
          </p:cNvSpPr>
          <p:nvPr/>
        </p:nvSpPr>
        <p:spPr bwMode="auto">
          <a:xfrm>
            <a:off x="0" y="2133600"/>
            <a:ext cx="9144000" cy="2286000"/>
          </a:xfrm>
          <a:prstGeom prst="rect">
            <a:avLst/>
          </a:prstGeom>
          <a:gradFill rotWithShape="1">
            <a:gsLst>
              <a:gs pos="0">
                <a:srgbClr val="00478E"/>
              </a:gs>
              <a:gs pos="100000">
                <a:srgbClr val="2D9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31" name="Rectangle 311"/>
          <p:cNvSpPr>
            <a:spLocks noChangeArrowheads="1"/>
          </p:cNvSpPr>
          <p:nvPr/>
        </p:nvSpPr>
        <p:spPr bwMode="auto">
          <a:xfrm>
            <a:off x="0" y="4419600"/>
            <a:ext cx="9144000" cy="2438400"/>
          </a:xfrm>
          <a:prstGeom prst="rect">
            <a:avLst/>
          </a:prstGeom>
          <a:gradFill rotWithShape="1">
            <a:gsLst>
              <a:gs pos="0">
                <a:srgbClr val="2D96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33" name="Rectangle 313"/>
          <p:cNvSpPr>
            <a:spLocks noChangeArrowheads="1"/>
          </p:cNvSpPr>
          <p:nvPr/>
        </p:nvSpPr>
        <p:spPr bwMode="auto">
          <a:xfrm>
            <a:off x="0" y="0"/>
            <a:ext cx="9144000" cy="2133600"/>
          </a:xfrm>
          <a:prstGeom prst="rect">
            <a:avLst/>
          </a:prstGeom>
          <a:gradFill rotWithShape="1">
            <a:gsLst>
              <a:gs pos="0">
                <a:srgbClr val="002346"/>
              </a:gs>
              <a:gs pos="100000">
                <a:srgbClr val="00478E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35" name="AutoShape 315"/>
          <p:cNvSpPr>
            <a:spLocks noChangeArrowheads="1"/>
          </p:cNvSpPr>
          <p:nvPr/>
        </p:nvSpPr>
        <p:spPr bwMode="gray">
          <a:xfrm>
            <a:off x="7924800" y="22098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36" name="AutoShape 316"/>
          <p:cNvSpPr>
            <a:spLocks noChangeArrowheads="1"/>
          </p:cNvSpPr>
          <p:nvPr/>
        </p:nvSpPr>
        <p:spPr bwMode="gray">
          <a:xfrm>
            <a:off x="5410200" y="8382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37" name="AutoShape 317"/>
          <p:cNvSpPr>
            <a:spLocks noChangeArrowheads="1"/>
          </p:cNvSpPr>
          <p:nvPr/>
        </p:nvSpPr>
        <p:spPr bwMode="gray">
          <a:xfrm>
            <a:off x="8458200" y="12192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38" name="AutoShape 318"/>
          <p:cNvSpPr>
            <a:spLocks noChangeArrowheads="1"/>
          </p:cNvSpPr>
          <p:nvPr/>
        </p:nvSpPr>
        <p:spPr bwMode="gray">
          <a:xfrm>
            <a:off x="7543800" y="10668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39" name="AutoShape 319"/>
          <p:cNvSpPr>
            <a:spLocks noChangeArrowheads="1"/>
          </p:cNvSpPr>
          <p:nvPr/>
        </p:nvSpPr>
        <p:spPr bwMode="gray">
          <a:xfrm>
            <a:off x="6096000" y="9906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40" name="AutoShape 320"/>
          <p:cNvSpPr>
            <a:spLocks noChangeArrowheads="1"/>
          </p:cNvSpPr>
          <p:nvPr/>
        </p:nvSpPr>
        <p:spPr bwMode="gray">
          <a:xfrm>
            <a:off x="8839200" y="12954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41" name="AutoShape 321"/>
          <p:cNvSpPr>
            <a:spLocks noChangeArrowheads="1"/>
          </p:cNvSpPr>
          <p:nvPr/>
        </p:nvSpPr>
        <p:spPr bwMode="gray">
          <a:xfrm>
            <a:off x="8763000" y="9144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42" name="AutoShape 322"/>
          <p:cNvSpPr>
            <a:spLocks noChangeArrowheads="1"/>
          </p:cNvSpPr>
          <p:nvPr/>
        </p:nvSpPr>
        <p:spPr bwMode="gray">
          <a:xfrm>
            <a:off x="8305800" y="9906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43" name="AutoShape 323"/>
          <p:cNvSpPr>
            <a:spLocks noChangeArrowheads="1"/>
          </p:cNvSpPr>
          <p:nvPr/>
        </p:nvSpPr>
        <p:spPr bwMode="gray">
          <a:xfrm>
            <a:off x="7086600" y="10668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63" name="AutoShape 343"/>
          <p:cNvSpPr>
            <a:spLocks noChangeArrowheads="1"/>
          </p:cNvSpPr>
          <p:nvPr/>
        </p:nvSpPr>
        <p:spPr bwMode="gray">
          <a:xfrm>
            <a:off x="3200400" y="25146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64" name="AutoShape 344"/>
          <p:cNvSpPr>
            <a:spLocks noChangeArrowheads="1"/>
          </p:cNvSpPr>
          <p:nvPr/>
        </p:nvSpPr>
        <p:spPr bwMode="gray">
          <a:xfrm>
            <a:off x="1600200" y="3048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65" name="AutoShape 345"/>
          <p:cNvSpPr>
            <a:spLocks noChangeArrowheads="1"/>
          </p:cNvSpPr>
          <p:nvPr/>
        </p:nvSpPr>
        <p:spPr bwMode="gray">
          <a:xfrm>
            <a:off x="6934200" y="2286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66" name="AutoShape 346"/>
          <p:cNvSpPr>
            <a:spLocks noChangeArrowheads="1"/>
          </p:cNvSpPr>
          <p:nvPr/>
        </p:nvSpPr>
        <p:spPr bwMode="gray">
          <a:xfrm>
            <a:off x="3048000" y="9906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67" name="AutoShape 347"/>
          <p:cNvSpPr>
            <a:spLocks noChangeArrowheads="1"/>
          </p:cNvSpPr>
          <p:nvPr/>
        </p:nvSpPr>
        <p:spPr bwMode="gray">
          <a:xfrm>
            <a:off x="228600" y="17526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68" name="AutoShape 348"/>
          <p:cNvSpPr>
            <a:spLocks noChangeArrowheads="1"/>
          </p:cNvSpPr>
          <p:nvPr/>
        </p:nvSpPr>
        <p:spPr bwMode="gray">
          <a:xfrm>
            <a:off x="4343400" y="12192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69" name="AutoShape 349"/>
          <p:cNvSpPr>
            <a:spLocks noChangeArrowheads="1"/>
          </p:cNvSpPr>
          <p:nvPr/>
        </p:nvSpPr>
        <p:spPr bwMode="gray">
          <a:xfrm>
            <a:off x="4572000" y="5334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70" name="AutoShape 350"/>
          <p:cNvSpPr>
            <a:spLocks noChangeArrowheads="1"/>
          </p:cNvSpPr>
          <p:nvPr/>
        </p:nvSpPr>
        <p:spPr bwMode="gray">
          <a:xfrm>
            <a:off x="3810000" y="9144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71" name="AutoShape 351"/>
          <p:cNvSpPr>
            <a:spLocks noChangeArrowheads="1"/>
          </p:cNvSpPr>
          <p:nvPr/>
        </p:nvSpPr>
        <p:spPr bwMode="gray">
          <a:xfrm>
            <a:off x="1752600" y="24384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474" name="Picture 354" descr="29r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85800"/>
            <a:ext cx="838200" cy="349250"/>
          </a:xfrm>
          <a:prstGeom prst="rect">
            <a:avLst/>
          </a:prstGeom>
          <a:noFill/>
        </p:spPr>
      </p:pic>
      <p:pic>
        <p:nvPicPr>
          <p:cNvPr id="5475" name="Picture 355" descr="fire1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0"/>
            <a:ext cx="952500" cy="952500"/>
          </a:xfrm>
          <a:prstGeom prst="rect">
            <a:avLst/>
          </a:prstGeom>
          <a:noFill/>
        </p:spPr>
      </p:pic>
      <p:pic>
        <p:nvPicPr>
          <p:cNvPr id="5476" name="Picture 356" descr="fire1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143000"/>
            <a:ext cx="952500" cy="952500"/>
          </a:xfrm>
          <a:prstGeom prst="rect">
            <a:avLst/>
          </a:prstGeom>
          <a:noFill/>
        </p:spPr>
      </p:pic>
      <p:pic>
        <p:nvPicPr>
          <p:cNvPr id="5477" name="Picture 357" descr="fire1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209800"/>
            <a:ext cx="381000" cy="381000"/>
          </a:xfrm>
          <a:prstGeom prst="rect">
            <a:avLst/>
          </a:prstGeom>
          <a:noFill/>
        </p:spPr>
      </p:pic>
      <p:sp>
        <p:nvSpPr>
          <p:cNvPr id="5480" name="Rectangle 36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481" name="Rectangle 36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482" name="Rectangle 36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17CC3-1CC9-42F8-B91A-C4B50BB96D52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483" name="Rectangle 36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484" name="Rectangle 36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A0E7A-E6B7-4500-8558-81549D7528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5461" name="PubPieSlice"/>
          <p:cNvSpPr>
            <a:spLocks noEditPoints="1" noChangeArrowheads="1"/>
          </p:cNvSpPr>
          <p:nvPr/>
        </p:nvSpPr>
        <p:spPr bwMode="auto">
          <a:xfrm>
            <a:off x="6629400" y="5391150"/>
            <a:ext cx="5029200" cy="2933700"/>
          </a:xfrm>
          <a:custGeom>
            <a:avLst/>
            <a:gdLst>
              <a:gd name="G0" fmla="+- 0 0 0"/>
              <a:gd name="G1" fmla="sin 10800 -5933703"/>
              <a:gd name="G2" fmla="cos 10800 -5933703"/>
              <a:gd name="G3" fmla="sin 10800 11796480"/>
              <a:gd name="G4" fmla="cos 10800 11796480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10698 w 21600"/>
              <a:gd name="T1" fmla="*/ 0 h 21600"/>
              <a:gd name="T2" fmla="*/ 10800 w 21600"/>
              <a:gd name="T3" fmla="*/ 10800 h 21600"/>
              <a:gd name="T4" fmla="*/ 0 w 21600"/>
              <a:gd name="T5" fmla="*/ 10800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0698" y="0"/>
                </a:moveTo>
                <a:cubicBezTo>
                  <a:pt x="4773" y="56"/>
                  <a:pt x="0" y="4875"/>
                  <a:pt x="0" y="10799"/>
                </a:cubicBezTo>
                <a:lnTo>
                  <a:pt x="10800" y="10800"/>
                </a:lnTo>
                <a:close/>
              </a:path>
            </a:pathLst>
          </a:custGeom>
          <a:solidFill>
            <a:srgbClr val="FFFF6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9200" prstMaterial="legacyPlastic">
            <a:bevelT w="13500" h="13500" prst="angle"/>
            <a:bevelB w="13500" h="13500" prst="angle"/>
            <a:extrusionClr>
              <a:srgbClr val="FFFF61"/>
            </a:extrusionClr>
          </a:sp3d>
        </p:spPr>
        <p:txBody>
          <a:bodyPr>
            <a:flatTx/>
          </a:bodyPr>
          <a:lstStyle/>
          <a:p>
            <a:endParaRPr lang="ru-RU"/>
          </a:p>
        </p:txBody>
      </p:sp>
      <p:pic>
        <p:nvPicPr>
          <p:cNvPr id="5444" name="Picture 324" descr="05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5105400"/>
            <a:ext cx="611188" cy="1295400"/>
          </a:xfrm>
          <a:prstGeom prst="rect">
            <a:avLst/>
          </a:prstGeom>
          <a:noFill/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98DDF-6E30-4969-B010-0572F989487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1DA58-9EEC-42CF-A524-B6D7E2B51E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B122D-F923-4301-A13F-A44CAFB9659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A681-DA54-475E-85FD-39695167AB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1ED6D-C251-4B31-B20A-5DF07B51656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E5E3A-2D97-496F-92F7-5EC6B57F10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01A2F-FC24-488E-BB01-8EBAD88D617D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263B2-BF80-4FF8-AC6A-27C1AA5CCE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57A21-2020-49F7-8FB5-0CD1845B04C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EC4CC-4716-47C6-AB95-E5751F0FB4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1789-D441-4220-BD3D-03D78445440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CA276-44F6-47C4-81DE-64B337BA1F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18.jpe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7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880F7F-A313-4065-B9D7-097FDDF506E5}" type="datetime1">
              <a:rPr lang="ru-RU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D0C98D-197A-4481-89CC-74A2ADA04D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880F7F-A313-4065-B9D7-097FDDF506E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D0C98D-197A-4481-89CC-74A2ADA04D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880F7F-A313-4065-B9D7-097FDDF506E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D0C98D-197A-4481-89CC-74A2ADA04D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880F7F-A313-4065-B9D7-097FDDF506E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D0C98D-197A-4481-89CC-74A2ADA04D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A00"/>
            </a:gs>
            <a:gs pos="100000">
              <a:srgbClr val="99FF6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ltGray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1488" y="0"/>
              </a:cxn>
              <a:cxn ang="0">
                <a:pos x="564" y="617"/>
              </a:cxn>
              <a:cxn ang="0">
                <a:pos x="0" y="1734"/>
              </a:cxn>
              <a:cxn ang="0">
                <a:pos x="0" y="4320"/>
              </a:cxn>
              <a:cxn ang="0">
                <a:pos x="5760" y="4320"/>
              </a:cxn>
              <a:cxn ang="0">
                <a:pos x="5760" y="0"/>
              </a:cxn>
              <a:cxn ang="0">
                <a:pos x="1488" y="0"/>
              </a:cxn>
            </a:cxnLst>
            <a:rect l="0" t="0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034" name="Picture 10" descr="12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gray">
          <a:xfrm>
            <a:off x="152400" y="228600"/>
            <a:ext cx="1676400" cy="116363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035" name="Picture 11" descr="water_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95400" y="914400"/>
            <a:ext cx="381000" cy="23495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1C880F7F-A313-4065-B9D7-097FDDF506E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0D0C98D-197A-4481-89CC-74A2ADA04D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 rot="10800000">
            <a:off x="0" y="6629400"/>
            <a:ext cx="9144000" cy="228600"/>
          </a:xfrm>
          <a:custGeom>
            <a:avLst/>
            <a:gdLst/>
            <a:ahLst/>
            <a:cxnLst>
              <a:cxn ang="0">
                <a:pos x="8" y="2730"/>
              </a:cxn>
              <a:cxn ang="0">
                <a:pos x="3040" y="2726"/>
              </a:cxn>
              <a:cxn ang="0">
                <a:pos x="3347" y="2630"/>
              </a:cxn>
              <a:cxn ang="0">
                <a:pos x="3795" y="2170"/>
              </a:cxn>
              <a:cxn ang="0">
                <a:pos x="4115" y="2080"/>
              </a:cxn>
              <a:cxn ang="0">
                <a:pos x="5760" y="2093"/>
              </a:cxn>
              <a:cxn ang="0">
                <a:pos x="5767" y="0"/>
              </a:cxn>
              <a:cxn ang="0">
                <a:pos x="0" y="1"/>
              </a:cxn>
              <a:cxn ang="0">
                <a:pos x="8" y="2730"/>
              </a:cxn>
            </a:cxnLst>
            <a:rect l="0" t="0" r="r" b="b"/>
            <a:pathLst>
              <a:path w="5767" h="2730">
                <a:moveTo>
                  <a:pt x="8" y="2730"/>
                </a:moveTo>
                <a:lnTo>
                  <a:pt x="3040" y="2726"/>
                </a:lnTo>
                <a:cubicBezTo>
                  <a:pt x="3181" y="2726"/>
                  <a:pt x="3224" y="2728"/>
                  <a:pt x="3347" y="2630"/>
                </a:cubicBezTo>
                <a:lnTo>
                  <a:pt x="3795" y="2170"/>
                </a:lnTo>
                <a:cubicBezTo>
                  <a:pt x="3923" y="2078"/>
                  <a:pt x="3942" y="2074"/>
                  <a:pt x="4115" y="2080"/>
                </a:cubicBezTo>
                <a:lnTo>
                  <a:pt x="5760" y="2093"/>
                </a:lnTo>
                <a:lnTo>
                  <a:pt x="5767" y="0"/>
                </a:lnTo>
                <a:lnTo>
                  <a:pt x="0" y="1"/>
                </a:lnTo>
                <a:lnTo>
                  <a:pt x="8" y="2730"/>
                </a:lnTo>
                <a:close/>
              </a:path>
            </a:pathLst>
          </a:custGeom>
          <a:solidFill>
            <a:srgbClr val="008A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036" name="Picture 12" descr="butterfly 19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629051">
            <a:off x="457200" y="304800"/>
            <a:ext cx="914400" cy="9048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1C880F7F-A313-4065-B9D7-097FDDF506E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0D0C98D-197A-4481-89CC-74A2ADA04D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2133600"/>
          </a:xfrm>
          <a:prstGeom prst="rect">
            <a:avLst/>
          </a:prstGeom>
          <a:gradFill rotWithShape="1">
            <a:gsLst>
              <a:gs pos="0">
                <a:srgbClr val="00478E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33" name="PubPieSlice"/>
          <p:cNvSpPr>
            <a:spLocks noEditPoints="1" noChangeArrowheads="1"/>
          </p:cNvSpPr>
          <p:nvPr/>
        </p:nvSpPr>
        <p:spPr bwMode="auto">
          <a:xfrm>
            <a:off x="6972300" y="5553075"/>
            <a:ext cx="4343400" cy="2609850"/>
          </a:xfrm>
          <a:custGeom>
            <a:avLst/>
            <a:gdLst>
              <a:gd name="G0" fmla="+- 0 0 0"/>
              <a:gd name="G1" fmla="sin 10800 -5933703"/>
              <a:gd name="G2" fmla="cos 10800 -5933703"/>
              <a:gd name="G3" fmla="sin 10800 11796480"/>
              <a:gd name="G4" fmla="cos 10800 11796480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10698 w 21600"/>
              <a:gd name="T1" fmla="*/ 0 h 21600"/>
              <a:gd name="T2" fmla="*/ 10800 w 21600"/>
              <a:gd name="T3" fmla="*/ 10800 h 21600"/>
              <a:gd name="T4" fmla="*/ 0 w 21600"/>
              <a:gd name="T5" fmla="*/ 10800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0698" y="0"/>
                </a:moveTo>
                <a:cubicBezTo>
                  <a:pt x="4773" y="56"/>
                  <a:pt x="0" y="4875"/>
                  <a:pt x="0" y="10799"/>
                </a:cubicBezTo>
                <a:lnTo>
                  <a:pt x="10800" y="10800"/>
                </a:lnTo>
                <a:close/>
              </a:path>
            </a:pathLst>
          </a:custGeom>
          <a:solidFill>
            <a:srgbClr val="FFFF61">
              <a:alpha val="62000"/>
            </a:srgbClr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9200" prstMaterial="legacyPlastic">
            <a:bevelT w="13500" h="13500" prst="angle"/>
            <a:bevelB w="13500" h="13500" prst="angle"/>
            <a:extrusionClr>
              <a:srgbClr val="FFFF61"/>
            </a:extrusionClr>
          </a:sp3d>
        </p:spPr>
        <p:txBody>
          <a:bodyPr>
            <a:flatTx/>
          </a:bodyPr>
          <a:lstStyle/>
          <a:p>
            <a:endParaRPr lang="ru-RU"/>
          </a:p>
        </p:txBody>
      </p:sp>
      <p:pic>
        <p:nvPicPr>
          <p:cNvPr id="1032" name="Picture 8" descr="05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77200" y="5257800"/>
            <a:ext cx="611188" cy="1295400"/>
          </a:xfrm>
          <a:prstGeom prst="rect">
            <a:avLst/>
          </a:prstGeom>
          <a:noFill/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34" name="AutoShape 10"/>
          <p:cNvSpPr>
            <a:spLocks noChangeArrowheads="1"/>
          </p:cNvSpPr>
          <p:nvPr/>
        </p:nvSpPr>
        <p:spPr bwMode="gray">
          <a:xfrm>
            <a:off x="1219200" y="3810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35" name="AutoShape 11"/>
          <p:cNvSpPr>
            <a:spLocks noChangeArrowheads="1"/>
          </p:cNvSpPr>
          <p:nvPr/>
        </p:nvSpPr>
        <p:spPr bwMode="gray">
          <a:xfrm>
            <a:off x="304800" y="2286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36" name="AutoShape 12"/>
          <p:cNvSpPr>
            <a:spLocks noChangeArrowheads="1"/>
          </p:cNvSpPr>
          <p:nvPr/>
        </p:nvSpPr>
        <p:spPr bwMode="gray">
          <a:xfrm>
            <a:off x="1066800" y="1524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37" name="AutoShape 13"/>
          <p:cNvSpPr>
            <a:spLocks noChangeArrowheads="1"/>
          </p:cNvSpPr>
          <p:nvPr/>
        </p:nvSpPr>
        <p:spPr bwMode="gray">
          <a:xfrm>
            <a:off x="838200" y="4572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331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1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1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1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1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3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3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3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33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1C880F7F-A313-4065-B9D7-097FDDF506E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A0D0C98D-197A-4481-89CC-74A2ADA04D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1C880F7F-A313-4065-B9D7-097FDDF506E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0D0C98D-197A-4481-89CC-74A2ADA04D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23" descr="a1"/>
          <p:cNvSpPr>
            <a:spLocks noChangeArrowheads="1"/>
          </p:cNvSpPr>
          <p:nvPr/>
        </p:nvSpPr>
        <p:spPr bwMode="gray">
          <a:xfrm>
            <a:off x="592138" y="0"/>
            <a:ext cx="2066925" cy="838200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gray">
          <a:xfrm>
            <a:off x="2730500" y="0"/>
            <a:ext cx="2138363" cy="838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49" name="Rectangle 25" descr="a2"/>
          <p:cNvSpPr>
            <a:spLocks noChangeArrowheads="1"/>
          </p:cNvSpPr>
          <p:nvPr/>
        </p:nvSpPr>
        <p:spPr bwMode="gray">
          <a:xfrm>
            <a:off x="4938713" y="0"/>
            <a:ext cx="2066925" cy="838200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gray">
          <a:xfrm>
            <a:off x="7077075" y="0"/>
            <a:ext cx="2066925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457200" y="6477000"/>
            <a:ext cx="8686800" cy="381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0" y="685800"/>
            <a:ext cx="9144000" cy="609600"/>
            <a:chOff x="0" y="432"/>
            <a:chExt cx="5760" cy="384"/>
          </a:xfrm>
        </p:grpSpPr>
        <p:sp>
          <p:nvSpPr>
            <p:cNvPr id="1052" name="Rectangle 28"/>
            <p:cNvSpPr>
              <a:spLocks noChangeArrowheads="1"/>
            </p:cNvSpPr>
            <p:nvPr userDrawn="1"/>
          </p:nvSpPr>
          <p:spPr bwMode="gray">
            <a:xfrm>
              <a:off x="0" y="432"/>
              <a:ext cx="5760" cy="9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3" name="Rectangle 29"/>
            <p:cNvSpPr>
              <a:spLocks noChangeArrowheads="1"/>
            </p:cNvSpPr>
            <p:nvPr userDrawn="1"/>
          </p:nvSpPr>
          <p:spPr bwMode="gray">
            <a:xfrm>
              <a:off x="362" y="432"/>
              <a:ext cx="5398" cy="38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9225"/>
            <a:ext cx="8229600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611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fld id="{1C880F7F-A313-4065-B9D7-097FDDF506E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67400" y="647700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24200" y="64770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fld id="{A0D0C98D-197A-4481-89CC-74A2ADA04D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733425" y="731838"/>
            <a:ext cx="7800975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55" name="Text Box 31"/>
          <p:cNvSpPr txBox="1">
            <a:spLocks noChangeArrowheads="1"/>
          </p:cNvSpPr>
          <p:nvPr/>
        </p:nvSpPr>
        <p:spPr bwMode="auto">
          <a:xfrm>
            <a:off x="7391400" y="76200"/>
            <a:ext cx="1765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 Black" pitchFamily="34" charset="0"/>
              </a:rPr>
              <a:t>L o g 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1C880F7F-A313-4065-B9D7-097FDDF506E5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0D0C98D-197A-4481-89CC-74A2ADA04D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2133600"/>
          </a:xfrm>
          <a:prstGeom prst="rect">
            <a:avLst/>
          </a:prstGeom>
          <a:gradFill rotWithShape="1">
            <a:gsLst>
              <a:gs pos="0">
                <a:srgbClr val="00478E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33" name="PubPieSlice"/>
          <p:cNvSpPr>
            <a:spLocks noEditPoints="1" noChangeArrowheads="1"/>
          </p:cNvSpPr>
          <p:nvPr/>
        </p:nvSpPr>
        <p:spPr bwMode="auto">
          <a:xfrm>
            <a:off x="6972300" y="5553075"/>
            <a:ext cx="4343400" cy="2609850"/>
          </a:xfrm>
          <a:custGeom>
            <a:avLst/>
            <a:gdLst>
              <a:gd name="G0" fmla="+- 0 0 0"/>
              <a:gd name="G1" fmla="sin 10800 -5933703"/>
              <a:gd name="G2" fmla="cos 10800 -5933703"/>
              <a:gd name="G3" fmla="sin 10800 11796480"/>
              <a:gd name="G4" fmla="cos 10800 11796480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10698 w 21600"/>
              <a:gd name="T1" fmla="*/ 0 h 21600"/>
              <a:gd name="T2" fmla="*/ 10800 w 21600"/>
              <a:gd name="T3" fmla="*/ 10800 h 21600"/>
              <a:gd name="T4" fmla="*/ 0 w 21600"/>
              <a:gd name="T5" fmla="*/ 10800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0698" y="0"/>
                </a:moveTo>
                <a:cubicBezTo>
                  <a:pt x="4773" y="56"/>
                  <a:pt x="0" y="4875"/>
                  <a:pt x="0" y="10799"/>
                </a:cubicBezTo>
                <a:lnTo>
                  <a:pt x="10800" y="10800"/>
                </a:lnTo>
                <a:close/>
              </a:path>
            </a:pathLst>
          </a:custGeom>
          <a:solidFill>
            <a:srgbClr val="FFFF61">
              <a:alpha val="62000"/>
            </a:srgbClr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9200" prstMaterial="legacyPlastic">
            <a:bevelT w="13500" h="13500" prst="angle"/>
            <a:bevelB w="13500" h="13500" prst="angle"/>
            <a:extrusionClr>
              <a:srgbClr val="FFFF61"/>
            </a:extrusionClr>
          </a:sp3d>
        </p:spPr>
        <p:txBody>
          <a:bodyPr>
            <a:flatTx/>
          </a:bodyPr>
          <a:lstStyle/>
          <a:p>
            <a:endParaRPr lang="ru-RU"/>
          </a:p>
        </p:txBody>
      </p:sp>
      <p:pic>
        <p:nvPicPr>
          <p:cNvPr id="1032" name="Picture 8" descr="05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77200" y="5257800"/>
            <a:ext cx="611188" cy="1295400"/>
          </a:xfrm>
          <a:prstGeom prst="rect">
            <a:avLst/>
          </a:prstGeom>
          <a:noFill/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34" name="AutoShape 10"/>
          <p:cNvSpPr>
            <a:spLocks noChangeArrowheads="1"/>
          </p:cNvSpPr>
          <p:nvPr/>
        </p:nvSpPr>
        <p:spPr bwMode="gray">
          <a:xfrm>
            <a:off x="1219200" y="3810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35" name="AutoShape 11"/>
          <p:cNvSpPr>
            <a:spLocks noChangeArrowheads="1"/>
          </p:cNvSpPr>
          <p:nvPr/>
        </p:nvSpPr>
        <p:spPr bwMode="gray">
          <a:xfrm>
            <a:off x="304800" y="2286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36" name="AutoShape 12"/>
          <p:cNvSpPr>
            <a:spLocks noChangeArrowheads="1"/>
          </p:cNvSpPr>
          <p:nvPr/>
        </p:nvSpPr>
        <p:spPr bwMode="gray">
          <a:xfrm>
            <a:off x="1066800" y="1524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37" name="AutoShape 13"/>
          <p:cNvSpPr>
            <a:spLocks noChangeArrowheads="1"/>
          </p:cNvSpPr>
          <p:nvPr/>
        </p:nvSpPr>
        <p:spPr bwMode="gray">
          <a:xfrm>
            <a:off x="838200" y="457200"/>
            <a:ext cx="155575" cy="155575"/>
          </a:xfrm>
          <a:prstGeom prst="star4">
            <a:avLst>
              <a:gd name="adj" fmla="val 12500"/>
            </a:avLst>
          </a:prstGeom>
          <a:solidFill>
            <a:srgbClr val="FFFF61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64.gif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8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96.xml"/><Relationship Id="rId1" Type="http://schemas.openxmlformats.org/officeDocument/2006/relationships/themeOverride" Target="../theme/themeOverride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107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cuments and Settings\Aida\Рабочий стол\НОвая ГРАФИКА сборник\детские рисунки\03700102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285860"/>
            <a:ext cx="4357687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560406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rgbClr val="FFFF00"/>
                  </a:solidFill>
                </a:ln>
              </a:rPr>
              <a:t>Интегрированная предметная неделя в начальной школе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idx="1"/>
          </p:nvPr>
        </p:nvSpPr>
        <p:spPr>
          <a:xfrm>
            <a:off x="0" y="2285992"/>
            <a:ext cx="4071934" cy="2071702"/>
          </a:xfrm>
        </p:spPr>
        <p:txBody>
          <a:bodyPr>
            <a:scene3d>
              <a:camera prst="isometricOffAxis2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Литературное </a:t>
            </a:r>
          </a:p>
          <a:p>
            <a:r>
              <a:rPr lang="ru-RU" sz="4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чтение</a:t>
            </a:r>
            <a:r>
              <a:rPr lang="en-US" sz="4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sz="half" idx="2"/>
          </p:nvPr>
        </p:nvSpPr>
        <p:spPr>
          <a:xfrm>
            <a:off x="457200" y="4214819"/>
            <a:ext cx="4040188" cy="1911344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buNone/>
            </a:pPr>
            <a:r>
              <a:rPr lang="ru-RU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Выполнила:</a:t>
            </a:r>
          </a:p>
          <a:p>
            <a:pPr>
              <a:buNone/>
            </a:pPr>
            <a:r>
              <a:rPr lang="ru-RU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руководитель МО</a:t>
            </a:r>
          </a:p>
          <a:p>
            <a:pPr>
              <a:buNone/>
            </a:pPr>
            <a:r>
              <a:rPr lang="ru-RU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учитель начальных классов</a:t>
            </a:r>
          </a:p>
          <a:p>
            <a:pPr>
              <a:buNone/>
            </a:pPr>
            <a:r>
              <a:rPr lang="ru-RU" dirty="0" err="1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Сафьянова</a:t>
            </a:r>
            <a:r>
              <a:rPr lang="ru-RU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Н.И.</a:t>
            </a:r>
            <a:endParaRPr lang="ru-RU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Содержимое 15"/>
          <p:cNvSpPr>
            <a:spLocks noGrp="1"/>
          </p:cNvSpPr>
          <p:nvPr>
            <p:ph sz="quarter" idx="4"/>
          </p:nvPr>
        </p:nvSpPr>
        <p:spPr>
          <a:xfrm>
            <a:off x="4714876" y="1714488"/>
            <a:ext cx="4041775" cy="3951288"/>
          </a:xfrm>
        </p:spPr>
        <p:txBody>
          <a:bodyPr>
            <a:scene3d>
              <a:camera prst="isometricOffAxis1Lef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4400" b="1" spc="50" dirty="0" smtClean="0">
                <a:ln w="11430">
                  <a:solidFill>
                    <a:schemeClr val="tx1">
                      <a:lumMod val="60000"/>
                      <a:lumOff val="4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Окружающий </a:t>
            </a:r>
          </a:p>
          <a:p>
            <a:pPr>
              <a:buNone/>
            </a:pPr>
            <a:r>
              <a:rPr lang="ru-RU" sz="4400" b="1" spc="50" dirty="0" smtClean="0">
                <a:ln w="11430">
                  <a:solidFill>
                    <a:schemeClr val="tx1">
                      <a:lumMod val="60000"/>
                      <a:lumOff val="4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мир</a:t>
            </a:r>
            <a:endParaRPr lang="ru-RU" sz="4400" b="1" spc="50" dirty="0">
              <a:ln w="11430">
                <a:solidFill>
                  <a:schemeClr val="tx1">
                    <a:lumMod val="60000"/>
                    <a:lumOff val="40000"/>
                  </a:schemeClr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717FCC-15AD-414A-BDBC-7AF34E0BA9A1}" type="datetime1">
              <a:rPr lang="ru-RU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E9F127-B272-4465-9C83-6CED64A3399A}" type="slidenum">
              <a:rPr lang="ru-RU"/>
              <a:pPr>
                <a:defRPr/>
              </a:pPr>
              <a:t>1</a:t>
            </a:fld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5572125" y="285750"/>
            <a:ext cx="357188" cy="357188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14313" y="6215063"/>
            <a:ext cx="357187" cy="357187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428875" y="285750"/>
            <a:ext cx="357188" cy="357188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429625" y="6357938"/>
            <a:ext cx="357188" cy="357187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572500" y="428625"/>
            <a:ext cx="357188" cy="357188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071563" y="285750"/>
            <a:ext cx="357187" cy="357188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17500" y="274638"/>
            <a:ext cx="8507413" cy="11430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Кто автор сказки «Кот в сапогах»?</a:t>
            </a:r>
            <a:r>
              <a:rPr lang="ru-RU" sz="400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Скругленный прямоугольник 3">
            <a:hlinkClick r:id="" action="ppaction://macro?name=DA"/>
          </p:cNvPr>
          <p:cNvSpPr/>
          <p:nvPr/>
        </p:nvSpPr>
        <p:spPr>
          <a:xfrm>
            <a:off x="611188" y="3429000"/>
            <a:ext cx="2951162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Ш. Перро</a:t>
            </a:r>
          </a:p>
        </p:txBody>
      </p:sp>
      <p:sp>
        <p:nvSpPr>
          <p:cNvPr id="5" name="Скругленный прямоугольник 4">
            <a:hlinkClick r:id="" action="ppaction://macro?name=NET"/>
          </p:cNvPr>
          <p:cNvSpPr/>
          <p:nvPr/>
        </p:nvSpPr>
        <p:spPr>
          <a:xfrm>
            <a:off x="611188" y="1700213"/>
            <a:ext cx="2951162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Ю. Олеша</a:t>
            </a:r>
          </a:p>
        </p:txBody>
      </p:sp>
      <p:sp>
        <p:nvSpPr>
          <p:cNvPr id="6" name="Скругленный прямоугольник 5">
            <a:hlinkClick r:id="" action="ppaction://macro?name=NET"/>
          </p:cNvPr>
          <p:cNvSpPr/>
          <p:nvPr/>
        </p:nvSpPr>
        <p:spPr>
          <a:xfrm>
            <a:off x="611188" y="5157788"/>
            <a:ext cx="2951162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Л. Лагин</a:t>
            </a:r>
          </a:p>
        </p:txBody>
      </p:sp>
      <p:pic>
        <p:nvPicPr>
          <p:cNvPr id="6152" name="Picture 8" descr="Кот в сапога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1700213"/>
            <a:ext cx="4468812" cy="4468812"/>
          </a:xfrm>
          <a:prstGeom prst="rect">
            <a:avLst/>
          </a:prstGeom>
          <a:noFill/>
          <a:ln w="57150" cmpd="thickThin">
            <a:solidFill>
              <a:srgbClr val="FFCCFF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В кого превращался князь Гвидон из сказки А.С. Пушкина?</a:t>
            </a:r>
            <a:r>
              <a:rPr lang="ru-RU" sz="400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14425"/>
          </a:xfrm>
        </p:spPr>
        <p:txBody>
          <a:bodyPr/>
          <a:lstStyle/>
          <a:p>
            <a:pPr eaLnBrk="1" hangingPunct="1"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>
            <a:hlinkClick r:id="" action="ppaction://macro?name=DA_MN"/>
          </p:cNvPr>
          <p:cNvSpPr/>
          <p:nvPr/>
        </p:nvSpPr>
        <p:spPr>
          <a:xfrm>
            <a:off x="6286500" y="4437063"/>
            <a:ext cx="2000250" cy="63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 муху</a:t>
            </a:r>
          </a:p>
        </p:txBody>
      </p:sp>
      <p:sp>
        <p:nvSpPr>
          <p:cNvPr id="13" name="Скругленный прямоугольник 12">
            <a:hlinkClick r:id="" action="ppaction://macro?name=DA_MN"/>
          </p:cNvPr>
          <p:cNvSpPr/>
          <p:nvPr/>
        </p:nvSpPr>
        <p:spPr>
          <a:xfrm>
            <a:off x="3995738" y="4437063"/>
            <a:ext cx="2000250" cy="63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 шмеля</a:t>
            </a:r>
          </a:p>
        </p:txBody>
      </p:sp>
      <p:sp>
        <p:nvSpPr>
          <p:cNvPr id="14" name="Скругленный прямоугольник 13">
            <a:hlinkClick r:id="" action="ppaction://macro?name=DA_MN"/>
          </p:cNvPr>
          <p:cNvSpPr/>
          <p:nvPr/>
        </p:nvSpPr>
        <p:spPr>
          <a:xfrm>
            <a:off x="6286500" y="2714625"/>
            <a:ext cx="2000250" cy="719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 комара</a:t>
            </a:r>
          </a:p>
        </p:txBody>
      </p:sp>
      <p:sp>
        <p:nvSpPr>
          <p:cNvPr id="15" name="Скругленный прямоугольник 14">
            <a:hlinkClick r:id="" action="ppaction://macro?name=NET_MN"/>
          </p:cNvPr>
          <p:cNvSpPr/>
          <p:nvPr/>
        </p:nvSpPr>
        <p:spPr>
          <a:xfrm>
            <a:off x="3995738" y="3654425"/>
            <a:ext cx="2000250" cy="63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 осу</a:t>
            </a:r>
          </a:p>
        </p:txBody>
      </p:sp>
      <p:sp>
        <p:nvSpPr>
          <p:cNvPr id="16" name="Скругленный прямоугольник 15">
            <a:hlinkClick r:id="" action="ppaction://macro?name=NET_MN"/>
          </p:cNvPr>
          <p:cNvSpPr/>
          <p:nvPr/>
        </p:nvSpPr>
        <p:spPr>
          <a:xfrm>
            <a:off x="6286500" y="3641725"/>
            <a:ext cx="2000250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 лягушку</a:t>
            </a:r>
          </a:p>
        </p:txBody>
      </p:sp>
      <p:sp>
        <p:nvSpPr>
          <p:cNvPr id="17" name="Скругленный прямоугольник 16">
            <a:hlinkClick r:id="" action="ppaction://macro?name=NET_MN"/>
          </p:cNvPr>
          <p:cNvSpPr/>
          <p:nvPr/>
        </p:nvSpPr>
        <p:spPr>
          <a:xfrm>
            <a:off x="3995738" y="2714625"/>
            <a:ext cx="2000250" cy="719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 паука</a:t>
            </a:r>
          </a:p>
        </p:txBody>
      </p:sp>
      <p:pic>
        <p:nvPicPr>
          <p:cNvPr id="7182" name="Picture 14" descr="Сказка о Царе Салтане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981075"/>
            <a:ext cx="1143000" cy="1524000"/>
          </a:xfrm>
          <a:prstGeom prst="rect">
            <a:avLst/>
          </a:prstGeom>
          <a:noFill/>
          <a:ln w="57150" cmpd="thinThick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7183" name="Picture 15" descr="Сказка о Царе Салтан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2505075"/>
            <a:ext cx="2082800" cy="2730500"/>
          </a:xfrm>
          <a:prstGeom prst="rect">
            <a:avLst/>
          </a:prstGeom>
          <a:noFill/>
          <a:ln w="57150" cmpd="thickThin">
            <a:solidFill>
              <a:srgbClr val="FF9966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Где жил Карлсон?</a:t>
            </a:r>
            <a:r>
              <a:rPr lang="ru-RU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Скругленный прямоугольник 3">
            <a:hlinkClick r:id="" action="ppaction://macro?name=DA"/>
          </p:cNvPr>
          <p:cNvSpPr/>
          <p:nvPr/>
        </p:nvSpPr>
        <p:spPr>
          <a:xfrm>
            <a:off x="3571875" y="5429250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 крыше</a:t>
            </a:r>
          </a:p>
        </p:txBody>
      </p:sp>
      <p:sp>
        <p:nvSpPr>
          <p:cNvPr id="5" name="Скругленный прямоугольник 4">
            <a:hlinkClick r:id="" action="ppaction://macro?name=NET"/>
          </p:cNvPr>
          <p:cNvSpPr/>
          <p:nvPr/>
        </p:nvSpPr>
        <p:spPr>
          <a:xfrm>
            <a:off x="611188" y="5429250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 балконе</a:t>
            </a:r>
          </a:p>
        </p:txBody>
      </p:sp>
      <p:sp>
        <p:nvSpPr>
          <p:cNvPr id="6" name="Скругленный прямоугольник 5">
            <a:hlinkClick r:id="" action="ppaction://macro?name=NET"/>
          </p:cNvPr>
          <p:cNvSpPr/>
          <p:nvPr/>
        </p:nvSpPr>
        <p:spPr>
          <a:xfrm>
            <a:off x="6486525" y="5429250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 чердаке</a:t>
            </a:r>
          </a:p>
        </p:txBody>
      </p:sp>
      <p:pic>
        <p:nvPicPr>
          <p:cNvPr id="8200" name="Picture 8" descr="Малыш и Карлсон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2032000"/>
            <a:ext cx="3024187" cy="2794000"/>
          </a:xfrm>
          <a:prstGeom prst="rect">
            <a:avLst/>
          </a:prstGeom>
          <a:noFill/>
          <a:ln w="57150" cmpd="thickThin">
            <a:solidFill>
              <a:srgbClr val="FF9966"/>
            </a:solidFill>
            <a:miter lim="800000"/>
            <a:headEnd/>
            <a:tailEnd/>
          </a:ln>
        </p:spPr>
      </p:pic>
      <p:pic>
        <p:nvPicPr>
          <p:cNvPr id="8201" name="Picture 9" descr="0826939c27f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938213"/>
            <a:ext cx="1643062" cy="3887787"/>
          </a:xfrm>
          <a:prstGeom prst="rect">
            <a:avLst/>
          </a:prstGeom>
          <a:noFill/>
        </p:spPr>
      </p:pic>
      <p:pic>
        <p:nvPicPr>
          <p:cNvPr id="8202" name="Picture 10" descr="0a6ac65398a9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3875" y="1585913"/>
            <a:ext cx="2270125" cy="324008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Какие сказки написал </a:t>
            </a:r>
            <a:br>
              <a:rPr lang="ru-RU" sz="40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А.С. Пушкин?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14425"/>
          </a:xfrm>
        </p:spPr>
        <p:txBody>
          <a:bodyPr/>
          <a:lstStyle/>
          <a:p>
            <a:pPr eaLnBrk="1" hangingPunct="1"/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>
            <a:hlinkClick r:id="" action="ppaction://macro?name=DA_MN"/>
          </p:cNvPr>
          <p:cNvSpPr/>
          <p:nvPr/>
        </p:nvSpPr>
        <p:spPr>
          <a:xfrm>
            <a:off x="928688" y="2500313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«Сказка о Золотом Петушке»</a:t>
            </a:r>
          </a:p>
        </p:txBody>
      </p:sp>
      <p:sp>
        <p:nvSpPr>
          <p:cNvPr id="13" name="Скругленный прямоугольник 12">
            <a:hlinkClick r:id="" action="ppaction://macro?name=DA_MN"/>
          </p:cNvPr>
          <p:cNvSpPr/>
          <p:nvPr/>
        </p:nvSpPr>
        <p:spPr>
          <a:xfrm>
            <a:off x="6286500" y="2428875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«Сказка о золотой рыбке»</a:t>
            </a:r>
          </a:p>
        </p:txBody>
      </p:sp>
      <p:sp>
        <p:nvSpPr>
          <p:cNvPr id="14" name="Скругленный прямоугольник 13">
            <a:hlinkClick r:id="" action="ppaction://macro?name=DA_MN"/>
          </p:cNvPr>
          <p:cNvSpPr/>
          <p:nvPr/>
        </p:nvSpPr>
        <p:spPr>
          <a:xfrm>
            <a:off x="3643313" y="2500313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«Сказка о царе Салтане» </a:t>
            </a:r>
          </a:p>
        </p:txBody>
      </p:sp>
      <p:sp>
        <p:nvSpPr>
          <p:cNvPr id="15" name="Скругленный прямоугольник 14">
            <a:hlinkClick r:id="" action="ppaction://macro?name=NET_MN"/>
          </p:cNvPr>
          <p:cNvSpPr/>
          <p:nvPr/>
        </p:nvSpPr>
        <p:spPr>
          <a:xfrm>
            <a:off x="3643313" y="3929063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«Сказка о глупом мышонке»</a:t>
            </a:r>
          </a:p>
        </p:txBody>
      </p:sp>
      <p:sp>
        <p:nvSpPr>
          <p:cNvPr id="16" name="Скругленный прямоугольник 15">
            <a:hlinkClick r:id="" action="ppaction://macro?name=NET_MN"/>
          </p:cNvPr>
          <p:cNvSpPr/>
          <p:nvPr/>
        </p:nvSpPr>
        <p:spPr>
          <a:xfrm>
            <a:off x="6286500" y="3929063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«Дядя Стёпа»</a:t>
            </a:r>
          </a:p>
        </p:txBody>
      </p:sp>
      <p:sp>
        <p:nvSpPr>
          <p:cNvPr id="17" name="Скругленный прямоугольник 16">
            <a:hlinkClick r:id="" action="ppaction://macro?name=NET_MN"/>
          </p:cNvPr>
          <p:cNvSpPr/>
          <p:nvPr/>
        </p:nvSpPr>
        <p:spPr>
          <a:xfrm>
            <a:off x="928688" y="3929063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2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«Сказка о потерянном времени»</a:t>
            </a:r>
          </a:p>
        </p:txBody>
      </p:sp>
      <p:pic>
        <p:nvPicPr>
          <p:cNvPr id="9229" name="Picture 13" descr="Сказки Пушки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75" y="274638"/>
            <a:ext cx="1382713" cy="190817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Наши победители: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1600" b="1" dirty="0" smtClean="0">
                <a:solidFill>
                  <a:srgbClr val="00B050"/>
                </a:solidFill>
              </a:rPr>
              <a:t>1 </a:t>
            </a:r>
            <a:r>
              <a:rPr lang="ru-RU" sz="1600" b="1" dirty="0" err="1" smtClean="0">
                <a:solidFill>
                  <a:srgbClr val="00B050"/>
                </a:solidFill>
              </a:rPr>
              <a:t>кл</a:t>
            </a:r>
            <a:r>
              <a:rPr lang="ru-RU" sz="1600" b="1" dirty="0" smtClean="0">
                <a:solidFill>
                  <a:srgbClr val="00B050"/>
                </a:solidFill>
              </a:rPr>
              <a:t>. – Караваева Лилия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B050"/>
                </a:solidFill>
              </a:rPr>
              <a:t>2 </a:t>
            </a:r>
            <a:r>
              <a:rPr lang="ru-RU" sz="1600" b="1" dirty="0" err="1" smtClean="0">
                <a:solidFill>
                  <a:srgbClr val="00B050"/>
                </a:solidFill>
              </a:rPr>
              <a:t>кл</a:t>
            </a:r>
            <a:r>
              <a:rPr lang="ru-RU" sz="1600" b="1" dirty="0" smtClean="0">
                <a:solidFill>
                  <a:srgbClr val="00B050"/>
                </a:solidFill>
              </a:rPr>
              <a:t>. – </a:t>
            </a:r>
            <a:r>
              <a:rPr lang="ru-RU" sz="1600" b="1" dirty="0" err="1" smtClean="0">
                <a:solidFill>
                  <a:srgbClr val="00B050"/>
                </a:solidFill>
              </a:rPr>
              <a:t>Пахолков</a:t>
            </a:r>
            <a:r>
              <a:rPr lang="ru-RU" sz="1600" b="1" dirty="0" smtClean="0">
                <a:solidFill>
                  <a:srgbClr val="00B050"/>
                </a:solidFill>
              </a:rPr>
              <a:t> Иван                                                             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B050"/>
                </a:solidFill>
              </a:rPr>
              <a:t>3 </a:t>
            </a:r>
            <a:r>
              <a:rPr lang="ru-RU" sz="1600" b="1" dirty="0" err="1" smtClean="0">
                <a:solidFill>
                  <a:srgbClr val="00B050"/>
                </a:solidFill>
              </a:rPr>
              <a:t>кл</a:t>
            </a:r>
            <a:r>
              <a:rPr lang="ru-RU" sz="1600" b="1" dirty="0" smtClean="0">
                <a:solidFill>
                  <a:srgbClr val="00B050"/>
                </a:solidFill>
              </a:rPr>
              <a:t>. – Решетников Никита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B050"/>
                </a:solidFill>
              </a:rPr>
              <a:t>             </a:t>
            </a:r>
            <a:r>
              <a:rPr lang="ru-RU" sz="1600" b="1" dirty="0" err="1" smtClean="0">
                <a:solidFill>
                  <a:srgbClr val="00B050"/>
                </a:solidFill>
              </a:rPr>
              <a:t>Рубанов</a:t>
            </a:r>
            <a:r>
              <a:rPr lang="ru-RU" sz="1600" b="1" dirty="0" smtClean="0">
                <a:solidFill>
                  <a:srgbClr val="00B050"/>
                </a:solidFill>
              </a:rPr>
              <a:t> Саша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B050"/>
                </a:solidFill>
              </a:rPr>
              <a:t>4 </a:t>
            </a:r>
            <a:r>
              <a:rPr lang="ru-RU" sz="1600" b="1" dirty="0" err="1" smtClean="0">
                <a:solidFill>
                  <a:srgbClr val="00B050"/>
                </a:solidFill>
              </a:rPr>
              <a:t>кл</a:t>
            </a:r>
            <a:r>
              <a:rPr lang="ru-RU" sz="1600" b="1" dirty="0" smtClean="0">
                <a:solidFill>
                  <a:srgbClr val="00B050"/>
                </a:solidFill>
              </a:rPr>
              <a:t>. – 2 место </a:t>
            </a:r>
            <a:r>
              <a:rPr lang="ru-RU" sz="1600" b="1" dirty="0" err="1" smtClean="0">
                <a:solidFill>
                  <a:srgbClr val="00B050"/>
                </a:solidFill>
              </a:rPr>
              <a:t>Баклачев</a:t>
            </a:r>
            <a:r>
              <a:rPr lang="ru-RU" sz="1600" b="1" dirty="0" smtClean="0">
                <a:solidFill>
                  <a:srgbClr val="00B050"/>
                </a:solidFill>
              </a:rPr>
              <a:t> Денис             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B050"/>
                </a:solidFill>
              </a:rPr>
              <a:t>                            Гаджиева Маша               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B050"/>
                </a:solidFill>
              </a:rPr>
              <a:t>                            Гребнев Юра              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B050"/>
                </a:solidFill>
              </a:rPr>
              <a:t>                            </a:t>
            </a:r>
            <a:r>
              <a:rPr lang="ru-RU" sz="1600" b="1" dirty="0" err="1" smtClean="0">
                <a:solidFill>
                  <a:srgbClr val="00B050"/>
                </a:solidFill>
              </a:rPr>
              <a:t>Перфилов</a:t>
            </a:r>
            <a:r>
              <a:rPr lang="ru-RU" sz="1600" b="1" dirty="0" smtClean="0">
                <a:solidFill>
                  <a:srgbClr val="00B050"/>
                </a:solidFill>
              </a:rPr>
              <a:t> Женя          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B050"/>
                </a:solidFill>
              </a:rPr>
              <a:t>                            Бородин Саша            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B050"/>
                </a:solidFill>
              </a:rPr>
              <a:t>                            Алексеев Витя</a:t>
            </a:r>
          </a:p>
          <a:p>
            <a:pPr>
              <a:buNone/>
            </a:pPr>
            <a:r>
              <a:rPr lang="en-US" sz="1600" b="1" dirty="0" smtClean="0">
                <a:solidFill>
                  <a:srgbClr val="00B050"/>
                </a:solidFill>
              </a:rPr>
              <a:t>            </a:t>
            </a:r>
            <a:r>
              <a:rPr lang="ru-RU" sz="1600" b="1" dirty="0" smtClean="0">
                <a:solidFill>
                  <a:srgbClr val="00B050"/>
                </a:solidFill>
              </a:rPr>
              <a:t>3 место Федоров Дима 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B050"/>
                </a:solidFill>
              </a:rPr>
              <a:t>                            Павлова Лера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B050"/>
                </a:solidFill>
              </a:rPr>
              <a:t>                            </a:t>
            </a:r>
            <a:r>
              <a:rPr lang="ru-RU" sz="1600" b="1" dirty="0" err="1" smtClean="0">
                <a:solidFill>
                  <a:srgbClr val="00B050"/>
                </a:solidFill>
              </a:rPr>
              <a:t>Островеркин</a:t>
            </a:r>
            <a:r>
              <a:rPr lang="ru-RU" sz="1600" b="1" dirty="0" smtClean="0">
                <a:solidFill>
                  <a:srgbClr val="00B050"/>
                </a:solidFill>
              </a:rPr>
              <a:t> Антон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B050"/>
                </a:solidFill>
              </a:rPr>
              <a:t>                            Строк Катя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B050"/>
                </a:solidFill>
              </a:rPr>
              <a:t>                            Кузнецова Лера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B050"/>
                </a:solidFill>
              </a:rPr>
              <a:t>                            Смирнова Настя</a:t>
            </a:r>
          </a:p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F1ED6D-C251-4B31-B20A-5DF07B51656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E5E3A-2D97-496F-92F7-5EC6B57F10D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10" name="Picture 6" descr="коршун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571612"/>
            <a:ext cx="3394472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143008"/>
          </a:xfrm>
        </p:spPr>
        <p:txBody>
          <a:bodyPr/>
          <a:lstStyle/>
          <a:p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Олимпиада “Знатоки природы” для 3 – 4 классов.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1. Прочитай рассказ и подчеркни ошибки.</a:t>
            </a:r>
            <a:endParaRPr lang="ru-RU" sz="16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Зимой в лесу.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Красиво зимой в лесу. Свежо и морозно. Высоко в небе ярко светит солнце. Деревья одели пушистые белые шубы. Где-то в глубине леса закуковала кукушка, бесшумно пролетела летучая мышь, раздался стук дятла. В кустах мелькнул огненный хвост лисицы. Она в поисках пищи: глубоко под снегом мышиной норки. Занятая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мышкованием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лиса не замечает зайца, который совсем рядом обгладывает кору молодой ёлочки. Тихо кругом. Только слышно стрекотание вороны. Она сообщает всем о приближении человека.</a:t>
            </a:r>
          </a:p>
          <a:p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2. Подчеркни правильно составленную цепь питания.</a:t>
            </a:r>
            <a:endParaRPr lang="ru-RU" sz="16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А) растительный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опад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– дождевые черви – лисицы – кроты;</a:t>
            </a:r>
            <a:b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Б) дождевые черви – растительный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опад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– кроты – лисицы;</a:t>
            </a:r>
            <a:b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В) растительный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опад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– кроты – дождевые черви – лисицы;</a:t>
            </a:r>
            <a:b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Г) растительный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опад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– дождевые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червм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– кроты – лисицы.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endParaRPr lang="ru-RU" sz="16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3. Собери из букв как можно больше названий животных 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</a:rPr>
              <a:t>(буквы можно использовать только 1 раз в слове):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  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 В Р Е О Ы Н Л С К Ь Т А.</a:t>
            </a:r>
            <a:endParaRPr lang="ru-RU" sz="16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16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E5E3A-2D97-496F-92F7-5EC6B57F10D5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642918"/>
            <a:ext cx="4038600" cy="5483245"/>
          </a:xfrm>
        </p:spPr>
        <p:txBody>
          <a:bodyPr/>
          <a:lstStyle/>
          <a:p>
            <a:pPr>
              <a:buNone/>
            </a:pPr>
            <a:endParaRPr lang="ru-RU" sz="1600" b="1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4. Ответь на вопросы.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А) Название какого ядовитого растения леса связано с названием птицы? Зверя?</a:t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Б) Что значит “волка ноги кормят”?</a:t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В) Сколько ног у паука?</a:t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Г) Какие жуки носят название того месяца, в котором они родились?</a:t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Д) Какое растение называют водяной красавицей?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571480"/>
            <a:ext cx="4038600" cy="5554683"/>
          </a:xfrm>
        </p:spPr>
        <p:txBody>
          <a:bodyPr/>
          <a:lstStyle/>
          <a:p>
            <a:pPr>
              <a:buNone/>
            </a:pPr>
            <a:endParaRPr lang="ru-RU" sz="1600" b="1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5. Соедини линиями.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Сохранение леса по берегам реки</a:t>
            </a: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Защита почвы от разрушения</a:t>
            </a: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Создание лесных полос</a:t>
            </a: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Пожар в лесу</a:t>
            </a: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Нарушение правил разведения костра в лесу</a:t>
            </a: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Защита лесов от вырубки</a:t>
            </a: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Сбор макулатуры</a:t>
            </a: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Защита реки от обмеления</a:t>
            </a:r>
          </a:p>
          <a:p>
            <a:endParaRPr lang="ru-RU" sz="16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F1ED6D-C251-4B31-B20A-5DF07B51656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E5E3A-2D97-496F-92F7-5EC6B57F10D5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F1ED6D-C251-4B31-B20A-5DF07B51656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E5E3A-2D97-496F-92F7-5EC6B57F10D5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75779" name="Рисунок 1" descr="im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714488"/>
            <a:ext cx="4762500" cy="2757486"/>
          </a:xfrm>
          <a:prstGeom prst="rect">
            <a:avLst/>
          </a:prstGeom>
          <a:noFill/>
        </p:spPr>
      </p:pic>
      <p:pic>
        <p:nvPicPr>
          <p:cNvPr id="75778" name="Рисунок 2" descr="im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4714884"/>
            <a:ext cx="3067050" cy="933450"/>
          </a:xfrm>
          <a:prstGeom prst="rect">
            <a:avLst/>
          </a:prstGeom>
          <a:noFill/>
        </p:spPr>
      </p:pic>
      <p:pic>
        <p:nvPicPr>
          <p:cNvPr id="75777" name="Рисунок 3" descr="img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5857892"/>
            <a:ext cx="4362450" cy="495300"/>
          </a:xfrm>
          <a:prstGeom prst="rect">
            <a:avLst/>
          </a:prstGeom>
          <a:noFill/>
        </p:spPr>
      </p:pic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785786" y="0"/>
            <a:ext cx="7286482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6. Запиши названия деревьев(не менее трёх в каждую группу), которые растут.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лиственных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лесах_______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хвойных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лесах______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7. Прочти телеграмму, запиши её текст. Ответь на вопрос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“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Зачем?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”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214282" y="4429132"/>
            <a:ext cx="615713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8. Поставь в клетках буквы так, включая букву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“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”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чтобы можно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было прочитать названия деревьев.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 flipV="1">
            <a:off x="0" y="4385249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0" y="557214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Прочитай, запиши и объясни смысл.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28596" y="85723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sz="2400" b="1" i="1" dirty="0" smtClean="0">
                <a:solidFill>
                  <a:srgbClr val="FF0000"/>
                </a:solidFill>
              </a:rPr>
              <a:t>3 класс</a:t>
            </a:r>
            <a:endParaRPr lang="ru-RU" sz="24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Ивушкин Ярослав </a:t>
            </a:r>
          </a:p>
          <a:p>
            <a:pPr>
              <a:buNone/>
            </a:pPr>
            <a:endParaRPr lang="ru-RU" sz="2400" b="1" i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sz="2400" b="1" i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sz="2400" b="1" i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2400" b="1" i="1" dirty="0" smtClean="0">
                <a:solidFill>
                  <a:srgbClr val="FF0000"/>
                </a:solidFill>
              </a:rPr>
              <a:t>4 класс </a:t>
            </a:r>
            <a:endParaRPr lang="ru-RU" sz="24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  1</a:t>
            </a:r>
            <a:r>
              <a:rPr lang="ru-RU" sz="2400" dirty="0" smtClean="0">
                <a:solidFill>
                  <a:srgbClr val="FF0000"/>
                </a:solidFill>
              </a:rPr>
              <a:t> место</a:t>
            </a:r>
          </a:p>
          <a:p>
            <a:pPr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      Бородин Саша,  </a:t>
            </a:r>
            <a:r>
              <a:rPr lang="ru-RU" sz="2400" dirty="0" err="1" smtClean="0">
                <a:solidFill>
                  <a:srgbClr val="FF0000"/>
                </a:solidFill>
              </a:rPr>
              <a:t>Баклачев</a:t>
            </a:r>
            <a:r>
              <a:rPr lang="ru-RU" sz="2400" dirty="0" smtClean="0">
                <a:solidFill>
                  <a:srgbClr val="FF0000"/>
                </a:solidFill>
              </a:rPr>
              <a:t>  Дима</a:t>
            </a:r>
          </a:p>
          <a:p>
            <a:pPr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	      </a:t>
            </a:r>
            <a:r>
              <a:rPr lang="ru-RU" sz="2400" b="1" dirty="0" smtClean="0">
                <a:solidFill>
                  <a:srgbClr val="FF0000"/>
                </a:solidFill>
              </a:rPr>
              <a:t>2</a:t>
            </a:r>
            <a:r>
              <a:rPr lang="ru-RU" sz="2400" dirty="0" smtClean="0">
                <a:solidFill>
                  <a:srgbClr val="FF0000"/>
                </a:solidFill>
              </a:rPr>
              <a:t> место</a:t>
            </a:r>
          </a:p>
          <a:p>
            <a:pPr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	           Гаджиева Маша, Гребнев Юра</a:t>
            </a:r>
          </a:p>
          <a:p>
            <a:pPr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	               </a:t>
            </a:r>
            <a:r>
              <a:rPr lang="ru-RU" sz="2400" b="1" dirty="0" smtClean="0">
                <a:solidFill>
                  <a:srgbClr val="FF0000"/>
                </a:solidFill>
              </a:rPr>
              <a:t>3</a:t>
            </a:r>
            <a:r>
              <a:rPr lang="ru-RU" sz="2400" dirty="0" smtClean="0">
                <a:solidFill>
                  <a:srgbClr val="FF0000"/>
                </a:solidFill>
              </a:rPr>
              <a:t> место</a:t>
            </a:r>
          </a:p>
          <a:p>
            <a:pPr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                         </a:t>
            </a:r>
            <a:r>
              <a:rPr lang="ru-RU" sz="2400" dirty="0" err="1" smtClean="0">
                <a:solidFill>
                  <a:srgbClr val="FF0000"/>
                </a:solidFill>
              </a:rPr>
              <a:t>Островеркин</a:t>
            </a:r>
            <a:r>
              <a:rPr lang="ru-RU" sz="2400" dirty="0" smtClean="0">
                <a:solidFill>
                  <a:srgbClr val="FF0000"/>
                </a:solidFill>
              </a:rPr>
              <a:t> Антон</a:t>
            </a:r>
          </a:p>
          <a:p>
            <a:pPr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 </a:t>
            </a:r>
          </a:p>
          <a:p>
            <a:endParaRPr lang="ru-RU" sz="240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211789-D441-4220-BD3D-03D78445440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0CA276-44F6-47C4-81DE-64B337BA1F19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01130" y="2500306"/>
            <a:ext cx="8842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Победители олимпиады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0"/>
            <a:ext cx="857256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Внеклассное мероприятие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785794"/>
            <a:ext cx="7692372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cap="all" dirty="0">
                <a:ln/>
                <a:solidFill>
                  <a:srgbClr val="00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Лес и человек</a:t>
            </a:r>
          </a:p>
        </p:txBody>
      </p:sp>
      <p:pic>
        <p:nvPicPr>
          <p:cNvPr id="2050" name="Picture 2" descr="C:\Documents and Settings\жека\Мои документы\идеи Марины\идеи Марины\Анимашки\Бабочки-анимашки\butterfly4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0" y="4357688"/>
            <a:ext cx="1204913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Documents and Settings\жека\Мои документы\идеи Марины\идеи Марины\Анимашки\Бабочки-анимашки\butterfly5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nts and Settings\жека\Мои документы\идеи Марины\идеи Марины\Анимашки\Бабочки-анимашки\butterfly5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95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Box 6"/>
          <p:cNvSpPr txBox="1">
            <a:spLocks noChangeArrowheads="1"/>
          </p:cNvSpPr>
          <p:nvPr/>
        </p:nvSpPr>
        <p:spPr bwMode="auto">
          <a:xfrm>
            <a:off x="1643042" y="5786454"/>
            <a:ext cx="535781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Выполнила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Бородина Т.Н.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класс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2143116"/>
            <a:ext cx="4038600" cy="3377416"/>
          </a:xfrm>
          <a:prstGeom prst="flowChartPunchedTape">
            <a:avLst/>
          </a:prstGeom>
          <a:noFill/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785818"/>
          </a:xfrm>
        </p:spPr>
        <p:txBody>
          <a:bodyPr/>
          <a:lstStyle/>
          <a:p>
            <a:r>
              <a:rPr lang="ru-RU" b="1" dirty="0" smtClean="0">
                <a:latin typeface="Arial Black" pitchFamily="34" charset="0"/>
              </a:rPr>
              <a:t>      Литературное чтение</a:t>
            </a:r>
            <a:r>
              <a:rPr lang="en-US" b="1" dirty="0" smtClean="0">
                <a:latin typeface="Arial Black" pitchFamily="34" charset="0"/>
              </a:rPr>
              <a:t/>
            </a:r>
            <a:br>
              <a:rPr lang="en-US" b="1" dirty="0" smtClean="0">
                <a:latin typeface="Arial Black" pitchFamily="34" charset="0"/>
              </a:rPr>
            </a:br>
            <a:endParaRPr lang="ru-RU" b="1" dirty="0">
              <a:latin typeface="Arial Black" pitchFamily="34" charset="0"/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 descr="H:\Documents and Settings\Aida\Рабочий стол\клипарты рамки фончики\kniga39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 bwMode="auto">
          <a:xfrm>
            <a:off x="285720" y="1071547"/>
            <a:ext cx="3714776" cy="42148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1" name="Текст 2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Содержимое 21"/>
          <p:cNvSpPr>
            <a:spLocks noGrp="1"/>
          </p:cNvSpPr>
          <p:nvPr>
            <p:ph sz="quarter" idx="4"/>
          </p:nvPr>
        </p:nvSpPr>
        <p:spPr>
          <a:xfrm>
            <a:off x="4286248" y="1500174"/>
            <a:ext cx="4500593" cy="3951288"/>
          </a:xfrm>
        </p:spPr>
        <p:txBody>
          <a:bodyPr/>
          <a:lstStyle/>
          <a:p>
            <a:pPr>
              <a:buNone/>
            </a:pPr>
            <a:r>
              <a:rPr lang="ru-RU" sz="3200" b="1" dirty="0" smtClean="0">
                <a:latin typeface="Monotype Corsiva" pitchFamily="66" charset="0"/>
              </a:rPr>
              <a:t>Ты представь себе на миг, </a:t>
            </a:r>
          </a:p>
          <a:p>
            <a:pPr>
              <a:buNone/>
            </a:pPr>
            <a:r>
              <a:rPr lang="ru-RU" sz="3200" b="1" dirty="0" smtClean="0">
                <a:latin typeface="Monotype Corsiva" pitchFamily="66" charset="0"/>
              </a:rPr>
              <a:t>Как  бы жили мы без книг? </a:t>
            </a:r>
          </a:p>
          <a:p>
            <a:pPr>
              <a:buNone/>
            </a:pPr>
            <a:r>
              <a:rPr lang="ru-RU" sz="3200" b="1" dirty="0" smtClean="0">
                <a:latin typeface="Monotype Corsiva" pitchFamily="66" charset="0"/>
              </a:rPr>
              <a:t>Что бы делал ученик,</a:t>
            </a:r>
          </a:p>
          <a:p>
            <a:pPr>
              <a:buNone/>
            </a:pPr>
            <a:r>
              <a:rPr lang="ru-RU" sz="3200" b="1" dirty="0" smtClean="0">
                <a:latin typeface="Monotype Corsiva" pitchFamily="66" charset="0"/>
              </a:rPr>
              <a:t> Если не было бы книг?</a:t>
            </a:r>
            <a:br>
              <a:rPr lang="ru-RU" sz="3200" b="1" dirty="0" smtClean="0">
                <a:latin typeface="Monotype Corsiva" pitchFamily="66" charset="0"/>
              </a:rPr>
            </a:b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F1ED6D-C251-4B31-B20A-5DF07B51656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http://aida.ucoz.ru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E5E3A-2D97-496F-92F7-5EC6B57F10D5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  <a:latin typeface="Franklin Gothic Medium" pitchFamily="34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Franklin Gothic Medium" pitchFamily="34" charset="0"/>
              </a:rPr>
            </a:b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Замечательный писатель и большой любитель природы Михаил Пришвин писал: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1571612"/>
            <a:ext cx="4038600" cy="4554551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    </a:t>
            </a:r>
          </a:p>
          <a:p>
            <a:pPr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“Мы – хозяева нашей природы, и она для нас кладовая солнца с великими сокровищами жизни. Рыбе – вода, птице – воздух, зверю – лес и горы. А человеку нужна Родина. И охранять природу – значит охранять Родину”. </a:t>
            </a:r>
          </a:p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a.ucoz.ru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1DA58-9EEC-42CF-A524-B6D7E2B51E4D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143116"/>
            <a:ext cx="4038600" cy="403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821537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Какой ещё поступок человека стал грозной бедой для леса?</a:t>
            </a:r>
          </a:p>
        </p:txBody>
      </p:sp>
      <p:pic>
        <p:nvPicPr>
          <p:cNvPr id="18434" name="Picture 2" descr="C:\Documents and Settings\жека\Рабочий стол\К окруж миру\пожар в лесу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3643313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C:\Documents and Settings\жека\Рабочий стол\К окруж миру\пожар в лесу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571500"/>
            <a:ext cx="4357687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C:\Documents and Settings\жека\Рабочий стол\К окруж миру\пожар в лесу41.jpg"/>
          <p:cNvPicPr>
            <a:picLocks noChangeAspect="1" noChangeArrowheads="1"/>
          </p:cNvPicPr>
          <p:nvPr/>
        </p:nvPicPr>
        <p:blipFill>
          <a:blip r:embed="rId4"/>
          <a:srcRect b="13635"/>
          <a:stretch>
            <a:fillRect/>
          </a:stretch>
        </p:blipFill>
        <p:spPr bwMode="auto">
          <a:xfrm>
            <a:off x="0" y="3857625"/>
            <a:ext cx="45005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C:\Documents and Settings\жека\Рабочий стол\К окруж миру\пожар в лесу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375025"/>
            <a:ext cx="4643437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31925"/>
          </a:xfrm>
        </p:spPr>
        <p:txBody>
          <a:bodyPr/>
          <a:lstStyle/>
          <a:p>
            <a:r>
              <a:rPr lang="ru-RU" sz="3600"/>
              <a:t>Муниципальное образовательное учреждение «Котлубанская СОШ»</a:t>
            </a:r>
            <a:r>
              <a:rPr lang="ru-RU"/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209800"/>
            <a:ext cx="6400800" cy="1752600"/>
          </a:xfrm>
        </p:spPr>
        <p:txBody>
          <a:bodyPr/>
          <a:lstStyle/>
          <a:p>
            <a:r>
              <a:rPr lang="ru-RU" sz="4800" i="1" dirty="0" smtClean="0">
                <a:solidFill>
                  <a:schemeClr val="bg2">
                    <a:lumMod val="10000"/>
                  </a:schemeClr>
                </a:solidFill>
              </a:rPr>
              <a:t>«</a:t>
            </a:r>
            <a:r>
              <a:rPr lang="ru-RU" sz="4800" i="1" dirty="0">
                <a:solidFill>
                  <a:schemeClr val="bg2">
                    <a:lumMod val="10000"/>
                  </a:schemeClr>
                </a:solidFill>
              </a:rPr>
              <a:t>День земли»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571876"/>
            <a:ext cx="33528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357950" y="4786322"/>
            <a:ext cx="236077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ru-RU" sz="2400" dirty="0" smtClean="0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ru-RU" sz="24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Выполнила </a:t>
            </a:r>
          </a:p>
          <a:p>
            <a:r>
              <a:rPr lang="ru-RU" sz="2400" dirty="0" err="1" smtClean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Тарасенко</a:t>
            </a:r>
            <a:r>
              <a:rPr lang="ru-RU" sz="24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Н.В.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71670" y="142873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Экологический праздник</a:t>
            </a:r>
          </a:p>
          <a:p>
            <a:pPr algn="ctr"/>
            <a:r>
              <a:rPr lang="ru-RU" sz="24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для учащихся 3 класса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/>
              <a:t>Дерево, цветок и  птица</a:t>
            </a:r>
            <a:br>
              <a:rPr lang="ru-RU" sz="2400" dirty="0"/>
            </a:br>
            <a:r>
              <a:rPr lang="ru-RU" sz="2400" dirty="0"/>
              <a:t>Не всегда  умеет защититься,</a:t>
            </a:r>
            <a:br>
              <a:rPr lang="ru-RU" sz="2400" dirty="0"/>
            </a:br>
            <a:r>
              <a:rPr lang="ru-RU" sz="2400" dirty="0"/>
              <a:t> Если будут уничтожены они ,</a:t>
            </a:r>
            <a:br>
              <a:rPr lang="ru-RU" sz="2400" dirty="0"/>
            </a:br>
            <a:r>
              <a:rPr lang="ru-RU" sz="2400" dirty="0"/>
              <a:t>На планете мы останемся одни.</a:t>
            </a:r>
          </a:p>
        </p:txBody>
      </p:sp>
      <p:pic>
        <p:nvPicPr>
          <p:cNvPr id="25607" name="Picture 7" descr="SAM_053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447925"/>
            <a:ext cx="4038600" cy="3028950"/>
          </a:xfrm>
          <a:noFill/>
          <a:ln/>
        </p:spPr>
      </p:pic>
      <p:pic>
        <p:nvPicPr>
          <p:cNvPr id="25608" name="Picture 8" descr="SAM_053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447925"/>
            <a:ext cx="4038600" cy="3028950"/>
          </a:xfrm>
          <a:noFill/>
          <a:ln/>
        </p:spPr>
      </p:pic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457200" y="5638800"/>
            <a:ext cx="5091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Прощание с гостями из будущего.</a:t>
            </a: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4572000" y="5715000"/>
            <a:ext cx="533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Мирное детство на счастливой планете.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384300"/>
          </a:xfrm>
        </p:spPr>
        <p:txBody>
          <a:bodyPr/>
          <a:lstStyle/>
          <a:p>
            <a:r>
              <a:rPr lang="ru-RU" sz="2400" dirty="0"/>
              <a:t>Не разрушайте этот мир! Девчонки и мальчишки,</a:t>
            </a:r>
            <a:br>
              <a:rPr lang="ru-RU" sz="2400" dirty="0"/>
            </a:br>
            <a:r>
              <a:rPr lang="ru-RU" sz="2400" dirty="0"/>
              <a:t>Иначе эти чудеса.</a:t>
            </a:r>
            <a:br>
              <a:rPr lang="ru-RU" sz="2400" dirty="0"/>
            </a:br>
            <a:r>
              <a:rPr lang="ru-RU" sz="2400" dirty="0"/>
              <a:t>Останутся лишь в книжке.</a:t>
            </a:r>
          </a:p>
        </p:txBody>
      </p:sp>
      <p:pic>
        <p:nvPicPr>
          <p:cNvPr id="31751" name="Picture 7" descr="SAM_05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447925"/>
            <a:ext cx="4038600" cy="3028950"/>
          </a:xfrm>
          <a:noFill/>
          <a:ln/>
        </p:spPr>
      </p:pic>
      <p:pic>
        <p:nvPicPr>
          <p:cNvPr id="31752" name="Picture 8" descr="SAM_053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447925"/>
            <a:ext cx="4038600" cy="3028950"/>
          </a:xfrm>
          <a:noFill/>
          <a:ln/>
        </p:spPr>
      </p:pic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533400" y="5638800"/>
            <a:ext cx="388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1524000" y="5638800"/>
            <a:ext cx="8153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Настоящие защитники природы!!!</a:t>
            </a:r>
          </a:p>
          <a:p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Picture 8" descr="SAM_05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428868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SAM_05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5838" y="2581268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AM_05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428868"/>
            <a:ext cx="4181476" cy="324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SAM_05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5838" y="2581268"/>
            <a:ext cx="4181476" cy="324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725612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Урок-театрализация во 2 классе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«Берегите воду»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105400" y="1857375"/>
            <a:ext cx="4038600" cy="4525963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Выполнила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        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Биличенко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О.В.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96" y="785794"/>
            <a:ext cx="4686304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А.С.Пушкин «Сказка о рыбаке и рыбке»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357686" y="2500306"/>
            <a:ext cx="4786314" cy="3357563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море синем, в море синем</a:t>
            </a:r>
          </a:p>
          <a:p>
            <a:pPr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Рыбка проживала.</a:t>
            </a:r>
          </a:p>
          <a:p>
            <a:pPr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Жила веками она в нем</a:t>
            </a:r>
          </a:p>
          <a:p>
            <a:pPr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горюшка не знала.</a:t>
            </a:r>
          </a:p>
          <a:p>
            <a:pPr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 прогресс пришел неожиданно,</a:t>
            </a:r>
          </a:p>
          <a:p>
            <a:pPr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Заводы тут построили,</a:t>
            </a:r>
          </a:p>
          <a:p>
            <a:pPr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потекли в то море стоки</a:t>
            </a:r>
          </a:p>
          <a:p>
            <a:pPr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свалку тут устроили.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1" name="Picture 4" descr="О РЫБАК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857232"/>
            <a:ext cx="3500462" cy="3503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ContrastingRightFacing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00034" y="214290"/>
            <a:ext cx="8215370" cy="365125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Рекомендации взрослым и детям.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2" name="Выноска-облако 11"/>
          <p:cNvSpPr/>
          <p:nvPr/>
        </p:nvSpPr>
        <p:spPr>
          <a:xfrm>
            <a:off x="214282" y="3714752"/>
            <a:ext cx="1914532" cy="142876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 сливать отходы в водоемы!</a:t>
            </a:r>
            <a:endParaRPr lang="ru-RU" dirty="0"/>
          </a:p>
        </p:txBody>
      </p:sp>
      <p:sp>
        <p:nvSpPr>
          <p:cNvPr id="14" name="Выноска-облако 13"/>
          <p:cNvSpPr/>
          <p:nvPr/>
        </p:nvSpPr>
        <p:spPr>
          <a:xfrm>
            <a:off x="4000496" y="928670"/>
            <a:ext cx="2357454" cy="118415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 рассыпать удобрения в реки!</a:t>
            </a:r>
            <a:endParaRPr lang="ru-RU" dirty="0"/>
          </a:p>
        </p:txBody>
      </p:sp>
      <p:sp>
        <p:nvSpPr>
          <p:cNvPr id="15" name="Выноска-облако 14"/>
          <p:cNvSpPr/>
          <p:nvPr/>
        </p:nvSpPr>
        <p:spPr>
          <a:xfrm>
            <a:off x="3071802" y="2500306"/>
            <a:ext cx="2786082" cy="171451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Строить очистительные сооружения!</a:t>
            </a:r>
            <a:endParaRPr lang="ru-RU" dirty="0"/>
          </a:p>
        </p:txBody>
      </p:sp>
      <p:sp>
        <p:nvSpPr>
          <p:cNvPr id="16" name="Выноска-облако 15"/>
          <p:cNvSpPr/>
          <p:nvPr/>
        </p:nvSpPr>
        <p:spPr>
          <a:xfrm>
            <a:off x="6643702" y="2000240"/>
            <a:ext cx="2214578" cy="146990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Экономить воду!</a:t>
            </a:r>
            <a:endParaRPr lang="ru-RU" dirty="0"/>
          </a:p>
        </p:txBody>
      </p:sp>
      <p:sp>
        <p:nvSpPr>
          <p:cNvPr id="17" name="Выноска-облако 16"/>
          <p:cNvSpPr/>
          <p:nvPr/>
        </p:nvSpPr>
        <p:spPr>
          <a:xfrm>
            <a:off x="357158" y="785794"/>
            <a:ext cx="2000264" cy="178595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 бросать мусор в воду!</a:t>
            </a:r>
            <a:endParaRPr lang="ru-RU" dirty="0"/>
          </a:p>
        </p:txBody>
      </p:sp>
      <p:sp>
        <p:nvSpPr>
          <p:cNvPr id="18" name="Выноска-облако 17"/>
          <p:cNvSpPr/>
          <p:nvPr/>
        </p:nvSpPr>
        <p:spPr>
          <a:xfrm>
            <a:off x="4286248" y="4572008"/>
            <a:ext cx="2200284" cy="189853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Очищать от нефти моря и океаны!</a:t>
            </a:r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42844" y="76200"/>
            <a:ext cx="8848756" cy="995346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Внеклассное мероприятие в 1 классе</a:t>
            </a:r>
          </a:p>
          <a:p>
            <a:pPr algn="ctr">
              <a:defRPr/>
            </a:pP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  <a:t>«Кошки и собаки разных пород»</a:t>
            </a:r>
            <a:endParaRPr lang="ru-RU" sz="4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57884" y="5214950"/>
            <a:ext cx="3286116" cy="928694"/>
          </a:xfrm>
        </p:spPr>
        <p:txBody>
          <a:bodyPr/>
          <a:lstStyle/>
          <a:p>
            <a:pPr algn="l">
              <a:defRPr/>
            </a:pPr>
            <a:r>
              <a:rPr lang="ru-RU" sz="2800" dirty="0" smtClean="0">
                <a:solidFill>
                  <a:schemeClr val="tx1">
                    <a:lumMod val="75000"/>
                  </a:schemeClr>
                </a:solidFill>
              </a:rPr>
              <a:t>Выполнила</a:t>
            </a:r>
          </a:p>
          <a:p>
            <a:pPr algn="l">
              <a:defRPr/>
            </a:pPr>
            <a:r>
              <a:rPr lang="ru-RU" sz="2800" dirty="0" err="1" smtClean="0">
                <a:solidFill>
                  <a:schemeClr val="tx1">
                    <a:lumMod val="75000"/>
                  </a:schemeClr>
                </a:solidFill>
              </a:rPr>
              <a:t>Сафьянова</a:t>
            </a:r>
            <a:r>
              <a:rPr lang="ru-RU" sz="2800" dirty="0" smtClean="0">
                <a:solidFill>
                  <a:schemeClr val="tx1">
                    <a:lumMod val="75000"/>
                  </a:schemeClr>
                </a:solidFill>
              </a:rPr>
              <a:t> Н.И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143108" y="1643050"/>
            <a:ext cx="4500563" cy="3714750"/>
          </a:xfrm>
          <a:prstGeom prst="star24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dog00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2000240"/>
            <a:ext cx="1480247" cy="1643074"/>
          </a:xfrm>
          <a:prstGeom prst="rect">
            <a:avLst/>
          </a:prstGeom>
        </p:spPr>
      </p:pic>
      <p:pic>
        <p:nvPicPr>
          <p:cNvPr id="9" name="Рисунок 8" descr="newy97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2143116"/>
            <a:ext cx="1394470" cy="2000264"/>
          </a:xfrm>
          <a:prstGeom prst="rect">
            <a:avLst/>
          </a:prstGeom>
        </p:spPr>
      </p:pic>
      <p:pic>
        <p:nvPicPr>
          <p:cNvPr id="10" name="Рисунок 9" descr="cat1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0232" y="5147824"/>
            <a:ext cx="1128716" cy="1710176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9" name="Рисунок 8" descr="боксёр 003.jpg"/>
          <p:cNvPicPr>
            <a:picLocks noChangeAspect="1"/>
          </p:cNvPicPr>
          <p:nvPr/>
        </p:nvPicPr>
        <p:blipFill>
          <a:blip r:embed="rId3" cstate="print"/>
          <a:srcRect l="4356"/>
          <a:stretch>
            <a:fillRect/>
          </a:stretch>
        </p:blipFill>
        <p:spPr>
          <a:xfrm>
            <a:off x="214282" y="500042"/>
            <a:ext cx="6436826" cy="2926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857356" y="3643314"/>
            <a:ext cx="29786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905">
                  <a:solidFill>
                    <a:srgbClr val="0FC113"/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Боксёр</a:t>
            </a:r>
            <a:endParaRPr lang="ru-RU" sz="5400" b="1" dirty="0">
              <a:ln w="1905">
                <a:solidFill>
                  <a:srgbClr val="0FC113"/>
                </a:solidFill>
              </a:ln>
              <a:solidFill>
                <a:schemeClr val="accent4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Рисунок 11" descr="экзыты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2500306"/>
            <a:ext cx="2857520" cy="34000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Прямоугольник 14"/>
          <p:cNvSpPr/>
          <p:nvPr/>
        </p:nvSpPr>
        <p:spPr>
          <a:xfrm>
            <a:off x="6286512" y="5715016"/>
            <a:ext cx="2500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Экзот</a:t>
            </a:r>
            <a:endParaRPr lang="ru-RU" sz="5400" b="1" dirty="0">
              <a:ln w="11430"/>
              <a:solidFill>
                <a:schemeClr val="accent4">
                  <a:lumMod val="1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Рисунок 15" descr="cat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4357694"/>
            <a:ext cx="1962156" cy="2334289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A00"/>
            </a:gs>
            <a:gs pos="100000">
              <a:srgbClr val="99FF6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     Окружающий мир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7" name="Содержимое 16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929190" cy="452596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   Природа милая, тебе одной я внемлю,</a:t>
            </a:r>
            <a:br>
              <a:rPr lang="ru-RU" dirty="0" smtClean="0">
                <a:solidFill>
                  <a:schemeClr val="tx1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Ты подарила мне и небеса, и Землю.</a:t>
            </a:r>
            <a:br>
              <a:rPr lang="ru-RU" dirty="0" smtClean="0">
                <a:solidFill>
                  <a:schemeClr val="tx1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И их помощником я буду век за веком,</a:t>
            </a:r>
            <a:br>
              <a:rPr lang="ru-RU" dirty="0" smtClean="0">
                <a:solidFill>
                  <a:schemeClr val="tx1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Лишь оттого, что я родился человеком!</a:t>
            </a:r>
            <a:endParaRPr lang="ru-RU" dirty="0" smtClean="0">
              <a:solidFill>
                <a:schemeClr val="tx1">
                  <a:lumMod val="75000"/>
                </a:schemeClr>
              </a:solidFill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16" name="Picture 4" descr="девочка на шаре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72100" y="1500174"/>
            <a:ext cx="3414742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B263B2-BF80-4FF8-AC6A-27C1AA5CCEB9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4181476" cy="4000528"/>
          </a:xfrm>
          <a:prstGeom prst="flowChartPunchedTape">
            <a:avLst/>
          </a:prstGeom>
          <a:ln>
            <a:solidFill>
              <a:schemeClr val="accent4">
                <a:lumMod val="1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648200" y="714356"/>
            <a:ext cx="4038600" cy="5411807"/>
          </a:xfrm>
        </p:spPr>
        <p:txBody>
          <a:bodyPr/>
          <a:lstStyle/>
          <a:p>
            <a:pPr algn="ctr">
              <a:buNone/>
            </a:pPr>
            <a:r>
              <a:rPr lang="ru-RU" sz="3200" b="1" i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Сценка «Кошка»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Говорит мне тихо кошка: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 Пожалей меня немножко!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-       Не пойму я кошку эту: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Я ей тычу в рот конфету,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Я под самый Кошкин нос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-      Лучший свой значок поднес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-       Я обнял ее за шею: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-       Вот как я тебя жалею!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-       Ну, чего ты хочешь кошка?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Говорит она: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Немножко, хоть немножко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-     Пожалей – отпусти меня скорей!</a:t>
            </a:r>
          </a:p>
          <a:p>
            <a:endParaRPr lang="ru-RU" sz="200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620000" cy="8382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»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38200" y="1143000"/>
            <a:ext cx="7010400" cy="2133600"/>
          </a:xfrm>
        </p:spPr>
        <p:txBody>
          <a:bodyPr>
            <a:noAutofit/>
          </a:bodyPr>
          <a:lstStyle/>
          <a:p>
            <a:pPr marR="0" eaLnBrk="1" hangingPunct="1">
              <a:lnSpc>
                <a:spcPct val="80000"/>
              </a:lnSpc>
              <a:tabLst>
                <a:tab pos="2466975" algn="l"/>
              </a:tabLst>
              <a:defRPr/>
            </a:pPr>
            <a:r>
              <a:rPr lang="ru-RU" sz="5400" dirty="0"/>
              <a:t>Защита индивидуальных  проектов </a:t>
            </a:r>
            <a:br>
              <a:rPr lang="ru-RU" sz="5400" dirty="0"/>
            </a:b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 – исследователь»</a:t>
            </a:r>
            <a:endParaRPr lang="ru-RU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5562600" y="4572000"/>
            <a:ext cx="3200400" cy="18288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400" dirty="0">
              <a:latin typeface="Arial" pitchFamily="34" charset="0"/>
            </a:endParaRPr>
          </a:p>
        </p:txBody>
      </p:sp>
    </p:spTree>
  </p:cSld>
  <p:clrMapOvr>
    <a:masterClrMapping/>
  </p:clrMapOvr>
  <p:transition>
    <p:check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uild="p"/>
      <p:bldP spid="410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620000" cy="8382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Муниципальное образовательное учреждение </a:t>
            </a:r>
            <a:br>
              <a:rPr lang="ru-RU" sz="1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1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«</a:t>
            </a:r>
            <a:r>
              <a:rPr lang="ru-RU" sz="14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Котлубанская</a:t>
            </a:r>
            <a:r>
              <a:rPr lang="ru-RU" sz="1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средняя общеобразовательная школа</a:t>
            </a:r>
            <a:br>
              <a:rPr lang="ru-RU" sz="1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14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Городищенского</a:t>
            </a:r>
            <a:r>
              <a:rPr lang="ru-RU" sz="1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района Волгоградской области»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38200" y="1143000"/>
            <a:ext cx="7010400" cy="2133600"/>
          </a:xfrm>
        </p:spPr>
        <p:txBody>
          <a:bodyPr>
            <a:normAutofit/>
          </a:bodyPr>
          <a:lstStyle/>
          <a:p>
            <a:pPr marR="0" eaLnBrk="1" hangingPunct="1">
              <a:lnSpc>
                <a:spcPct val="80000"/>
              </a:lnSpc>
              <a:tabLst>
                <a:tab pos="2466975" algn="l"/>
              </a:tabLst>
              <a:defRPr/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Номинация: </a:t>
            </a:r>
          </a:p>
          <a:p>
            <a:pPr marR="0" eaLnBrk="1" hangingPunct="1">
              <a:lnSpc>
                <a:spcPct val="80000"/>
              </a:lnSpc>
              <a:tabLst>
                <a:tab pos="2466975" algn="l"/>
              </a:tabLst>
              <a:defRPr/>
            </a:pPr>
            <a:r>
              <a:rPr lang="ru-RU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наука о человеке (экология)</a:t>
            </a:r>
          </a:p>
          <a:p>
            <a:pPr marR="0" eaLnBrk="1" hangingPunct="1">
              <a:lnSpc>
                <a:spcPct val="80000"/>
              </a:lnSpc>
              <a:buFont typeface="Arial" charset="0"/>
              <a:buNone/>
              <a:tabLst>
                <a:tab pos="2466975" algn="l"/>
              </a:tabLst>
              <a:defRPr/>
            </a:pPr>
            <a:r>
              <a:rPr lang="ru-RU" sz="2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ПРОЕКТ</a:t>
            </a:r>
          </a:p>
          <a:p>
            <a:pPr marR="0" eaLnBrk="1" hangingPunct="1">
              <a:lnSpc>
                <a:spcPct val="80000"/>
              </a:lnSpc>
              <a:buFont typeface="Arial" charset="0"/>
              <a:buNone/>
              <a:tabLst>
                <a:tab pos="2466975" algn="l"/>
              </a:tabLst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«Что мы можем сделать с мусором?</a:t>
            </a:r>
          </a:p>
          <a:p>
            <a:pPr marR="0" eaLnBrk="1" hangingPunct="1">
              <a:lnSpc>
                <a:spcPct val="80000"/>
              </a:lnSpc>
              <a:buFont typeface="Arial" charset="0"/>
              <a:buNone/>
              <a:tabLst>
                <a:tab pos="2466975" algn="l"/>
              </a:tabLst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Проблема утилизации отходов».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5786446" y="4429132"/>
            <a:ext cx="3200400" cy="18288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dirty="0">
                <a:latin typeface="Arial" pitchFamily="34" charset="0"/>
              </a:rPr>
              <a:t>Выполнили ученицы 1 класса</a:t>
            </a:r>
          </a:p>
          <a:p>
            <a:pPr algn="ctr"/>
            <a:r>
              <a:rPr lang="ru-RU" sz="1400" dirty="0">
                <a:latin typeface="Arial" pitchFamily="34" charset="0"/>
              </a:rPr>
              <a:t>Караваева  Лиля, </a:t>
            </a:r>
          </a:p>
          <a:p>
            <a:pPr algn="ctr"/>
            <a:r>
              <a:rPr lang="ru-RU" sz="1400" dirty="0" err="1">
                <a:latin typeface="Arial" pitchFamily="34" charset="0"/>
              </a:rPr>
              <a:t>Краснослободцева</a:t>
            </a:r>
            <a:r>
              <a:rPr lang="ru-RU" sz="1400" dirty="0">
                <a:latin typeface="Arial" pitchFamily="34" charset="0"/>
              </a:rPr>
              <a:t> Вика, </a:t>
            </a:r>
          </a:p>
          <a:p>
            <a:pPr algn="ctr"/>
            <a:r>
              <a:rPr lang="ru-RU" sz="1400" dirty="0" err="1">
                <a:latin typeface="Arial" pitchFamily="34" charset="0"/>
              </a:rPr>
              <a:t>Загородняя</a:t>
            </a:r>
            <a:r>
              <a:rPr lang="ru-RU" sz="1400" dirty="0">
                <a:latin typeface="Arial" pitchFamily="34" charset="0"/>
              </a:rPr>
              <a:t> Лиза,</a:t>
            </a:r>
          </a:p>
          <a:p>
            <a:pPr algn="ctr"/>
            <a:r>
              <a:rPr lang="ru-RU" sz="1400" dirty="0" err="1">
                <a:latin typeface="Arial" pitchFamily="34" charset="0"/>
              </a:rPr>
              <a:t>рук-ль</a:t>
            </a:r>
            <a:r>
              <a:rPr lang="ru-RU" sz="1400" dirty="0">
                <a:latin typeface="Arial" pitchFamily="34" charset="0"/>
              </a:rPr>
              <a:t> </a:t>
            </a:r>
            <a:r>
              <a:rPr lang="ru-RU" sz="1400" dirty="0" err="1">
                <a:latin typeface="Arial" pitchFamily="34" charset="0"/>
              </a:rPr>
              <a:t>Сафьянова</a:t>
            </a:r>
            <a:r>
              <a:rPr lang="ru-RU" sz="1400" dirty="0">
                <a:latin typeface="Arial" pitchFamily="34" charset="0"/>
              </a:rPr>
              <a:t> Н.И</a:t>
            </a:r>
          </a:p>
          <a:p>
            <a:pPr algn="ctr"/>
            <a:endParaRPr lang="ru-RU" sz="1400" dirty="0">
              <a:latin typeface="Arial" pitchFamily="34" charset="0"/>
            </a:endParaRPr>
          </a:p>
          <a:p>
            <a:pPr algn="ctr"/>
            <a:r>
              <a:rPr lang="ru-RU" sz="1400" dirty="0">
                <a:latin typeface="Arial" pitchFamily="34" charset="0"/>
              </a:rPr>
              <a:t>2010г</a:t>
            </a:r>
          </a:p>
        </p:txBody>
      </p:sp>
      <p:pic>
        <p:nvPicPr>
          <p:cNvPr id="6" name="Picture 3" descr="C:\Documents and Settings\уч\Мои документы\Мои рисунки\Изображение 0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684807">
            <a:off x="881054" y="3571780"/>
            <a:ext cx="315912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heck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uild="p"/>
      <p:bldP spid="410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14" y="3929066"/>
            <a:ext cx="6400800" cy="175260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26" name="WordArt 2"/>
          <p:cNvSpPr>
            <a:spLocks noGrp="1" noChangeArrowheads="1" noChangeShapeType="1" noTextEdit="1"/>
          </p:cNvSpPr>
          <p:nvPr>
            <p:ph type="ctrTitle"/>
          </p:nvPr>
        </p:nvSpPr>
        <p:spPr bwMode="auto">
          <a:xfrm>
            <a:off x="285720" y="1928802"/>
            <a:ext cx="8715436" cy="2041529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/>
            <a:r>
              <a:rPr lang="ru-RU" sz="3600" b="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</a:rPr>
              <a:t>Техническое чудо</a:t>
            </a:r>
            <a:endParaRPr lang="ru-RU" sz="3600" b="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728" y="282339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143372" y="464344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</a:rPr>
              <a:t>                          Выполнил</a:t>
            </a:r>
          </a:p>
          <a:p>
            <a:pPr algn="ctr"/>
            <a:r>
              <a:rPr lang="ru-RU" dirty="0" smtClean="0">
                <a:latin typeface="Arial" pitchFamily="34" charset="0"/>
              </a:rPr>
              <a:t>                                    ученик 3 класса</a:t>
            </a:r>
          </a:p>
          <a:p>
            <a:pPr algn="ctr"/>
            <a:r>
              <a:rPr lang="ru-RU" dirty="0" smtClean="0">
                <a:latin typeface="Arial" pitchFamily="34" charset="0"/>
              </a:rPr>
              <a:t>                                      </a:t>
            </a:r>
            <a:r>
              <a:rPr lang="ru-RU" dirty="0" err="1" smtClean="0">
                <a:latin typeface="Arial" pitchFamily="34" charset="0"/>
              </a:rPr>
              <a:t>Шиповалов</a:t>
            </a:r>
            <a:r>
              <a:rPr lang="ru-RU" dirty="0" smtClean="0">
                <a:latin typeface="Arial" pitchFamily="34" charset="0"/>
              </a:rPr>
              <a:t> Саша</a:t>
            </a:r>
          </a:p>
          <a:p>
            <a:pPr algn="ctr"/>
            <a:r>
              <a:rPr lang="ru-RU" dirty="0" smtClean="0">
                <a:latin typeface="Arial" pitchFamily="34" charset="0"/>
              </a:rPr>
              <a:t>                             </a:t>
            </a:r>
            <a:r>
              <a:rPr lang="ru-RU" dirty="0" err="1" smtClean="0">
                <a:latin typeface="Arial" pitchFamily="34" charset="0"/>
              </a:rPr>
              <a:t>рукодитель</a:t>
            </a:r>
            <a:endParaRPr lang="ru-RU" dirty="0" smtClean="0">
              <a:latin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</a:rPr>
              <a:t>                                   </a:t>
            </a:r>
            <a:r>
              <a:rPr lang="ru-RU" dirty="0" err="1" smtClean="0">
                <a:latin typeface="Arial" pitchFamily="34" charset="0"/>
              </a:rPr>
              <a:t>Тарасенко</a:t>
            </a:r>
            <a:r>
              <a:rPr lang="ru-RU" dirty="0" smtClean="0">
                <a:latin typeface="Arial" pitchFamily="34" charset="0"/>
              </a:rPr>
              <a:t> Н.В.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929066"/>
            <a:ext cx="3857652" cy="2584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</a:t>
            </a:r>
            <a:br>
              <a:rPr lang="ru-RU" dirty="0" smtClean="0"/>
            </a:br>
            <a:r>
              <a:rPr lang="ru-RU" dirty="0" smtClean="0"/>
              <a:t>«Космическое пространство»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>
              <a:latin typeface="Arial" pitchFamily="34" charset="0"/>
            </a:endParaRPr>
          </a:p>
          <a:p>
            <a:pPr algn="ctr">
              <a:buNone/>
            </a:pPr>
            <a:endParaRPr lang="ru-RU" dirty="0">
              <a:latin typeface="Arial" pitchFamily="34" charset="0"/>
            </a:endParaRPr>
          </a:p>
          <a:p>
            <a:pPr algn="ctr">
              <a:buNone/>
            </a:pPr>
            <a:endParaRPr lang="ru-RU" dirty="0" smtClean="0">
              <a:latin typeface="Arial" pitchFamily="34" charset="0"/>
            </a:endParaRPr>
          </a:p>
          <a:p>
            <a:pPr algn="ctr">
              <a:buNone/>
            </a:pPr>
            <a:r>
              <a:rPr lang="ru-RU" sz="2400" dirty="0" smtClean="0">
                <a:latin typeface="Arial" pitchFamily="34" charset="0"/>
              </a:rPr>
              <a:t>Выполнил                                    ученик 3 класса                                       Алимов С.                            </a:t>
            </a:r>
            <a:r>
              <a:rPr lang="ru-RU" sz="2400" dirty="0" err="1" smtClean="0">
                <a:latin typeface="Arial" pitchFamily="34" charset="0"/>
              </a:rPr>
              <a:t>рукодитель</a:t>
            </a:r>
            <a:r>
              <a:rPr lang="ru-RU" sz="2400" dirty="0" smtClean="0">
                <a:latin typeface="Arial" pitchFamily="34" charset="0"/>
              </a:rPr>
              <a:t>                                   </a:t>
            </a:r>
            <a:r>
              <a:rPr lang="ru-RU" sz="2400" dirty="0" err="1" smtClean="0">
                <a:latin typeface="Arial" pitchFamily="34" charset="0"/>
              </a:rPr>
              <a:t>Тарасенко</a:t>
            </a:r>
            <a:r>
              <a:rPr lang="ru-RU" sz="2400" dirty="0" smtClean="0">
                <a:latin typeface="Arial" pitchFamily="34" charset="0"/>
              </a:rPr>
              <a:t> Н.В.</a:t>
            </a:r>
            <a:endParaRPr lang="ru-RU" sz="2400" dirty="0" smtClean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928802"/>
            <a:ext cx="4214842" cy="344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Проект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«Мир игрушек поистине неисчерпаем»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85720" y="3500438"/>
            <a:ext cx="3786214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0826" y="1643050"/>
            <a:ext cx="3114668" cy="4525963"/>
          </a:xfrm>
        </p:spPr>
        <p:txBody>
          <a:bodyPr/>
          <a:lstStyle/>
          <a:p>
            <a:endParaRPr lang="ru-RU" dirty="0" smtClean="0">
              <a:latin typeface="Arial" pitchFamily="34" charset="0"/>
            </a:endParaRPr>
          </a:p>
          <a:p>
            <a:endParaRPr lang="ru-RU" dirty="0">
              <a:latin typeface="Arial" pitchFamily="34" charset="0"/>
            </a:endParaRPr>
          </a:p>
          <a:p>
            <a:endParaRPr lang="ru-RU" dirty="0" smtClean="0">
              <a:latin typeface="Arial" pitchFamily="34" charset="0"/>
            </a:endParaRPr>
          </a:p>
          <a:p>
            <a:pPr>
              <a:buNone/>
            </a:pPr>
            <a:r>
              <a:rPr lang="ru-RU" dirty="0">
                <a:latin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</a:rPr>
              <a:t>  </a:t>
            </a:r>
          </a:p>
          <a:p>
            <a:pPr>
              <a:buNone/>
            </a:pPr>
            <a:endParaRPr lang="ru-RU" sz="2400" dirty="0" smtClean="0">
              <a:latin typeface="Arial" pitchFamily="34" charset="0"/>
            </a:endParaRPr>
          </a:p>
          <a:p>
            <a:pPr>
              <a:buNone/>
            </a:pPr>
            <a:endParaRPr lang="ru-RU" sz="2400" dirty="0" smtClean="0">
              <a:latin typeface="Arial" pitchFamily="34" charset="0"/>
            </a:endParaRPr>
          </a:p>
          <a:p>
            <a:pPr>
              <a:buNone/>
            </a:pPr>
            <a:r>
              <a:rPr lang="ru-RU" sz="2000" dirty="0" smtClean="0">
                <a:latin typeface="Arial" pitchFamily="34" charset="0"/>
              </a:rPr>
              <a:t>     </a:t>
            </a:r>
          </a:p>
          <a:p>
            <a:pPr>
              <a:buNone/>
            </a:pPr>
            <a:r>
              <a:rPr lang="ru-RU" sz="2000" dirty="0" smtClean="0">
                <a:latin typeface="Arial" pitchFamily="34" charset="0"/>
              </a:rPr>
              <a:t>     Выполнила                                    ученица 3 класса                                       </a:t>
            </a:r>
          </a:p>
          <a:p>
            <a:pPr>
              <a:buNone/>
            </a:pPr>
            <a:r>
              <a:rPr lang="ru-RU" sz="2000" dirty="0">
                <a:latin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</a:rPr>
              <a:t>   Зубкова Алина                            </a:t>
            </a:r>
            <a:r>
              <a:rPr lang="ru-RU" sz="2000" dirty="0" err="1" smtClean="0">
                <a:latin typeface="Arial" pitchFamily="34" charset="0"/>
              </a:rPr>
              <a:t>рукодитель</a:t>
            </a:r>
            <a:r>
              <a:rPr lang="ru-RU" sz="2000" dirty="0" smtClean="0">
                <a:latin typeface="Arial" pitchFamily="34" charset="0"/>
              </a:rPr>
              <a:t>                                   Зубкова О.В</a:t>
            </a:r>
            <a:r>
              <a:rPr lang="ru-RU" sz="2400" dirty="0" smtClean="0">
                <a:latin typeface="Arial" pitchFamily="34" charset="0"/>
              </a:rPr>
              <a:t>.</a:t>
            </a:r>
            <a:endParaRPr lang="ru-RU" sz="2400" dirty="0" smtClean="0"/>
          </a:p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/>
          <p:cNvSpPr>
            <a:spLocks noGrp="1" noChangeArrowheads="1" noChangeShapeType="1" noTextEdit="1"/>
          </p:cNvSpPr>
          <p:nvPr>
            <p:ph type="title" sz="quarter"/>
          </p:nvPr>
        </p:nvSpPr>
        <p:spPr bwMode="auto">
          <a:xfrm>
            <a:off x="571472" y="1928802"/>
            <a:ext cx="8229600" cy="1143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/>
            <a:r>
              <a:rPr lang="ru-RU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Д е т и    </a:t>
            </a:r>
            <a:r>
              <a:rPr lang="ru-RU" sz="3600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и</a:t>
            </a:r>
            <a:r>
              <a:rPr lang="ru-RU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    </a:t>
            </a:r>
            <a:r>
              <a:rPr lang="ru-RU" sz="3600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д</a:t>
            </a:r>
            <a:r>
              <a:rPr lang="ru-RU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 е </a:t>
            </a:r>
            <a:r>
              <a:rPr lang="ru-RU" sz="3600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н</a:t>
            </a:r>
            <a:r>
              <a:rPr lang="ru-RU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 </a:t>
            </a:r>
            <a:r>
              <a:rPr lang="ru-RU" sz="3600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ь</a:t>
            </a:r>
            <a:r>
              <a:rPr lang="ru-RU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 г и</a:t>
            </a:r>
            <a:endParaRPr lang="ru-RU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/>
          </a:p>
          <a:p>
            <a:pPr lvl="8"/>
            <a:endParaRPr lang="ru-RU" dirty="0"/>
          </a:p>
          <a:p>
            <a:endParaRPr lang="ru-RU" dirty="0"/>
          </a:p>
        </p:txBody>
      </p:sp>
      <p:sp>
        <p:nvSpPr>
          <p:cNvPr id="14" name="Содержимое 13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Содержимое 1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28728" y="282339"/>
            <a:ext cx="6072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Муниципальное образовательное учреждение «Котлубанская средняя общеобразовательная школа»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714876" y="4286256"/>
            <a:ext cx="41434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Авторы:</a:t>
            </a:r>
          </a:p>
          <a:p>
            <a:r>
              <a:rPr lang="ru-RU" dirty="0" smtClean="0"/>
              <a:t>ученицы 4 класса</a:t>
            </a:r>
          </a:p>
          <a:p>
            <a:r>
              <a:rPr lang="ru-RU" dirty="0" smtClean="0"/>
              <a:t>Спицына Дарья, Сон Надежда,</a:t>
            </a:r>
          </a:p>
          <a:p>
            <a:r>
              <a:rPr lang="ru-RU" dirty="0" smtClean="0"/>
              <a:t>руководитель</a:t>
            </a:r>
          </a:p>
          <a:p>
            <a:r>
              <a:rPr lang="ru-RU" dirty="0" smtClean="0"/>
              <a:t>Бородина Т. Н.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357554" y="6429396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2010г.</a:t>
            </a:r>
            <a:endParaRPr lang="ru-RU" dirty="0"/>
          </a:p>
        </p:txBody>
      </p:sp>
      <p:pic>
        <p:nvPicPr>
          <p:cNvPr id="3584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071942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42910" y="571480"/>
            <a:ext cx="8229600" cy="1143000"/>
          </a:xfrm>
        </p:spPr>
        <p:txBody>
          <a:bodyPr/>
          <a:lstStyle/>
          <a:p>
            <a:r>
              <a:rPr lang="ru-RU" dirty="0" smtClean="0"/>
              <a:t>Победители исследовательских работ:</a:t>
            </a:r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428596" y="1857364"/>
            <a:ext cx="4038600" cy="21717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1 место</a:t>
            </a:r>
          </a:p>
          <a:p>
            <a:pPr>
              <a:buNone/>
            </a:pPr>
            <a:r>
              <a:rPr lang="ru-RU" sz="2000" dirty="0" smtClean="0">
                <a:latin typeface="Arial" pitchFamily="34" charset="0"/>
              </a:rPr>
              <a:t>ученицы 1 класса</a:t>
            </a:r>
          </a:p>
          <a:p>
            <a:pPr>
              <a:buNone/>
            </a:pPr>
            <a:r>
              <a:rPr lang="ru-RU" sz="2000" dirty="0" smtClean="0">
                <a:latin typeface="Arial" pitchFamily="34" charset="0"/>
              </a:rPr>
              <a:t>Караваева  Лиля,</a:t>
            </a:r>
          </a:p>
          <a:p>
            <a:pPr>
              <a:buNone/>
            </a:pPr>
            <a:r>
              <a:rPr lang="ru-RU" sz="2000" dirty="0" err="1" smtClean="0">
                <a:latin typeface="Arial" pitchFamily="34" charset="0"/>
              </a:rPr>
              <a:t>Краснослободцева</a:t>
            </a:r>
            <a:r>
              <a:rPr lang="ru-RU" sz="2000" dirty="0" smtClean="0">
                <a:latin typeface="Arial" pitchFamily="34" charset="0"/>
              </a:rPr>
              <a:t> Вика,</a:t>
            </a:r>
          </a:p>
          <a:p>
            <a:pPr>
              <a:buNone/>
            </a:pPr>
            <a:r>
              <a:rPr lang="ru-RU" sz="2000" dirty="0" err="1" smtClean="0">
                <a:latin typeface="Arial" pitchFamily="34" charset="0"/>
              </a:rPr>
              <a:t>Загородняя</a:t>
            </a:r>
            <a:r>
              <a:rPr lang="ru-RU" sz="2000" dirty="0" smtClean="0">
                <a:latin typeface="Arial" pitchFamily="34" charset="0"/>
              </a:rPr>
              <a:t> Лиза</a:t>
            </a:r>
            <a:endParaRPr lang="ru-RU" sz="2000" dirty="0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2"/>
          </p:nvPr>
        </p:nvSpPr>
        <p:spPr>
          <a:xfrm>
            <a:off x="4643438" y="1857364"/>
            <a:ext cx="4038600" cy="21717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2 место</a:t>
            </a:r>
          </a:p>
          <a:p>
            <a:pPr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ученицы 4 класса</a:t>
            </a:r>
          </a:p>
          <a:p>
            <a:pPr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Спицына Дарья, </a:t>
            </a:r>
          </a:p>
          <a:p>
            <a:pPr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Сон Надежда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sz="quarter" idx="3"/>
          </p:nvPr>
        </p:nvSpPr>
        <p:spPr>
          <a:xfrm>
            <a:off x="3357554" y="4000504"/>
            <a:ext cx="4038600" cy="21717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3 место</a:t>
            </a:r>
          </a:p>
          <a:p>
            <a:pPr>
              <a:buNone/>
            </a:pPr>
            <a:r>
              <a:rPr lang="ru-RU" sz="2000" dirty="0" smtClean="0">
                <a:latin typeface="Arial" pitchFamily="34" charset="0"/>
              </a:rPr>
              <a:t>ученики 3 класса                                       </a:t>
            </a:r>
          </a:p>
          <a:p>
            <a:pPr>
              <a:buNone/>
            </a:pPr>
            <a:r>
              <a:rPr lang="ru-RU" sz="2000" dirty="0" smtClean="0">
                <a:latin typeface="Arial" pitchFamily="34" charset="0"/>
              </a:rPr>
              <a:t> Зубкова Алина,</a:t>
            </a:r>
          </a:p>
          <a:p>
            <a:pPr>
              <a:buNone/>
            </a:pPr>
            <a:r>
              <a:rPr lang="ru-RU" sz="2000" dirty="0" smtClean="0">
                <a:latin typeface="Arial" pitchFamily="34" charset="0"/>
              </a:rPr>
              <a:t>Алимов С.,</a:t>
            </a:r>
          </a:p>
          <a:p>
            <a:pPr>
              <a:buNone/>
            </a:pPr>
            <a:r>
              <a:rPr lang="ru-RU" sz="2000" dirty="0" err="1" smtClean="0">
                <a:latin typeface="Arial" pitchFamily="34" charset="0"/>
              </a:rPr>
              <a:t>Шиповалов</a:t>
            </a:r>
            <a:r>
              <a:rPr lang="ru-RU" sz="2000" dirty="0" smtClean="0">
                <a:latin typeface="Arial" pitchFamily="34" charset="0"/>
              </a:rPr>
              <a:t> Саша</a:t>
            </a:r>
            <a:endParaRPr lang="ru-RU" sz="20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15" name="Содержимое 1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E60AA7-1C6D-4CD7-8537-3FC3A8966235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/>
      <p:bldP spid="13" grpId="0" build="p"/>
      <p:bldP spid="1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C:\Documents and Settings\Admin\Мои документы\Мои рисунки\Диск с картинками от Жени\Color_WMF\EDCATION\DIPLOMA.WM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910" y="785794"/>
            <a:ext cx="3429023" cy="5500726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14348" y="1714488"/>
            <a:ext cx="3429024" cy="3071834"/>
          </a:xfrm>
        </p:spPr>
        <p:txBody>
          <a:bodyPr/>
          <a:lstStyle/>
          <a:p>
            <a:r>
              <a:rPr lang="ru-RU" sz="2400" b="1" dirty="0" smtClean="0"/>
              <a:t> Победители</a:t>
            </a:r>
            <a:br>
              <a:rPr lang="ru-RU" sz="2400" b="1" dirty="0" smtClean="0"/>
            </a:br>
            <a:r>
              <a:rPr lang="ru-RU" sz="2400" b="1" dirty="0" smtClean="0"/>
              <a:t>районного  конкурса  социально-учебных проектов для обучающихся начальной школы     </a:t>
            </a:r>
            <a:br>
              <a:rPr lang="ru-RU" sz="2400" b="1" dirty="0" smtClean="0"/>
            </a:br>
            <a:r>
              <a:rPr lang="ru-RU" sz="2400" b="1" dirty="0" smtClean="0"/>
              <a:t> «Я – исследователь»</a:t>
            </a:r>
            <a:br>
              <a:rPr lang="ru-RU" sz="2400" b="1" dirty="0" smtClean="0"/>
            </a:br>
            <a:endParaRPr lang="ru-RU" sz="2400" dirty="0"/>
          </a:p>
        </p:txBody>
      </p:sp>
      <p:pic>
        <p:nvPicPr>
          <p:cNvPr id="911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00024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286380" y="714356"/>
            <a:ext cx="3571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latin typeface="Arial" pitchFamily="34" charset="0"/>
              </a:rPr>
              <a:t>Ученицы 1 класса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</a:rPr>
              <a:t>Караваева  Лиля,</a:t>
            </a:r>
          </a:p>
          <a:p>
            <a:pPr>
              <a:buNone/>
            </a:pPr>
            <a:r>
              <a:rPr lang="ru-RU" dirty="0" err="1" smtClean="0">
                <a:latin typeface="Arial" pitchFamily="34" charset="0"/>
              </a:rPr>
              <a:t>Краснослободцева</a:t>
            </a:r>
            <a:r>
              <a:rPr lang="ru-RU" dirty="0" smtClean="0">
                <a:latin typeface="Arial" pitchFamily="34" charset="0"/>
              </a:rPr>
              <a:t> Вика,</a:t>
            </a:r>
          </a:p>
          <a:p>
            <a:pPr>
              <a:buNone/>
            </a:pPr>
            <a:r>
              <a:rPr lang="ru-RU" dirty="0" err="1" smtClean="0">
                <a:latin typeface="Arial" pitchFamily="34" charset="0"/>
              </a:rPr>
              <a:t>Загородняя</a:t>
            </a:r>
            <a:r>
              <a:rPr lang="ru-RU" dirty="0" smtClean="0">
                <a:latin typeface="Arial" pitchFamily="34" charset="0"/>
              </a:rPr>
              <a:t> Лиза</a:t>
            </a:r>
            <a:endParaRPr lang="ru-RU" dirty="0"/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071570"/>
          </a:xfrm>
        </p:spPr>
        <p:txBody>
          <a:bodyPr/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рисунков по теме “Берегите наш общий дом” (по классам).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F1ED6D-C251-4B31-B20A-5DF07B51656F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E5E3A-2D97-496F-92F7-5EC6B57F10D5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pic>
        <p:nvPicPr>
          <p:cNvPr id="43009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643050"/>
            <a:ext cx="6643734" cy="4143404"/>
          </a:xfrm>
          <a:prstGeom prst="ellipseRibbon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2500" y="1795450"/>
            <a:ext cx="6643734" cy="4143404"/>
          </a:xfrm>
          <a:prstGeom prst="ellipseRibbon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/>
              <a:t>Цели: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развивать познавательный интерес и любовь к чтению;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привлекать внимание учащихся к проблемам окружающей среды;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пропагандировать бережное и внимательное отношение к природе;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повышать и поддерживать творческую активность учащихся.</a:t>
            </a:r>
          </a:p>
          <a:p>
            <a:pPr>
              <a:buNone/>
            </a:pPr>
            <a:endParaRPr lang="ru-RU" sz="2400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19C5989-86E6-4878-8C26-06F0E385FB80}" type="datetime1">
              <a:rPr lang="ru-RU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CEB977-3AEE-44B2-B925-FEDE2DC3E8B2}" type="slidenum">
              <a:rPr lang="ru-RU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Выставка поделок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«Природа и сказка – источник творческого вдохновения»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E5E3A-2D97-496F-92F7-5EC6B57F10D5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pic>
        <p:nvPicPr>
          <p:cNvPr id="12" name="Picture 2" descr="C:\Documents and Settings\уч\Мои документы\Мои рисунки\100_29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2500306"/>
            <a:ext cx="3929090" cy="3714776"/>
          </a:xfrm>
          <a:prstGeom prst="doubleWave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RightFacing"/>
            <a:lightRig rig="threePt" dir="t"/>
          </a:scene3d>
          <a:sp3d>
            <a:bevelT prst="angle"/>
          </a:sp3d>
        </p:spPr>
      </p:pic>
      <p:pic>
        <p:nvPicPr>
          <p:cNvPr id="13" name="Содержимое 7" descr="100_2933.jpg"/>
          <p:cNvPicPr>
            <a:picLocks noGrp="1" noChangeAspect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 rot="489757">
            <a:off x="4963964" y="2514995"/>
            <a:ext cx="3493923" cy="3757999"/>
          </a:xfrm>
          <a:prstGeom prst="doubleWav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dirty="0" smtClean="0"/>
              <a:t>Победители в выставке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E60AA7-1C6D-4CD7-8537-3FC3A8966235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Линейка, посвященная закрытию предметной недели.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0" y="1285860"/>
            <a:ext cx="4929222" cy="4525963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Times New Roman" pitchFamily="18" charset="0"/>
              </a:rPr>
              <a:t>Ребята, давайте больше читать,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Times New Roman" pitchFamily="18" charset="0"/>
              </a:rPr>
              <a:t>Изучать и охранять планету,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Times New Roman" pitchFamily="18" charset="0"/>
              </a:rPr>
              <a:t>Во всей Вселенной похожей нету: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Times New Roman" pitchFamily="18" charset="0"/>
              </a:rPr>
              <a:t>Во всей Вселенной совсем одна,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Times New Roman" pitchFamily="18" charset="0"/>
              </a:rPr>
              <a:t>Что будет делать без нас она?.. </a:t>
            </a:r>
            <a:endParaRPr lang="ru-RU" sz="2400" dirty="0" smtClean="0"/>
          </a:p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E60AA7-1C6D-4CD7-8537-3FC3A8966235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12" name="Picture 2" descr="Картинка 16 из 2086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5" y="3357562"/>
            <a:ext cx="885825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2" descr="C:\Documents and Settings\Admin\Рабочий стол\Фото\SAM_05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500042"/>
            <a:ext cx="2322902" cy="3929090"/>
          </a:xfrm>
          <a:prstGeom prst="cloudCallou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5300663"/>
            <a:ext cx="4857750" cy="1296987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</p:txBody>
      </p:sp>
      <p:pic>
        <p:nvPicPr>
          <p:cNvPr id="21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3357562"/>
            <a:ext cx="2786062" cy="2357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84" name="Line 12"/>
          <p:cNvSpPr>
            <a:spLocks noChangeShapeType="1"/>
          </p:cNvSpPr>
          <p:nvPr/>
        </p:nvSpPr>
        <p:spPr bwMode="auto">
          <a:xfrm flipV="1">
            <a:off x="3643306" y="2500306"/>
            <a:ext cx="928694" cy="357190"/>
          </a:xfrm>
          <a:prstGeom prst="line">
            <a:avLst/>
          </a:prstGeom>
          <a:noFill/>
          <a:ln w="88900">
            <a:solidFill>
              <a:srgbClr val="99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 flipV="1">
            <a:off x="3571868" y="3143246"/>
            <a:ext cx="2643206" cy="500067"/>
          </a:xfrm>
          <a:prstGeom prst="line">
            <a:avLst/>
          </a:prstGeom>
          <a:noFill/>
          <a:ln w="88900">
            <a:solidFill>
              <a:srgbClr val="99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 flipV="1">
            <a:off x="3071802" y="4359281"/>
            <a:ext cx="1009647" cy="284165"/>
          </a:xfrm>
          <a:prstGeom prst="line">
            <a:avLst/>
          </a:prstGeom>
          <a:noFill/>
          <a:ln w="88900">
            <a:solidFill>
              <a:srgbClr val="99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 flipV="1">
            <a:off x="3786182" y="5876925"/>
            <a:ext cx="2643207" cy="195281"/>
          </a:xfrm>
          <a:prstGeom prst="line">
            <a:avLst/>
          </a:prstGeom>
          <a:noFill/>
          <a:ln w="88900">
            <a:solidFill>
              <a:srgbClr val="99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155" name="Rectangle 17"/>
          <p:cNvSpPr>
            <a:spLocks noChangeArrowheads="1"/>
          </p:cNvSpPr>
          <p:nvPr/>
        </p:nvSpPr>
        <p:spPr bwMode="auto">
          <a:xfrm>
            <a:off x="323850" y="333375"/>
            <a:ext cx="35274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107950" y="214290"/>
            <a:ext cx="6250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000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Школа начальная предлагает</a:t>
            </a:r>
            <a:endParaRPr lang="en-US" sz="2000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вашему вниманию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предметную неделю по миру</a:t>
            </a:r>
            <a:endParaRPr lang="en-US" sz="2000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и литературному чтению.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endParaRPr lang="ru-RU" sz="20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0" y="3286125"/>
            <a:ext cx="47321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dirty="0" smtClean="0">
                <a:solidFill>
                  <a:schemeClr val="tx2"/>
                </a:solidFill>
              </a:rPr>
              <a:t>Второклассники инсценируют </a:t>
            </a:r>
          </a:p>
          <a:p>
            <a:pPr algn="l"/>
            <a:r>
              <a:rPr lang="ru-RU" dirty="0" smtClean="0">
                <a:solidFill>
                  <a:schemeClr val="tx2"/>
                </a:solidFill>
              </a:rPr>
              <a:t>про охрану воды,</a:t>
            </a:r>
          </a:p>
          <a:p>
            <a:pPr algn="l"/>
            <a:r>
              <a:rPr lang="ru-RU" dirty="0" smtClean="0">
                <a:solidFill>
                  <a:schemeClr val="tx2"/>
                </a:solidFill>
                <a:latin typeface="Arial" charset="0"/>
              </a:rPr>
              <a:t>Что очень важно для окружающей среды. </a:t>
            </a:r>
            <a:r>
              <a:rPr lang="ru-RU" dirty="0">
                <a:solidFill>
                  <a:schemeClr val="tx2"/>
                </a:solidFill>
                <a:latin typeface="Arial" charset="0"/>
              </a:rPr>
              <a:t/>
            </a:r>
            <a:br>
              <a:rPr lang="ru-RU" dirty="0">
                <a:solidFill>
                  <a:schemeClr val="tx2"/>
                </a:solidFill>
                <a:latin typeface="Arial" charset="0"/>
              </a:rPr>
            </a:br>
            <a:endParaRPr lang="ru-RU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093" name="Rectangle 21"/>
          <p:cNvSpPr>
            <a:spLocks noChangeArrowheads="1"/>
          </p:cNvSpPr>
          <p:nvPr/>
        </p:nvSpPr>
        <p:spPr bwMode="auto">
          <a:xfrm>
            <a:off x="0" y="4286257"/>
            <a:ext cx="421481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dirty="0" smtClean="0">
                <a:solidFill>
                  <a:schemeClr val="tx2"/>
                </a:solidFill>
              </a:rPr>
              <a:t>Учащиеся третьего класса познакомят с экологией,</a:t>
            </a:r>
          </a:p>
          <a:p>
            <a:pPr algn="l"/>
            <a:r>
              <a:rPr lang="ru-RU" dirty="0" smtClean="0">
                <a:solidFill>
                  <a:schemeClr val="tx2"/>
                </a:solidFill>
                <a:latin typeface="Arial" charset="0"/>
              </a:rPr>
              <a:t>Прочтут стихи о дружбе с природой. </a:t>
            </a:r>
            <a:r>
              <a:rPr lang="ru-RU" sz="2400" dirty="0">
                <a:solidFill>
                  <a:schemeClr val="tx2"/>
                </a:solidFill>
                <a:latin typeface="Arial" charset="0"/>
              </a:rPr>
              <a:t/>
            </a:r>
            <a:br>
              <a:rPr lang="ru-RU" sz="2400" dirty="0">
                <a:solidFill>
                  <a:schemeClr val="tx2"/>
                </a:solidFill>
                <a:latin typeface="Arial" charset="0"/>
              </a:rPr>
            </a:br>
            <a:endParaRPr lang="ru-RU" sz="2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15074" y="2000240"/>
            <a:ext cx="2713057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85720" y="142852"/>
            <a:ext cx="84296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Линейка. Открытие недели .</a:t>
            </a:r>
            <a:endParaRPr lang="ru-RU" sz="4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6671" y="4572008"/>
            <a:ext cx="2827329" cy="2285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429124" y="714356"/>
            <a:ext cx="2643174" cy="2357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0" y="221455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Поведают первоклассники-малыши о</a:t>
            </a: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том,</a:t>
            </a:r>
            <a:b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Как наши кошки и собаки хороши.</a:t>
            </a:r>
            <a:r>
              <a:rPr lang="ru-RU" sz="2400" dirty="0" smtClean="0"/>
              <a:t> 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55721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Четвертый  класс организует путешествие в сказочный лес,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Где будет знакомить с тайной чудес.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 animBg="1"/>
      <p:bldP spid="3085" grpId="0" animBg="1"/>
      <p:bldP spid="3086" grpId="0" animBg="1"/>
      <p:bldP spid="3087" grpId="0" animBg="1"/>
      <p:bldP spid="3090" grpId="0"/>
      <p:bldP spid="3092" grpId="0"/>
      <p:bldP spid="3093" grpId="0"/>
      <p:bldP spid="16" grpId="0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857256"/>
          </a:xfrm>
        </p:spPr>
        <p:txBody>
          <a:bodyPr/>
          <a:lstStyle/>
          <a:p>
            <a:r>
              <a:rPr lang="ru-RU" sz="2800" b="1" dirty="0" smtClean="0"/>
              <a:t>План проведения интегрированной предметной недели (литературное чтение + окружающий мир)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24.01.11г.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Линейка. Открытие недели .</a:t>
            </a:r>
          </a:p>
          <a:p>
            <a:pPr>
              <a:buNone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Внеклассное мероприятие «Лес и человек» (4 класс Бородина Т.Н.) 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25.01.11г.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Викторина «В гостях у сказки» (по классам).</a:t>
            </a:r>
          </a:p>
          <a:p>
            <a:pPr>
              <a:buNone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рисунков по теме “Берегите наш общий дом” (по классам).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26.01.11г. 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Открытое внеклассное мероприятие «Кошки и собаки разных пород» (1класс 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Сафьянова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Н.И.) </a:t>
            </a:r>
          </a:p>
          <a:p>
            <a:pPr>
              <a:buNone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Защита индивидуальных  проектов «Я – исследователь»  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27.01.11г.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Олимпиада “Знатоки природы” для 3 – 4 классов. </a:t>
            </a:r>
          </a:p>
          <a:p>
            <a:pPr>
              <a:buNone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выставки “Природа и сказка – источник творческого вдохновения”  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28.01.11г.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Открытый  урок- театрализация  «Берегите воду» (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класс 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Биличенко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О.В.) </a:t>
            </a:r>
          </a:p>
          <a:p>
            <a:pPr>
              <a:buNone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Внеклассное мероприятие «Всемирный  День Земли» (3 класс 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Тарасенко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Н.В.)</a:t>
            </a:r>
          </a:p>
          <a:p>
            <a:pPr>
              <a:buNone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Линейка по итогам проведения недели. Закрытие.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98DDF-6E30-4969-B010-0572F9894870}" type="datetime1">
              <a:rPr lang="ru-RU" smtClean="0"/>
              <a:pPr>
                <a:defRPr/>
              </a:pPr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1DA58-9EEC-42CF-A524-B6D7E2B51E4D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5099050" y="2708275"/>
            <a:ext cx="3414713" cy="1871663"/>
          </a:xfrm>
        </p:spPr>
        <p:txBody>
          <a:bodyPr/>
          <a:lstStyle/>
          <a:p>
            <a:pPr eaLnBrk="1" hangingPunct="1"/>
            <a:r>
              <a:rPr lang="ru-RU" sz="4000" i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Викторина </a:t>
            </a:r>
            <a:br>
              <a:rPr lang="ru-RU" sz="4000" i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i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по </a:t>
            </a:r>
            <a:br>
              <a:rPr lang="ru-RU" sz="4000" i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i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чтению</a:t>
            </a:r>
          </a:p>
        </p:txBody>
      </p:sp>
      <p:sp>
        <p:nvSpPr>
          <p:cNvPr id="2060" name="WordArt 12"/>
          <p:cNvSpPr>
            <a:spLocks noChangeArrowheads="1" noChangeShapeType="1" noTextEdit="1"/>
          </p:cNvSpPr>
          <p:nvPr/>
        </p:nvSpPr>
        <p:spPr bwMode="auto">
          <a:xfrm>
            <a:off x="3752850" y="260350"/>
            <a:ext cx="4760913" cy="20891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В гостях у сказки</a:t>
            </a:r>
          </a:p>
        </p:txBody>
      </p:sp>
      <p:pic>
        <p:nvPicPr>
          <p:cNvPr id="2062" name="Picture 14" descr="96af9b1075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476250"/>
            <a:ext cx="6148388" cy="638175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Кто автор сказки «Огниво»?</a:t>
            </a:r>
          </a:p>
        </p:txBody>
      </p:sp>
      <p:sp>
        <p:nvSpPr>
          <p:cNvPr id="4" name="Скругленный прямоугольник 3">
            <a:hlinkClick r:id="" action="ppaction://macro?name=DA"/>
          </p:cNvPr>
          <p:cNvSpPr/>
          <p:nvPr/>
        </p:nvSpPr>
        <p:spPr>
          <a:xfrm>
            <a:off x="5292725" y="1600200"/>
            <a:ext cx="2879725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Г.Х. Андерсен</a:t>
            </a:r>
          </a:p>
        </p:txBody>
      </p:sp>
      <p:sp>
        <p:nvSpPr>
          <p:cNvPr id="5" name="Скругленный прямоугольник 4">
            <a:hlinkClick r:id="" action="ppaction://macro?name=NET"/>
          </p:cNvPr>
          <p:cNvSpPr/>
          <p:nvPr/>
        </p:nvSpPr>
        <p:spPr>
          <a:xfrm>
            <a:off x="5292725" y="4868863"/>
            <a:ext cx="2879725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Братья Гримм</a:t>
            </a:r>
          </a:p>
        </p:txBody>
      </p:sp>
      <p:sp>
        <p:nvSpPr>
          <p:cNvPr id="6" name="Скругленный прямоугольник 5">
            <a:hlinkClick r:id="" action="ppaction://macro?name=NET"/>
          </p:cNvPr>
          <p:cNvSpPr/>
          <p:nvPr/>
        </p:nvSpPr>
        <p:spPr>
          <a:xfrm>
            <a:off x="5292725" y="3222625"/>
            <a:ext cx="2879725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П.П. Бажов</a:t>
            </a:r>
          </a:p>
        </p:txBody>
      </p:sp>
      <p:pic>
        <p:nvPicPr>
          <p:cNvPr id="4106" name="Picture 10" descr="Огниво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763713"/>
            <a:ext cx="2747963" cy="4248150"/>
          </a:xfrm>
          <a:ln w="57150" cmpd="thickThin">
            <a:solidFill>
              <a:srgbClr val="FF9966"/>
            </a:solidFill>
          </a:ln>
        </p:spPr>
      </p:pic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1979613" y="2492375"/>
            <a:ext cx="1079500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Какие сказки являются авторскими?</a:t>
            </a:r>
            <a:r>
              <a:rPr lang="ru-RU" sz="400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Скругленный прямоугольник 3">
            <a:hlinkClick r:id="" action="ppaction://macro?name=DA_MN"/>
          </p:cNvPr>
          <p:cNvSpPr/>
          <p:nvPr/>
        </p:nvSpPr>
        <p:spPr>
          <a:xfrm>
            <a:off x="6286500" y="2500313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Три толстяка</a:t>
            </a:r>
          </a:p>
        </p:txBody>
      </p:sp>
      <p:sp>
        <p:nvSpPr>
          <p:cNvPr id="13" name="Скругленный прямоугольник 12">
            <a:hlinkClick r:id="" action="ppaction://macro?name=DA_MN"/>
          </p:cNvPr>
          <p:cNvSpPr/>
          <p:nvPr/>
        </p:nvSpPr>
        <p:spPr>
          <a:xfrm>
            <a:off x="928688" y="3929063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Красная Шапочка</a:t>
            </a:r>
          </a:p>
        </p:txBody>
      </p:sp>
      <p:sp>
        <p:nvSpPr>
          <p:cNvPr id="14" name="Скругленный прямоугольник 13">
            <a:hlinkClick r:id="" action="ppaction://macro?name=DA_MN"/>
          </p:cNvPr>
          <p:cNvSpPr/>
          <p:nvPr/>
        </p:nvSpPr>
        <p:spPr>
          <a:xfrm>
            <a:off x="3643313" y="2500313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2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Бременские музыканты</a:t>
            </a:r>
          </a:p>
        </p:txBody>
      </p:sp>
      <p:sp>
        <p:nvSpPr>
          <p:cNvPr id="15" name="Скругленный прямоугольник 14">
            <a:hlinkClick r:id="" action="ppaction://macro?name=NET_MN"/>
          </p:cNvPr>
          <p:cNvSpPr/>
          <p:nvPr/>
        </p:nvSpPr>
        <p:spPr>
          <a:xfrm>
            <a:off x="3643313" y="3929063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Зимовье зверей</a:t>
            </a:r>
          </a:p>
        </p:txBody>
      </p:sp>
      <p:sp>
        <p:nvSpPr>
          <p:cNvPr id="16" name="Скругленный прямоугольник 15">
            <a:hlinkClick r:id="" action="ppaction://macro?name=NET_MN"/>
          </p:cNvPr>
          <p:cNvSpPr/>
          <p:nvPr/>
        </p:nvSpPr>
        <p:spPr>
          <a:xfrm>
            <a:off x="928688" y="2500313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Колобок</a:t>
            </a:r>
          </a:p>
        </p:txBody>
      </p:sp>
      <p:sp>
        <p:nvSpPr>
          <p:cNvPr id="17" name="Скругленный прямоугольник 16">
            <a:hlinkClick r:id="" action="ppaction://macro?name=NET_MN"/>
          </p:cNvPr>
          <p:cNvSpPr/>
          <p:nvPr/>
        </p:nvSpPr>
        <p:spPr>
          <a:xfrm>
            <a:off x="6286500" y="3929063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Гуси-лебеди</a:t>
            </a:r>
          </a:p>
        </p:txBody>
      </p:sp>
      <p:sp>
        <p:nvSpPr>
          <p:cNvPr id="5133" name="Содержимое 2"/>
          <p:cNvSpPr>
            <a:spLocks/>
          </p:cNvSpPr>
          <p:nvPr/>
        </p:nvSpPr>
        <p:spPr bwMode="auto">
          <a:xfrm>
            <a:off x="457200" y="1600200"/>
            <a:ext cx="82296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ru-RU" sz="2400" dirty="0"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theme1.xml><?xml version="1.0" encoding="utf-8"?>
<a:theme xmlns:a="http://schemas.openxmlformats.org/drawingml/2006/main" name="Путешествие">
  <a:themeElements>
    <a:clrScheme name="Другая 47">
      <a:dk1>
        <a:srgbClr val="8E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Праздник детский 2">
  <a:themeElements>
    <a:clrScheme name="Другая 49">
      <a:dk1>
        <a:srgbClr val="8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Экология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Литература 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компьютер">
  <a:themeElements>
    <a:clrScheme name="sample 3">
      <a:dk1>
        <a:srgbClr val="17347D"/>
      </a:dk1>
      <a:lt1>
        <a:srgbClr val="FFFFFF"/>
      </a:lt1>
      <a:dk2>
        <a:srgbClr val="3366CC"/>
      </a:dk2>
      <a:lt2>
        <a:srgbClr val="DDDDDD"/>
      </a:lt2>
      <a:accent1>
        <a:srgbClr val="77B7E7"/>
      </a:accent1>
      <a:accent2>
        <a:srgbClr val="45AB7D"/>
      </a:accent2>
      <a:accent3>
        <a:srgbClr val="FFFFFF"/>
      </a:accent3>
      <a:accent4>
        <a:srgbClr val="122B6A"/>
      </a:accent4>
      <a:accent5>
        <a:srgbClr val="BDD8F1"/>
      </a:accent5>
      <a:accent6>
        <a:srgbClr val="3E9B71"/>
      </a:accent6>
      <a:hlink>
        <a:srgbClr val="9999FF"/>
      </a:hlink>
      <a:folHlink>
        <a:srgbClr val="969696"/>
      </a:folHlink>
    </a:clrScheme>
    <a:fontScheme name="sampl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1B525F"/>
        </a:dk1>
        <a:lt1>
          <a:srgbClr val="FFFFFF"/>
        </a:lt1>
        <a:dk2>
          <a:srgbClr val="339966"/>
        </a:dk2>
        <a:lt2>
          <a:srgbClr val="DDDDDD"/>
        </a:lt2>
        <a:accent1>
          <a:srgbClr val="C5BA6B"/>
        </a:accent1>
        <a:accent2>
          <a:srgbClr val="669900"/>
        </a:accent2>
        <a:accent3>
          <a:srgbClr val="FFFFFF"/>
        </a:accent3>
        <a:accent4>
          <a:srgbClr val="154550"/>
        </a:accent4>
        <a:accent5>
          <a:srgbClr val="DFD9BA"/>
        </a:accent5>
        <a:accent6>
          <a:srgbClr val="5C8A00"/>
        </a:accent6>
        <a:hlink>
          <a:srgbClr val="E57C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91961"/>
        </a:dk1>
        <a:lt1>
          <a:srgbClr val="FFFFFF"/>
        </a:lt1>
        <a:dk2>
          <a:srgbClr val="5D4CDC"/>
        </a:dk2>
        <a:lt2>
          <a:srgbClr val="DDDDDD"/>
        </a:lt2>
        <a:accent1>
          <a:srgbClr val="31B36C"/>
        </a:accent1>
        <a:accent2>
          <a:srgbClr val="0099FF"/>
        </a:accent2>
        <a:accent3>
          <a:srgbClr val="FFFFFF"/>
        </a:accent3>
        <a:accent4>
          <a:srgbClr val="141452"/>
        </a:accent4>
        <a:accent5>
          <a:srgbClr val="ADD6BA"/>
        </a:accent5>
        <a:accent6>
          <a:srgbClr val="008AE7"/>
        </a:accent6>
        <a:hlink>
          <a:srgbClr val="A0963C"/>
        </a:hlink>
        <a:folHlink>
          <a:srgbClr val="A0963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17347D"/>
        </a:dk1>
        <a:lt1>
          <a:srgbClr val="FFFFFF"/>
        </a:lt1>
        <a:dk2>
          <a:srgbClr val="3366CC"/>
        </a:dk2>
        <a:lt2>
          <a:srgbClr val="DDDDDD"/>
        </a:lt2>
        <a:accent1>
          <a:srgbClr val="77B7E7"/>
        </a:accent1>
        <a:accent2>
          <a:srgbClr val="45AB7D"/>
        </a:accent2>
        <a:accent3>
          <a:srgbClr val="FFFFFF"/>
        </a:accent3>
        <a:accent4>
          <a:srgbClr val="122B6A"/>
        </a:accent4>
        <a:accent5>
          <a:srgbClr val="BDD8F1"/>
        </a:accent5>
        <a:accent6>
          <a:srgbClr val="3E9B71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Клен 1">
    <a:dk1>
      <a:srgbClr val="BB5F03"/>
    </a:dk1>
    <a:lt1>
      <a:srgbClr val="FFFFFF"/>
    </a:lt1>
    <a:dk2>
      <a:srgbClr val="993300"/>
    </a:dk2>
    <a:lt2>
      <a:srgbClr val="FEEC94"/>
    </a:lt2>
    <a:accent1>
      <a:srgbClr val="FF9900"/>
    </a:accent1>
    <a:accent2>
      <a:srgbClr val="B76A03"/>
    </a:accent2>
    <a:accent3>
      <a:srgbClr val="CAADAA"/>
    </a:accent3>
    <a:accent4>
      <a:srgbClr val="DADADA"/>
    </a:accent4>
    <a:accent5>
      <a:srgbClr val="FFCAAA"/>
    </a:accent5>
    <a:accent6>
      <a:srgbClr val="A65F02"/>
    </a:accent6>
    <a:hlink>
      <a:srgbClr val="FFFFCC"/>
    </a:hlink>
    <a:folHlink>
      <a:srgbClr val="CCCC00"/>
    </a:folHlink>
  </a:clrScheme>
</a:themeOverride>
</file>

<file path=ppt/theme/themeOverride1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3.xml><?xml version="1.0" encoding="utf-8"?>
<a:themeOverride xmlns:a="http://schemas.openxmlformats.org/drawingml/2006/main">
  <a:clrScheme name="Другая 49">
    <a:dk1>
      <a:srgbClr val="8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Клен 1">
    <a:dk1>
      <a:srgbClr val="BB5F03"/>
    </a:dk1>
    <a:lt1>
      <a:srgbClr val="FFFFFF"/>
    </a:lt1>
    <a:dk2>
      <a:srgbClr val="993300"/>
    </a:dk2>
    <a:lt2>
      <a:srgbClr val="FEEC94"/>
    </a:lt2>
    <a:accent1>
      <a:srgbClr val="FF9900"/>
    </a:accent1>
    <a:accent2>
      <a:srgbClr val="B76A03"/>
    </a:accent2>
    <a:accent3>
      <a:srgbClr val="CAADAA"/>
    </a:accent3>
    <a:accent4>
      <a:srgbClr val="DADADA"/>
    </a:accent4>
    <a:accent5>
      <a:srgbClr val="FFCAAA"/>
    </a:accent5>
    <a:accent6>
      <a:srgbClr val="A65F02"/>
    </a:accent6>
    <a:hlink>
      <a:srgbClr val="FFFFCC"/>
    </a:hlink>
    <a:folHlink>
      <a:srgbClr val="CCCC00"/>
    </a:folHlink>
  </a:clrScheme>
</a:themeOverride>
</file>

<file path=ppt/theme/themeOverride9.xml><?xml version="1.0" encoding="utf-8"?>
<a:themeOverride xmlns:a="http://schemas.openxmlformats.org/drawingml/2006/main">
  <a:clrScheme name="Клен 1">
    <a:dk1>
      <a:srgbClr val="BB5F03"/>
    </a:dk1>
    <a:lt1>
      <a:srgbClr val="FFFFFF"/>
    </a:lt1>
    <a:dk2>
      <a:srgbClr val="993300"/>
    </a:dk2>
    <a:lt2>
      <a:srgbClr val="FEEC94"/>
    </a:lt2>
    <a:accent1>
      <a:srgbClr val="FF9900"/>
    </a:accent1>
    <a:accent2>
      <a:srgbClr val="B76A03"/>
    </a:accent2>
    <a:accent3>
      <a:srgbClr val="CAADAA"/>
    </a:accent3>
    <a:accent4>
      <a:srgbClr val="DADADA"/>
    </a:accent4>
    <a:accent5>
      <a:srgbClr val="FFCAAA"/>
    </a:accent5>
    <a:accent6>
      <a:srgbClr val="A65F02"/>
    </a:accent6>
    <a:hlink>
      <a:srgbClr val="FFFFCC"/>
    </a:hlink>
    <a:folHlink>
      <a:srgbClr val="CC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</TotalTime>
  <Words>1210</Words>
  <Application>Microsoft Office PowerPoint</Application>
  <PresentationFormat>Экран (4:3)</PresentationFormat>
  <Paragraphs>328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42</vt:i4>
      </vt:variant>
    </vt:vector>
  </HeadingPairs>
  <TitlesOfParts>
    <vt:vector size="52" baseType="lpstr">
      <vt:lpstr>Путешествие</vt:lpstr>
      <vt:lpstr>Экология 1</vt:lpstr>
      <vt:lpstr>Литература 3</vt:lpstr>
      <vt:lpstr>Оформление по умолчанию</vt:lpstr>
      <vt:lpstr>1_Оформление по умолчанию</vt:lpstr>
      <vt:lpstr>Клен</vt:lpstr>
      <vt:lpstr>Поток</vt:lpstr>
      <vt:lpstr>компьютер</vt:lpstr>
      <vt:lpstr>2_Оформление по умолчанию</vt:lpstr>
      <vt:lpstr>Праздник детский 2</vt:lpstr>
      <vt:lpstr>Интегрированная предметная неделя в начальной школе</vt:lpstr>
      <vt:lpstr>      Литературное чтение </vt:lpstr>
      <vt:lpstr>     Окружающий мир</vt:lpstr>
      <vt:lpstr>Цели:</vt:lpstr>
      <vt:lpstr> </vt:lpstr>
      <vt:lpstr>План проведения интегрированной предметной недели (литературное чтение + окружающий мир) </vt:lpstr>
      <vt:lpstr>Викторина  по  чтению</vt:lpstr>
      <vt:lpstr>Кто автор сказки «Огниво»?</vt:lpstr>
      <vt:lpstr>Какие сказки являются авторскими? </vt:lpstr>
      <vt:lpstr>Кто автор сказки «Кот в сапогах»? </vt:lpstr>
      <vt:lpstr>В кого превращался князь Гвидон из сказки А.С. Пушкина? </vt:lpstr>
      <vt:lpstr>Где жил Карлсон? </vt:lpstr>
      <vt:lpstr>Какие сказки написал  А.С. Пушкин? </vt:lpstr>
      <vt:lpstr>Наши победители:</vt:lpstr>
      <vt:lpstr>Олимпиада “Знатоки природы” для 3 – 4 классов.  </vt:lpstr>
      <vt:lpstr>Слайд 16</vt:lpstr>
      <vt:lpstr>Слайд 17</vt:lpstr>
      <vt:lpstr>  </vt:lpstr>
      <vt:lpstr>Слайд 19</vt:lpstr>
      <vt:lpstr> Замечательный писатель и большой любитель природы Михаил Пришвин писал:</vt:lpstr>
      <vt:lpstr>Слайд 21</vt:lpstr>
      <vt:lpstr>Муниципальное образовательное учреждение «Котлубанская СОШ» </vt:lpstr>
      <vt:lpstr>Дерево, цветок и  птица Не всегда  умеет защититься,  Если будут уничтожены они , На планете мы останемся одни.</vt:lpstr>
      <vt:lpstr>Не разрушайте этот мир! Девчонки и мальчишки, Иначе эти чудеса. Останутся лишь в книжке.</vt:lpstr>
      <vt:lpstr>Урок-театрализация во 2 классе «Берегите воду» </vt:lpstr>
      <vt:lpstr>А.С.Пушкин «Сказка о рыбаке и рыбке»</vt:lpstr>
      <vt:lpstr>Слайд 27</vt:lpstr>
      <vt:lpstr>   </vt:lpstr>
      <vt:lpstr>Слайд 29</vt:lpstr>
      <vt:lpstr>Слайд 30</vt:lpstr>
      <vt:lpstr>»</vt:lpstr>
      <vt:lpstr>Муниципальное образовательное учреждение  «Котлубанская средняя общеобразовательная школа Городищенского района Волгоградской области»</vt:lpstr>
      <vt:lpstr>Техническое чудо</vt:lpstr>
      <vt:lpstr>Проект «Космическое пространство»</vt:lpstr>
      <vt:lpstr>Проект «Мир игрушек поистине неисчерпаем»</vt:lpstr>
      <vt:lpstr>Д е т и    и    д е н ь г и</vt:lpstr>
      <vt:lpstr>Победители исследовательских работ:</vt:lpstr>
      <vt:lpstr> Победители районного  конкурса  социально-учебных проектов для обучающихся начальной школы       «Я – исследователь» </vt:lpstr>
      <vt:lpstr>Конкурс рисунков по теме “Берегите наш общий дом” (по классам). </vt:lpstr>
      <vt:lpstr>  Выставка поделок  «Природа и сказка – источник творческого вдохновения» </vt:lpstr>
      <vt:lpstr>Победители в выставке</vt:lpstr>
      <vt:lpstr>Линейка, посвященная закрытию предметной недели.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Интегрированная предметная неделя</dc:title>
  <dc:creator>Admin</dc:creator>
  <dc:description>http://aida.ucoz.ru</dc:description>
  <cp:lastModifiedBy>Admin</cp:lastModifiedBy>
  <cp:revision>72</cp:revision>
  <dcterms:created xsi:type="dcterms:W3CDTF">2011-02-04T14:24:30Z</dcterms:created>
  <dcterms:modified xsi:type="dcterms:W3CDTF">2012-01-15T18:48:51Z</dcterms:modified>
  <cp:category>шаблоны к Powerpoint</cp:category>
</cp:coreProperties>
</file>