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57" r:id="rId4"/>
    <p:sldId id="262" r:id="rId5"/>
    <p:sldId id="359" r:id="rId6"/>
    <p:sldId id="361" r:id="rId7"/>
    <p:sldId id="371" r:id="rId8"/>
    <p:sldId id="362" r:id="rId9"/>
    <p:sldId id="363" r:id="rId10"/>
    <p:sldId id="373" r:id="rId11"/>
    <p:sldId id="364" r:id="rId12"/>
    <p:sldId id="372" r:id="rId13"/>
    <p:sldId id="365" r:id="rId14"/>
    <p:sldId id="347" r:id="rId15"/>
    <p:sldId id="263" r:id="rId16"/>
    <p:sldId id="265" r:id="rId17"/>
    <p:sldId id="268" r:id="rId18"/>
    <p:sldId id="269" r:id="rId19"/>
    <p:sldId id="270" r:id="rId20"/>
    <p:sldId id="271" r:id="rId21"/>
    <p:sldId id="272" r:id="rId22"/>
    <p:sldId id="353" r:id="rId23"/>
    <p:sldId id="274" r:id="rId24"/>
    <p:sldId id="344" r:id="rId25"/>
    <p:sldId id="329" r:id="rId26"/>
    <p:sldId id="276" r:id="rId27"/>
    <p:sldId id="277" r:id="rId28"/>
    <p:sldId id="291" r:id="rId29"/>
    <p:sldId id="293" r:id="rId30"/>
    <p:sldId id="301" r:id="rId31"/>
    <p:sldId id="294" r:id="rId32"/>
    <p:sldId id="348" r:id="rId33"/>
    <p:sldId id="355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CC3300"/>
    <a:srgbClr val="00CC00"/>
    <a:srgbClr val="009900"/>
    <a:srgbClr val="800000"/>
    <a:srgbClr val="0000CC"/>
    <a:srgbClr val="000099"/>
    <a:srgbClr val="663300"/>
    <a:srgbClr val="FFCC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743" autoAdjust="0"/>
    <p:restoredTop sz="94622" autoAdjust="0"/>
  </p:normalViewPr>
  <p:slideViewPr>
    <p:cSldViewPr>
      <p:cViewPr varScale="1">
        <p:scale>
          <a:sx n="95" d="100"/>
          <a:sy n="95" d="100"/>
        </p:scale>
        <p:origin x="-2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04FE1-8E9B-4050-9F4F-9F825CCA5566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52F19-7B3B-4026-B988-8B73B9FF8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52F19-7B3B-4026-B988-8B73B9FF859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ECB56-92B4-4A05-B594-14159BD27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4A9FA-7660-42FA-BCB8-2525055DE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26475-EF57-49FB-9D5E-2DC0D5D3E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350D-AE11-4811-B404-AED8FF2BC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D8922-CCC8-4944-8647-D0FEA7599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6B10D-0796-4BFE-B464-4E8D5B381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1D77E-2053-41AB-B2B9-73510F4B2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AA1DF-E5FE-467E-A992-8C01DF2B7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EB1F5-DC32-4015-80D7-93AFD8295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BA4A-FB0C-48ED-A62C-834B14F2B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CA4FC-30D2-4807-8C05-0BCA26BF3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406171-B97E-484F-816C-852F38C51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23\Desktop\&#1082;&#1086;&#1085;&#1082;&#1091;&#1088;&#1089;&#1099;\&#1089;&#1074;&#1086;&#1103;%20&#1080;&#1075;&#1088;&#1072;\&#1089;&#1074;&#1086;&#1103;%20&#1080;&#1075;&#1088;&#1072;%20&#1082;&#1086;&#1085;&#1082;&#1091;&#1088;&#1089;\9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gif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G:\yandsearch?text=%D1%8D%D0%BB%D0%B5%D0%BC%D0%B5%D0%BD%D1%82%20%D0%9A%D1%81%D0%B5%D0%BD%D0%BE%D0%BD" TargetMode="Externa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slide" Target="slide24.xml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slide" Target="slide26.xml"/><Relationship Id="rId4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6.jpeg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30.xml"/><Relationship Id="rId3" Type="http://schemas.openxmlformats.org/officeDocument/2006/relationships/slide" Target="slide13.xml"/><Relationship Id="rId7" Type="http://schemas.openxmlformats.org/officeDocument/2006/relationships/slide" Target="slide21.xml"/><Relationship Id="rId12" Type="http://schemas.openxmlformats.org/officeDocument/2006/relationships/slide" Target="slide2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28.xml"/><Relationship Id="rId5" Type="http://schemas.openxmlformats.org/officeDocument/2006/relationships/slide" Target="slide19.xml"/><Relationship Id="rId15" Type="http://schemas.openxmlformats.org/officeDocument/2006/relationships/slide" Target="slide4.xml"/><Relationship Id="rId10" Type="http://schemas.openxmlformats.org/officeDocument/2006/relationships/slide" Target="slide25.xml"/><Relationship Id="rId4" Type="http://schemas.openxmlformats.org/officeDocument/2006/relationships/slide" Target="slide15.xml"/><Relationship Id="rId9" Type="http://schemas.openxmlformats.org/officeDocument/2006/relationships/slide" Target="slide27.xml"/><Relationship Id="rId14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6.jpe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image" Target="../media/image45.pn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6.jpeg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9.jpeg"/><Relationship Id="rId9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otokzn.ru/articles/kazan/0/39/" TargetMode="External"/><Relationship Id="rId13" Type="http://schemas.openxmlformats.org/officeDocument/2006/relationships/hyperlink" Target="http://www.goodpc.narod.ru/smilik/bigsmilik.htm" TargetMode="External"/><Relationship Id="rId18" Type="http://schemas.openxmlformats.org/officeDocument/2006/relationships/hyperlink" Target="http://priroda77.narod.ru/animation/dragon/dragon1.shtml" TargetMode="External"/><Relationship Id="rId26" Type="http://schemas.openxmlformats.org/officeDocument/2006/relationships/hyperlink" Target="http://707-000.ru/show.php?id=41436" TargetMode="External"/><Relationship Id="rId3" Type="http://schemas.openxmlformats.org/officeDocument/2006/relationships/hyperlink" Target="http://home.uic.tula.ru/~zanchem/episod.htm" TargetMode="External"/><Relationship Id="rId21" Type="http://schemas.openxmlformats.org/officeDocument/2006/relationships/hyperlink" Target="http://www.fmm.ru/specimens/vitr85/4536k1.html" TargetMode="External"/><Relationship Id="rId7" Type="http://schemas.openxmlformats.org/officeDocument/2006/relationships/hyperlink" Target="http://www.senav.net/2008/07/08/interesnye_fakty_iz_zhizni_d_i_mendeleeva.html" TargetMode="External"/><Relationship Id="rId12" Type="http://schemas.openxmlformats.org/officeDocument/2006/relationships/hyperlink" Target="http://art-coll.narod.ru/anim/raznoe.htm" TargetMode="External"/><Relationship Id="rId17" Type="http://schemas.openxmlformats.org/officeDocument/2006/relationships/hyperlink" Target="http://www.tonnel.ru/?l=gzl&amp;uid=155" TargetMode="External"/><Relationship Id="rId25" Type="http://schemas.openxmlformats.org/officeDocument/2006/relationships/hyperlink" Target="http://www.zooexcurs.narod.ru/diptera/culicidae.htm" TargetMode="External"/><Relationship Id="rId2" Type="http://schemas.openxmlformats.org/officeDocument/2006/relationships/image" Target="../media/image51.jpeg"/><Relationship Id="rId16" Type="http://schemas.openxmlformats.org/officeDocument/2006/relationships/hyperlink" Target="http://borovsk-1358.ru/ownmenu/napoleon/" TargetMode="External"/><Relationship Id="rId20" Type="http://schemas.openxmlformats.org/officeDocument/2006/relationships/hyperlink" Target="http://www.nivagold.ru/raznoe/raz/dino/drag.htm" TargetMode="External"/><Relationship Id="rId29" Type="http://schemas.openxmlformats.org/officeDocument/2006/relationships/hyperlink" Target="http://video.eraz.ru/user/cool44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us.qwnet.ru/library/n-t/ri/kk/hm14.htm" TargetMode="External"/><Relationship Id="rId11" Type="http://schemas.openxmlformats.org/officeDocument/2006/relationships/hyperlink" Target="http://www.maratakm.narod.ru/pictures.htm" TargetMode="External"/><Relationship Id="rId24" Type="http://schemas.openxmlformats.org/officeDocument/2006/relationships/hyperlink" Target="http://www.bashedu.ru/konkurs/safarov/_root/s_rframe.htm" TargetMode="External"/><Relationship Id="rId5" Type="http://schemas.openxmlformats.org/officeDocument/2006/relationships/hyperlink" Target="http://www.alhimikov.net/galery/Page-1.html" TargetMode="External"/><Relationship Id="rId15" Type="http://schemas.openxmlformats.org/officeDocument/2006/relationships/hyperlink" Target="http://www.fotokosmos.narod.ru/art1.html" TargetMode="External"/><Relationship Id="rId23" Type="http://schemas.openxmlformats.org/officeDocument/2006/relationships/hyperlink" Target="http://www.region64.ru/kitoboi" TargetMode="External"/><Relationship Id="rId28" Type="http://schemas.openxmlformats.org/officeDocument/2006/relationships/hyperlink" Target="http://tfile.ru/forum/viewtopic.php?t=196400&amp;start=0" TargetMode="External"/><Relationship Id="rId10" Type="http://schemas.openxmlformats.org/officeDocument/2006/relationships/hyperlink" Target="http://wallpaper.zoda.ru/abstract/p15/" TargetMode="External"/><Relationship Id="rId19" Type="http://schemas.openxmlformats.org/officeDocument/2006/relationships/hyperlink" Target="http://aimi.ru/flash176x22017.htm" TargetMode="External"/><Relationship Id="rId4" Type="http://schemas.openxmlformats.org/officeDocument/2006/relationships/hyperlink" Target="http://chemistry.narod.ru/persones/Butlerov.html" TargetMode="External"/><Relationship Id="rId9" Type="http://schemas.openxmlformats.org/officeDocument/2006/relationships/hyperlink" Target="http://www.rosbalt.ru/2009/03/04/623123.html" TargetMode="External"/><Relationship Id="rId14" Type="http://schemas.openxmlformats.org/officeDocument/2006/relationships/hyperlink" Target="http://content.net.ua/registration/sections/section.php?sec_id=7274" TargetMode="External"/><Relationship Id="rId22" Type="http://schemas.openxmlformats.org/officeDocument/2006/relationships/hyperlink" Target="http://alex-naumov.livejournal.com/23908.html" TargetMode="External"/><Relationship Id="rId27" Type="http://schemas.openxmlformats.org/officeDocument/2006/relationships/hyperlink" Target="http://mypaints.com/Winter%20window%20(1)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3\Desktop\&#1082;&#1086;&#1085;&#1082;&#1091;&#1088;&#1089;&#1099;\&#1089;&#1074;&#1086;&#1103;%20&#1080;&#1075;&#1088;&#1072;\&#1089;&#1074;&#1086;&#1103;%20&#1080;&#1075;&#1088;&#1072;%20&#1082;&#1086;&#1085;&#1082;&#1091;&#1088;&#1089;\15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&#1074;&#1086;&#1088;&#1086;&#1085;&#1094;&#1086;&#1074;&#1072;%202.MP4" TargetMode="External"/><Relationship Id="rId5" Type="http://schemas.openxmlformats.org/officeDocument/2006/relationships/hyperlink" Target="Opit007.avi" TargetMode="External"/><Relationship Id="rId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85786" y="500042"/>
            <a:ext cx="7643865" cy="52149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233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>
              <a:defRPr/>
            </a:pP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 b="-294247"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ru-RU" sz="1400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 b="-294247"/>
                  </a:stretch>
                </a:blipFill>
                <a:latin typeface="Times New Roman"/>
                <a:cs typeface="Times New Roman"/>
              </a:rPr>
              <a:t>обобщающий урок  </a:t>
            </a:r>
          </a:p>
          <a:p>
            <a:pPr algn="ctr">
              <a:defRPr/>
            </a:pPr>
            <a:r>
              <a:rPr lang="ru-RU" sz="1400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 b="-294247"/>
                  </a:stretch>
                </a:blipFill>
                <a:latin typeface="Times New Roman"/>
                <a:cs typeface="Times New Roman"/>
              </a:rPr>
              <a:t>по теме:</a:t>
            </a:r>
          </a:p>
          <a:p>
            <a:pPr algn="ctr">
              <a:defRPr/>
            </a:pPr>
            <a:r>
              <a:rPr lang="ru-RU" sz="2400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 b="-294247"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« Металлы</a:t>
            </a:r>
            <a:r>
              <a:rPr lang="ru-RU" sz="2400" kern="10" dirty="0" smtClean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 b="-294247"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»</a:t>
            </a:r>
          </a:p>
          <a:p>
            <a:pPr algn="ctr">
              <a:defRPr/>
            </a:pPr>
            <a:endParaRPr lang="ru-RU" kern="10" dirty="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 b="-294247"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-1285875" y="55006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054" name="9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26035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684213" y="188913"/>
            <a:ext cx="142875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929586" y="5715016"/>
            <a:ext cx="857256" cy="928670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1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8572528" y="6357958"/>
            <a:ext cx="428628" cy="500042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 prstMaterial="dkEdge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357454"/>
          </a:xfrm>
          <a:scene3d>
            <a:camera prst="orthographicFront">
              <a:rot lat="0" lon="0" rev="0"/>
            </a:camera>
            <a:lightRig rig="chilly" dir="t"/>
          </a:scene3d>
          <a:sp3d prstMaterial="dkEdge">
            <a:bevelT w="31115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2400" dirty="0" smtClean="0">
                <a:latin typeface="Arial Black" pitchFamily="34" charset="0"/>
              </a:rPr>
              <a:t>        </a:t>
            </a:r>
            <a:br>
              <a:rPr lang="en-US" sz="2400" dirty="0" smtClean="0">
                <a:latin typeface="Arial Black" pitchFamily="34" charset="0"/>
              </a:rPr>
            </a:b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    </a:t>
            </a:r>
            <a:r>
              <a:rPr lang="en-US" sz="2400" dirty="0" smtClean="0">
                <a:latin typeface="Arial Black" pitchFamily="34" charset="0"/>
              </a:rPr>
              <a:t>FeCl</a:t>
            </a:r>
            <a:r>
              <a:rPr lang="en-US" sz="2400" baseline="-25000" dirty="0" smtClean="0">
                <a:latin typeface="Arial Black" pitchFamily="34" charset="0"/>
              </a:rPr>
              <a:t>3</a:t>
            </a:r>
            <a:r>
              <a:rPr lang="en-US" sz="2400" dirty="0" smtClean="0">
                <a:latin typeface="Arial Black" pitchFamily="34" charset="0"/>
              </a:rPr>
              <a:t>    K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[ Fe(OH)</a:t>
            </a:r>
            <a:r>
              <a:rPr lang="en-US" sz="2400" baseline="-25000" dirty="0" smtClean="0">
                <a:latin typeface="Arial Black" pitchFamily="34" charset="0"/>
              </a:rPr>
              <a:t>4</a:t>
            </a:r>
            <a:r>
              <a:rPr lang="en-US" sz="2400" dirty="0" smtClean="0">
                <a:latin typeface="Arial Black" pitchFamily="34" charset="0"/>
              </a:rPr>
              <a:t> ]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>
                <a:latin typeface="Arial Black" pitchFamily="34" charset="0"/>
              </a:rPr>
              <a:t/>
            </a:r>
            <a:br>
              <a:rPr lang="en-US" sz="2400" dirty="0" smtClean="0">
                <a:latin typeface="Arial Black" pitchFamily="34" charset="0"/>
              </a:rPr>
            </a:br>
            <a:r>
              <a:rPr lang="en-US" sz="2400" dirty="0" smtClean="0">
                <a:latin typeface="Arial Black" pitchFamily="34" charset="0"/>
              </a:rPr>
              <a:t>       Fe        </a:t>
            </a:r>
            <a:r>
              <a:rPr lang="en-US" sz="2400" dirty="0" err="1" smtClean="0">
                <a:latin typeface="Arial Black" pitchFamily="34" charset="0"/>
              </a:rPr>
              <a:t>Fe</a:t>
            </a:r>
            <a:r>
              <a:rPr lang="en-US" sz="2400" dirty="0" smtClean="0">
                <a:latin typeface="Arial Black" pitchFamily="34" charset="0"/>
              </a:rPr>
              <a:t>(OH)</a:t>
            </a:r>
            <a:r>
              <a:rPr lang="en-US" sz="2400" baseline="-25000" dirty="0" smtClean="0">
                <a:latin typeface="Arial Black" pitchFamily="34" charset="0"/>
              </a:rPr>
              <a:t>3</a:t>
            </a:r>
            <a:r>
              <a:rPr lang="en-US" sz="2400" dirty="0" smtClean="0">
                <a:latin typeface="Arial Black" pitchFamily="34" charset="0"/>
              </a:rPr>
              <a:t>       NaFeO</a:t>
            </a:r>
            <a:r>
              <a:rPr lang="en-US" sz="2400" baseline="-25000" dirty="0" smtClean="0">
                <a:latin typeface="Arial Black" pitchFamily="34" charset="0"/>
              </a:rPr>
              <a:t>2</a:t>
            </a:r>
            <a:r>
              <a:rPr lang="en-US" sz="2400" dirty="0" smtClean="0">
                <a:latin typeface="Arial Black" pitchFamily="34" charset="0"/>
              </a:rPr>
              <a:t/>
            </a:r>
            <a:br>
              <a:rPr lang="en-US" sz="2400" dirty="0" smtClean="0">
                <a:latin typeface="Arial Black" pitchFamily="34" charset="0"/>
              </a:rPr>
            </a:br>
            <a:r>
              <a:rPr lang="en-US" sz="2400" dirty="0" smtClean="0">
                <a:latin typeface="Arial Black" pitchFamily="34" charset="0"/>
              </a:rPr>
              <a:t/>
            </a:r>
            <a:br>
              <a:rPr lang="en-US" sz="2400" dirty="0" smtClean="0">
                <a:latin typeface="Arial Black" pitchFamily="34" charset="0"/>
              </a:rPr>
            </a:br>
            <a:r>
              <a:rPr lang="en-US" sz="2400" dirty="0" smtClean="0">
                <a:latin typeface="Arial Black" pitchFamily="34" charset="0"/>
              </a:rPr>
              <a:t>     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FeCl</a:t>
            </a:r>
            <a:r>
              <a:rPr lang="en-US" sz="2400" baseline="-25000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r>
              <a:rPr lang="ru-RU" sz="2400" baseline="-25000" dirty="0" smtClean="0">
                <a:solidFill>
                  <a:schemeClr val="bg1"/>
                </a:solidFill>
              </a:rPr>
              <a:t/>
            </a:r>
            <a:br>
              <a:rPr lang="ru-RU" sz="2400" baseline="-25000" dirty="0" smtClean="0">
                <a:solidFill>
                  <a:schemeClr val="bg1"/>
                </a:solidFill>
              </a:rPr>
            </a:br>
            <a:endParaRPr lang="ru-RU" sz="2400" dirty="0" smtClean="0">
              <a:latin typeface="Arial Black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928794" y="1357298"/>
            <a:ext cx="357190" cy="428628"/>
          </a:xfrm>
          <a:prstGeom prst="rightArrow">
            <a:avLst/>
          </a:prstGeom>
          <a:scene3d>
            <a:camera prst="orthographicFront"/>
            <a:lightRig rig="sunrise" dir="t"/>
          </a:scene3d>
          <a:sp3d>
            <a:bevelT w="1587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000496" y="1357298"/>
            <a:ext cx="357190" cy="428628"/>
          </a:xfrm>
          <a:prstGeom prst="rightArrow">
            <a:avLst/>
          </a:prstGeom>
          <a:scene3d>
            <a:camera prst="orthographicFront"/>
            <a:lightRig rig="sunrise" dir="t"/>
          </a:scene3d>
          <a:sp3d>
            <a:bevelT w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2000240"/>
            <a:ext cx="1964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2857488" y="1000108"/>
            <a:ext cx="428628" cy="214314"/>
          </a:xfrm>
          <a:prstGeom prst="upArrow">
            <a:avLst/>
          </a:prstGeom>
          <a:scene3d>
            <a:camera prst="orthographicFront"/>
            <a:lightRig rig="sunrise" dir="t"/>
          </a:scene3d>
          <a:sp3d>
            <a:bevelT w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1214414" y="1000108"/>
            <a:ext cx="428628" cy="214314"/>
          </a:xfrm>
          <a:prstGeom prst="upArrow">
            <a:avLst/>
          </a:prstGeom>
          <a:scene3d>
            <a:camera prst="orthographicFront"/>
            <a:lightRig rig="sunrise" dir="t"/>
          </a:scene3d>
          <a:sp3d>
            <a:bevelT w="190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214414" y="1714488"/>
            <a:ext cx="484632" cy="19259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558800" h="1714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1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Содержимое 4"/>
          <p:cNvSpPr txBox="1">
            <a:spLocks/>
          </p:cNvSpPr>
          <p:nvPr/>
        </p:nvSpPr>
        <p:spPr bwMode="auto">
          <a:xfrm>
            <a:off x="214282" y="2786058"/>
            <a:ext cx="5214974" cy="3786214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morning" dir="t"/>
          </a:scene3d>
          <a:sp3d prstMaterial="dkEdge">
            <a:bevelT w="1905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ru-RU" sz="2800" kern="0" dirty="0" smtClean="0">
              <a:solidFill>
                <a:schemeClr val="tx1"/>
              </a:solidFill>
              <a:latin typeface="Algerian" pitchFamily="82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ru-RU" sz="2800" kern="0" dirty="0" smtClean="0">
              <a:solidFill>
                <a:schemeClr val="tx1"/>
              </a:solidFill>
              <a:latin typeface="Algerian" pitchFamily="82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1.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F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E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+                     =F</a:t>
            </a:r>
            <a:r>
              <a:rPr lang="en-US" kern="0" dirty="0" smtClean="0">
                <a:solidFill>
                  <a:schemeClr val="tx1"/>
                </a:solidFill>
                <a:latin typeface="Algerian" pitchFamily="82" charset="0"/>
              </a:rPr>
              <a:t>E 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Cl</a:t>
            </a:r>
            <a:r>
              <a:rPr lang="en-US" sz="2800" kern="0" baseline="-25000" dirty="0" smtClean="0">
                <a:solidFill>
                  <a:schemeClr val="tx1"/>
                </a:solidFill>
                <a:latin typeface="Algerian" pitchFamily="82" charset="0"/>
              </a:rPr>
              <a:t>3</a:t>
            </a:r>
            <a:endParaRPr kumimoji="0" lang="en-US" sz="2800" b="0" i="0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2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.F</a:t>
            </a:r>
            <a:r>
              <a:rPr lang="en-US" kern="0" dirty="0" smtClean="0">
                <a:solidFill>
                  <a:schemeClr val="tx1"/>
                </a:solidFill>
                <a:latin typeface="Algerian" pitchFamily="82" charset="0"/>
              </a:rPr>
              <a:t>E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+                     =F</a:t>
            </a:r>
            <a:r>
              <a:rPr lang="en-US" kern="0" dirty="0" smtClean="0">
                <a:solidFill>
                  <a:schemeClr val="tx1"/>
                </a:solidFill>
                <a:latin typeface="Algerian" pitchFamily="82" charset="0"/>
              </a:rPr>
              <a:t>E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 Cl</a:t>
            </a:r>
            <a:r>
              <a:rPr lang="en-US" sz="2800" kern="0" baseline="-25000" dirty="0" smtClean="0">
                <a:solidFill>
                  <a:schemeClr val="tx1"/>
                </a:solidFill>
                <a:latin typeface="Algerian" pitchFamily="82" charset="0"/>
              </a:rPr>
              <a:t>2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3.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F</a:t>
            </a:r>
            <a:r>
              <a:rPr lang="en-US" kern="0" dirty="0" smtClean="0">
                <a:solidFill>
                  <a:schemeClr val="tx1"/>
                </a:solidFill>
                <a:latin typeface="Algerian" pitchFamily="82" charset="0"/>
              </a:rPr>
              <a:t>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+                    = 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F</a:t>
            </a:r>
            <a:r>
              <a:rPr lang="en-US" kern="0" dirty="0" smtClean="0">
                <a:solidFill>
                  <a:schemeClr val="tx1"/>
                </a:solidFill>
                <a:latin typeface="Algerian" pitchFamily="82" charset="0"/>
              </a:rPr>
              <a:t>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(oh)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3</a:t>
            </a:r>
            <a:endParaRPr kumimoji="0" lang="en-US" sz="36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4. 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F</a:t>
            </a:r>
            <a:r>
              <a:rPr lang="en-US" kern="0" dirty="0" smtClean="0">
                <a:solidFill>
                  <a:schemeClr val="tx1"/>
                </a:solidFill>
                <a:latin typeface="Algerian" pitchFamily="82" charset="0"/>
              </a:rPr>
              <a:t>E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 (oh)</a:t>
            </a:r>
            <a:r>
              <a:rPr lang="en-US" sz="2800" kern="0" baseline="-25000" dirty="0" smtClean="0">
                <a:solidFill>
                  <a:schemeClr val="tx1"/>
                </a:solidFill>
                <a:latin typeface="Algerian" pitchFamily="82" charset="0"/>
              </a:rPr>
              <a:t>3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+        = K[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F</a:t>
            </a:r>
            <a:r>
              <a:rPr lang="en-US" kern="0" dirty="0" smtClean="0">
                <a:solidFill>
                  <a:schemeClr val="tx1"/>
                </a:solidFill>
                <a:latin typeface="Algerian" pitchFamily="82" charset="0"/>
              </a:rPr>
              <a:t>E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 (oh)</a:t>
            </a:r>
            <a:r>
              <a:rPr lang="en-US" sz="2800" kern="0" baseline="-25000" dirty="0" smtClean="0">
                <a:solidFill>
                  <a:schemeClr val="tx1"/>
                </a:solidFill>
                <a:latin typeface="Algerian" pitchFamily="82" charset="0"/>
              </a:rPr>
              <a:t>4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]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5. 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F</a:t>
            </a:r>
            <a:r>
              <a:rPr lang="en-US" sz="2000" kern="0" dirty="0" smtClean="0">
                <a:solidFill>
                  <a:schemeClr val="tx1"/>
                </a:solidFill>
                <a:latin typeface="Algerian" pitchFamily="82" charset="0"/>
              </a:rPr>
              <a:t>E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 (oh)</a:t>
            </a:r>
            <a:r>
              <a:rPr lang="en-US" sz="2800" kern="0" baseline="-25000" dirty="0" smtClean="0">
                <a:solidFill>
                  <a:schemeClr val="tx1"/>
                </a:solidFill>
                <a:latin typeface="Algerian" pitchFamily="82" charset="0"/>
              </a:rPr>
              <a:t>3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+         =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n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a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 F</a:t>
            </a:r>
            <a:r>
              <a:rPr lang="en-US" kern="0" dirty="0" smtClean="0">
                <a:solidFill>
                  <a:schemeClr val="tx1"/>
                </a:solidFill>
                <a:latin typeface="Algerian" pitchFamily="82" charset="0"/>
              </a:rPr>
              <a:t>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o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2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786314" y="5715016"/>
            <a:ext cx="4786346" cy="5000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Fe(</a:t>
            </a:r>
            <a:r>
              <a:rPr lang="ru-RU" sz="1600" b="1" dirty="0" smtClean="0">
                <a:solidFill>
                  <a:srgbClr val="C00000"/>
                </a:solidFill>
              </a:rPr>
              <a:t>ОН)</a:t>
            </a:r>
            <a:r>
              <a:rPr lang="ru-RU" sz="1600" b="1" baseline="-25000" dirty="0" smtClean="0">
                <a:solidFill>
                  <a:srgbClr val="C00000"/>
                </a:solidFill>
              </a:rPr>
              <a:t>3</a:t>
            </a:r>
            <a:r>
              <a:rPr lang="ru-RU" sz="1600" b="1" dirty="0" smtClean="0">
                <a:solidFill>
                  <a:srgbClr val="C00000"/>
                </a:solidFill>
              </a:rPr>
              <a:t> + </a:t>
            </a:r>
            <a:r>
              <a:rPr lang="en-US" sz="1600" b="1" dirty="0" smtClean="0">
                <a:solidFill>
                  <a:srgbClr val="C00000"/>
                </a:solidFill>
              </a:rPr>
              <a:t>Na</a:t>
            </a:r>
            <a:r>
              <a:rPr lang="ru-RU" sz="1600" b="1" dirty="0" smtClean="0">
                <a:solidFill>
                  <a:srgbClr val="C00000"/>
                </a:solidFill>
              </a:rPr>
              <a:t>ОН =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NaFeO</a:t>
            </a:r>
            <a:r>
              <a:rPr lang="en-US" sz="1600" b="1" baseline="-25000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+2</a:t>
            </a:r>
            <a:r>
              <a:rPr lang="en-US" sz="1600" b="1" dirty="0" smtClean="0">
                <a:solidFill>
                  <a:srgbClr val="C00000"/>
                </a:solidFill>
              </a:rPr>
              <a:t>H</a:t>
            </a:r>
            <a:r>
              <a:rPr lang="ru-RU" sz="1600" b="1" baseline="-25000" dirty="0" smtClean="0">
                <a:solidFill>
                  <a:srgbClr val="C00000"/>
                </a:solidFill>
              </a:rPr>
              <a:t>2</a:t>
            </a:r>
            <a:r>
              <a:rPr lang="ru-RU" sz="1600" b="1" dirty="0" smtClean="0">
                <a:solidFill>
                  <a:srgbClr val="C00000"/>
                </a:solidFill>
              </a:rPr>
              <a:t>О</a:t>
            </a:r>
            <a:endParaRPr lang="ru-RU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000596" y="5000636"/>
            <a:ext cx="4143404" cy="4286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Fe(</a:t>
            </a:r>
            <a:r>
              <a:rPr lang="ru-RU" sz="1600" b="1" dirty="0" smtClean="0">
                <a:solidFill>
                  <a:srgbClr val="C00000"/>
                </a:solidFill>
              </a:rPr>
              <a:t>ОН)</a:t>
            </a:r>
            <a:r>
              <a:rPr lang="ru-RU" sz="1600" b="1" baseline="-25000" dirty="0" smtClean="0">
                <a:solidFill>
                  <a:srgbClr val="C00000"/>
                </a:solidFill>
              </a:rPr>
              <a:t>3</a:t>
            </a:r>
            <a:r>
              <a:rPr lang="ru-RU" sz="1600" b="1" dirty="0" smtClean="0">
                <a:solidFill>
                  <a:srgbClr val="C00000"/>
                </a:solidFill>
              </a:rPr>
              <a:t> + КОН = К[</a:t>
            </a:r>
            <a:r>
              <a:rPr lang="en-US" sz="1600" b="1" dirty="0" smtClean="0">
                <a:solidFill>
                  <a:srgbClr val="C00000"/>
                </a:solidFill>
              </a:rPr>
              <a:t>Fe(</a:t>
            </a:r>
            <a:r>
              <a:rPr lang="ru-RU" sz="1600" b="1" dirty="0" smtClean="0">
                <a:solidFill>
                  <a:srgbClr val="C00000"/>
                </a:solidFill>
              </a:rPr>
              <a:t>ОН)</a:t>
            </a:r>
            <a:r>
              <a:rPr lang="ru-RU" sz="1600" b="1" baseline="-25000" dirty="0" smtClean="0">
                <a:solidFill>
                  <a:srgbClr val="C00000"/>
                </a:solidFill>
              </a:rPr>
              <a:t>4</a:t>
            </a:r>
            <a:r>
              <a:rPr lang="ru-RU" sz="1600" b="1" dirty="0" smtClean="0">
                <a:solidFill>
                  <a:srgbClr val="C00000"/>
                </a:solidFill>
              </a:rPr>
              <a:t>] </a:t>
            </a:r>
            <a:endParaRPr lang="en-US" sz="1600" b="1" dirty="0" smtClean="0">
              <a:solidFill>
                <a:srgbClr val="C0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357818" y="4286256"/>
            <a:ext cx="3786182" cy="4286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4Fe + 3О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 + 6Н2О = 4Fe(ОН)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ru-RU" sz="1600" b="1" baseline="-25000" dirty="0">
              <a:solidFill>
                <a:srgbClr val="C0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357818" y="3143248"/>
            <a:ext cx="3786182" cy="4286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</a:rPr>
              <a:t>2Fe +3CL</a:t>
            </a:r>
            <a:r>
              <a:rPr lang="en-US" b="1" baseline="-25000" dirty="0" smtClean="0">
                <a:solidFill>
                  <a:srgbClr val="C00000"/>
                </a:solidFill>
              </a:rPr>
              <a:t>2 </a:t>
            </a:r>
            <a:r>
              <a:rPr lang="en-US" b="1" dirty="0" smtClean="0">
                <a:solidFill>
                  <a:srgbClr val="C00000"/>
                </a:solidFill>
              </a:rPr>
              <a:t>= 2FeCL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357818" y="3643314"/>
            <a:ext cx="3786182" cy="4286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</a:rPr>
              <a:t>Fe+2HCl → FeCl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+ H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↑;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3,4 вариант</a:t>
            </a:r>
          </a:p>
          <a:p>
            <a:endParaRPr lang="ru-RU" smtClean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57158" y="285728"/>
            <a:ext cx="8229600" cy="2357454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chilly" dir="t"/>
          </a:scene3d>
          <a:sp3d prstMaterial="dkEdge">
            <a:bevelT w="31115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     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</a:rPr>
              <a:t>                        </a:t>
            </a:r>
            <a:r>
              <a:rPr lang="ru-RU" sz="2400" dirty="0" smtClean="0">
                <a:latin typeface="Arial Black" pitchFamily="34" charset="0"/>
              </a:rPr>
              <a:t>СаН</a:t>
            </a:r>
            <a:r>
              <a:rPr lang="ru-RU" sz="2400" baseline="-25000" dirty="0" smtClean="0">
                <a:latin typeface="Arial Black" pitchFamily="34" charset="0"/>
              </a:rPr>
              <a:t>2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(CH</a:t>
            </a:r>
            <a:r>
              <a:rPr lang="en-US" sz="2400" baseline="-25000" dirty="0" smtClean="0">
                <a:latin typeface="Arial Black" pitchFamily="34" charset="0"/>
              </a:rPr>
              <a:t>3</a:t>
            </a:r>
            <a:r>
              <a:rPr lang="en-US" sz="2400" dirty="0" smtClean="0">
                <a:latin typeface="Arial Black" pitchFamily="34" charset="0"/>
              </a:rPr>
              <a:t>COO)</a:t>
            </a:r>
            <a:r>
              <a:rPr lang="en-US" sz="2400" baseline="-25000" dirty="0" smtClean="0">
                <a:latin typeface="Arial Black" pitchFamily="34" charset="0"/>
              </a:rPr>
              <a:t>2</a:t>
            </a:r>
            <a:r>
              <a:rPr lang="en-US" sz="2400" dirty="0" smtClean="0">
                <a:latin typeface="Arial Black" pitchFamily="34" charset="0"/>
              </a:rPr>
              <a:t>Ca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</a:rPr>
              <a:t>  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Са</a:t>
            </a:r>
            <a:r>
              <a:rPr lang="en-US" sz="2400" dirty="0" smtClean="0">
                <a:latin typeface="Arial Black" pitchFamily="34" charset="0"/>
              </a:rPr>
              <a:t>      </a:t>
            </a:r>
            <a:r>
              <a:rPr lang="ru-RU" sz="2400" dirty="0" err="1" smtClean="0">
                <a:latin typeface="Arial Black" pitchFamily="34" charset="0"/>
              </a:rPr>
              <a:t>Са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</a:rPr>
              <a:t>(OH)</a:t>
            </a:r>
            <a:r>
              <a:rPr lang="en-US" sz="2400" kern="0" baseline="-25000" dirty="0" smtClean="0">
                <a:latin typeface="Arial Black" pitchFamily="34" charset="0"/>
              </a:rPr>
              <a:t>2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</a:rPr>
              <a:t>      </a:t>
            </a:r>
            <a:r>
              <a:rPr lang="ru-RU" sz="2400" dirty="0" smtClean="0">
                <a:latin typeface="Arial Black" pitchFamily="34" charset="0"/>
              </a:rPr>
              <a:t>Са</a:t>
            </a:r>
            <a:r>
              <a:rPr lang="en-US" sz="2400" dirty="0" smtClean="0">
                <a:latin typeface="Arial Black" pitchFamily="34" charset="0"/>
              </a:rPr>
              <a:t>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</a:rPr>
              <a:t>O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</a:rPr>
              <a:t>3       </a:t>
            </a:r>
            <a:r>
              <a:rPr lang="en-US" sz="2400" dirty="0" smtClean="0">
                <a:latin typeface="Arial Black" pitchFamily="34" charset="0"/>
              </a:rPr>
              <a:t> C</a:t>
            </a:r>
            <a:r>
              <a:rPr lang="en-US" sz="2400" kern="0" dirty="0" smtClean="0">
                <a:latin typeface="Arial Black" pitchFamily="34" charset="0"/>
              </a:rPr>
              <a:t>O</a:t>
            </a:r>
            <a:r>
              <a:rPr lang="en-US" sz="2400" kern="0" baseline="-25000" dirty="0" smtClean="0">
                <a:latin typeface="Arial Black" pitchFamily="34" charset="0"/>
              </a:rPr>
              <a:t>2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</a:rPr>
              <a:t>            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</a:rPr>
              <a:t>    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</a:rPr>
              <a:t>              </a:t>
            </a:r>
            <a:r>
              <a:rPr lang="ru-RU" sz="2400" baseline="-25000" dirty="0" smtClean="0">
                <a:latin typeface="Arial Black" pitchFamily="34" charset="0"/>
              </a:rPr>
              <a:t> </a:t>
            </a:r>
            <a:r>
              <a:rPr kumimoji="0" lang="ru-RU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ru-RU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</a:rPr>
            </a:b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714744" y="1357298"/>
            <a:ext cx="357190" cy="285752"/>
          </a:xfrm>
          <a:prstGeom prst="rightArrow">
            <a:avLst/>
          </a:prstGeom>
          <a:scene3d>
            <a:camera prst="orthographicFront"/>
            <a:lightRig rig="sunrise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43570" y="1357298"/>
            <a:ext cx="357190" cy="285752"/>
          </a:xfrm>
          <a:prstGeom prst="rightArrow">
            <a:avLst/>
          </a:prstGeom>
          <a:scene3d>
            <a:camera prst="orthographicFront"/>
            <a:lightRig rig="sunrise" dir="t"/>
          </a:scene3d>
          <a:sp3d>
            <a:bevelT w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2786050" y="1357298"/>
            <a:ext cx="285752" cy="285752"/>
          </a:xfrm>
          <a:prstGeom prst="leftArrow">
            <a:avLst/>
          </a:prstGeom>
          <a:scene3d>
            <a:camera prst="orthographicFront"/>
            <a:lightRig rig="sunrise" dir="t"/>
          </a:scene3d>
          <a:sp3d>
            <a:bevelT w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3143240" y="928670"/>
            <a:ext cx="428628" cy="285752"/>
          </a:xfrm>
          <a:prstGeom prst="upArrow">
            <a:avLst/>
          </a:prstGeom>
          <a:scene3d>
            <a:camera prst="orthographicFront"/>
            <a:lightRig rig="sunrise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358082" y="1357298"/>
            <a:ext cx="357190" cy="285752"/>
          </a:xfrm>
          <a:prstGeom prst="rightArrow">
            <a:avLst/>
          </a:prstGeom>
          <a:scene3d>
            <a:camera prst="orthographicFront"/>
            <a:lightRig rig="sunrise" dir="t"/>
          </a:scene3d>
          <a:sp3d>
            <a:bevelT w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 bwMode="auto">
          <a:xfrm>
            <a:off x="214282" y="2786058"/>
            <a:ext cx="5214974" cy="4071942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morning" dir="t"/>
          </a:scene3d>
          <a:sp3d prstMaterial="dkEdge">
            <a:bevelT w="1905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ru-RU" sz="2800" kern="0" dirty="0" smtClean="0">
              <a:solidFill>
                <a:schemeClr val="tx1"/>
              </a:solidFill>
              <a:latin typeface="Algerian" pitchFamily="82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ru-RU" sz="2800" kern="0" dirty="0" smtClean="0">
              <a:solidFill>
                <a:schemeClr val="tx1"/>
              </a:solidFill>
              <a:latin typeface="Algerian" pitchFamily="82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</a:t>
            </a:r>
            <a:endParaRPr kumimoji="0" lang="en-US" sz="2800" b="0" i="0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1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.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a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+               = </a:t>
            </a:r>
            <a:r>
              <a:rPr lang="ru-RU" sz="2800" kern="0" dirty="0" smtClean="0">
                <a:solidFill>
                  <a:schemeClr val="tx1"/>
                </a:solidFill>
                <a:latin typeface="Algerian" pitchFamily="82" charset="0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CH</a:t>
            </a:r>
            <a:r>
              <a:rPr lang="en-US" sz="2800" baseline="-25000" dirty="0" smtClean="0">
                <a:solidFill>
                  <a:schemeClr val="tx1"/>
                </a:solidFill>
                <a:latin typeface="Algerian" pitchFamily="82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COO)</a:t>
            </a:r>
            <a:r>
              <a:rPr lang="en-US" sz="2800" baseline="-25000" dirty="0" smtClean="0">
                <a:solidFill>
                  <a:schemeClr val="tx1"/>
                </a:solidFill>
                <a:latin typeface="Algerian" pitchFamily="82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a</a:t>
            </a:r>
            <a:endParaRPr lang="ru-RU" sz="2800" dirty="0" smtClean="0">
              <a:latin typeface="Algerian" pitchFamily="82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ru-RU" sz="2800" kern="0" dirty="0" smtClean="0">
                <a:solidFill>
                  <a:schemeClr val="tx1"/>
                </a:solidFill>
                <a:latin typeface="Algerian" pitchFamily="82" charset="0"/>
              </a:rPr>
              <a:t> 2.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a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+ </a:t>
            </a:r>
            <a:r>
              <a:rPr lang="ru-RU" sz="2800" kern="0" dirty="0" smtClean="0">
                <a:solidFill>
                  <a:schemeClr val="tx1"/>
                </a:solidFill>
                <a:latin typeface="Algerian" pitchFamily="82" charset="0"/>
              </a:rPr>
              <a:t>               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= C</a:t>
            </a:r>
            <a:r>
              <a:rPr lang="en-US" kern="0" dirty="0" smtClean="0">
                <a:solidFill>
                  <a:schemeClr val="tx1"/>
                </a:solidFill>
                <a:latin typeface="Algerian" pitchFamily="82" charset="0"/>
              </a:rPr>
              <a:t>a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h</a:t>
            </a:r>
            <a:r>
              <a:rPr lang="en-US" sz="2800" kern="0" baseline="-25000" dirty="0" smtClean="0">
                <a:solidFill>
                  <a:schemeClr val="tx1"/>
                </a:solidFill>
                <a:latin typeface="Algerian" pitchFamily="82" charset="0"/>
              </a:rPr>
              <a:t>2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a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+ </a:t>
            </a:r>
            <a:r>
              <a:rPr lang="ru-RU" sz="2800" kern="0" dirty="0" smtClean="0">
                <a:solidFill>
                  <a:schemeClr val="tx1"/>
                </a:solidFill>
                <a:latin typeface="Algerian" pitchFamily="82" charset="0"/>
              </a:rPr>
              <a:t>              =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 C</a:t>
            </a:r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(oh)</a:t>
            </a:r>
            <a:r>
              <a:rPr kumimoji="0" lang="ru-RU" sz="2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2</a:t>
            </a:r>
            <a:endParaRPr kumimoji="0" lang="en-US" sz="28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a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(oh)</a:t>
            </a:r>
            <a:r>
              <a:rPr lang="ru-RU" sz="2800" kern="0" baseline="-25000" dirty="0" smtClean="0">
                <a:solidFill>
                  <a:schemeClr val="tx1"/>
                </a:solidFill>
                <a:latin typeface="Algerian" pitchFamily="82" charset="0"/>
              </a:rPr>
              <a:t>2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+     =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Algerian" pitchFamily="82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C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O</a:t>
            </a:r>
            <a:r>
              <a:rPr lang="en-US" sz="2800" kern="0" baseline="-25000" dirty="0" smtClean="0">
                <a:solidFill>
                  <a:schemeClr val="tx1"/>
                </a:solidFill>
                <a:latin typeface="Algerian" pitchFamily="82" charset="0"/>
              </a:rPr>
              <a:t>3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Algerian" pitchFamily="82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C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O</a:t>
            </a:r>
            <a:r>
              <a:rPr lang="en-US" sz="2800" kern="0" baseline="-25000" dirty="0" smtClean="0">
                <a:solidFill>
                  <a:schemeClr val="tx1"/>
                </a:solidFill>
                <a:latin typeface="Algerian" pitchFamily="82" charset="0"/>
              </a:rPr>
              <a:t>3 </a:t>
            </a:r>
            <a:r>
              <a:rPr lang="ru-RU" sz="2800" kern="0" baseline="-25000" dirty="0" smtClean="0">
                <a:solidFill>
                  <a:schemeClr val="tx1"/>
                </a:solidFill>
                <a:latin typeface="Algerian" pitchFamily="82" charset="0"/>
              </a:rPr>
              <a:t>            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= 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C</a:t>
            </a:r>
            <a:r>
              <a:rPr lang="en-US" sz="2800" kern="0" dirty="0" smtClean="0">
                <a:solidFill>
                  <a:schemeClr val="tx1"/>
                </a:solidFill>
                <a:latin typeface="Algerian" pitchFamily="82" charset="0"/>
              </a:rPr>
              <a:t>O</a:t>
            </a:r>
            <a:r>
              <a:rPr lang="ru-RU" sz="2800" kern="0" baseline="-25000" dirty="0" smtClean="0">
                <a:solidFill>
                  <a:schemeClr val="tx1"/>
                </a:solidFill>
                <a:latin typeface="Algerian" pitchFamily="82" charset="0"/>
              </a:rPr>
              <a:t>2</a:t>
            </a:r>
            <a:endParaRPr kumimoji="0" lang="en-US" sz="28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357818" y="4286256"/>
            <a:ext cx="3786182" cy="4286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Са + Н</a:t>
            </a:r>
            <a:r>
              <a:rPr lang="ru-RU" b="1" baseline="-25000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 = СаН</a:t>
            </a:r>
            <a:r>
              <a:rPr lang="ru-RU" b="1" baseline="-25000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714876" y="3500438"/>
            <a:ext cx="5072098" cy="5000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2CH</a:t>
            </a:r>
            <a:r>
              <a:rPr lang="en-US" sz="16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1600" b="1" dirty="0" smtClean="0">
                <a:solidFill>
                  <a:srgbClr val="C00000"/>
                </a:solidFill>
              </a:rPr>
              <a:t>COOH+Ca</a:t>
            </a:r>
            <a:r>
              <a:rPr lang="ru-RU" sz="1600" b="1" dirty="0" smtClean="0">
                <a:solidFill>
                  <a:srgbClr val="C00000"/>
                </a:solidFill>
              </a:rPr>
              <a:t>=</a:t>
            </a:r>
            <a:r>
              <a:rPr lang="en-US" sz="1600" b="1" dirty="0" smtClean="0">
                <a:solidFill>
                  <a:srgbClr val="C00000"/>
                </a:solidFill>
              </a:rPr>
              <a:t>(CH</a:t>
            </a:r>
            <a:r>
              <a:rPr lang="en-US" sz="16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1600" b="1" dirty="0" smtClean="0">
                <a:solidFill>
                  <a:srgbClr val="C00000"/>
                </a:solidFill>
              </a:rPr>
              <a:t>COO)</a:t>
            </a:r>
            <a:r>
              <a:rPr lang="en-US" sz="16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1600" b="1" dirty="0" smtClean="0">
                <a:solidFill>
                  <a:srgbClr val="C00000"/>
                </a:solidFill>
              </a:rPr>
              <a:t>Ca+H</a:t>
            </a:r>
            <a:r>
              <a:rPr lang="en-US" sz="1600" b="1" baseline="-25000" dirty="0" smtClean="0">
                <a:solidFill>
                  <a:srgbClr val="C00000"/>
                </a:solidFill>
              </a:rPr>
              <a:t>2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429256" y="4857760"/>
            <a:ext cx="3929090" cy="4286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Са+2Н</a:t>
            </a:r>
            <a:r>
              <a:rPr lang="ru-RU" b="1" baseline="-25000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О=Са(ОН)</a:t>
            </a:r>
            <a:r>
              <a:rPr lang="ru-RU" b="1" baseline="-25000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 +Н</a:t>
            </a:r>
            <a:r>
              <a:rPr lang="ru-RU" b="1" baseline="-25000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929190" y="5572140"/>
            <a:ext cx="4572000" cy="4286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Ca</a:t>
            </a:r>
            <a:r>
              <a:rPr lang="en-US" b="1" kern="0" dirty="0" smtClean="0">
                <a:solidFill>
                  <a:srgbClr val="C00000"/>
                </a:solidFill>
              </a:rPr>
              <a:t>(OH)</a:t>
            </a:r>
            <a:r>
              <a:rPr lang="ru-RU" b="1" kern="0" baseline="-25000" dirty="0" smtClean="0">
                <a:solidFill>
                  <a:srgbClr val="C00000"/>
                </a:solidFill>
              </a:rPr>
              <a:t>2</a:t>
            </a:r>
            <a:r>
              <a:rPr lang="en-US" b="1" kern="0" dirty="0" smtClean="0">
                <a:solidFill>
                  <a:srgbClr val="C00000"/>
                </a:solidFill>
              </a:rPr>
              <a:t>+CO</a:t>
            </a:r>
            <a:r>
              <a:rPr lang="en-US" b="1" kern="0" baseline="-25000" dirty="0" smtClean="0">
                <a:solidFill>
                  <a:srgbClr val="C00000"/>
                </a:solidFill>
              </a:rPr>
              <a:t>2</a:t>
            </a:r>
            <a:r>
              <a:rPr lang="en-US" b="1" kern="0" dirty="0" smtClean="0">
                <a:solidFill>
                  <a:srgbClr val="C00000"/>
                </a:solidFill>
              </a:rPr>
              <a:t>=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Са</a:t>
            </a:r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en-US" b="1" kern="0" dirty="0" smtClean="0">
                <a:solidFill>
                  <a:srgbClr val="C00000"/>
                </a:solidFill>
              </a:rPr>
              <a:t>O</a:t>
            </a:r>
            <a:r>
              <a:rPr lang="en-US" b="1" kern="0" baseline="-25000" dirty="0" smtClean="0">
                <a:solidFill>
                  <a:srgbClr val="C00000"/>
                </a:solidFill>
              </a:rPr>
              <a:t>3</a:t>
            </a:r>
            <a:r>
              <a:rPr lang="ru-RU" b="1" dirty="0" smtClean="0">
                <a:solidFill>
                  <a:srgbClr val="C00000"/>
                </a:solidFill>
              </a:rPr>
              <a:t>+ Н</a:t>
            </a:r>
            <a:r>
              <a:rPr lang="ru-RU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O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357818" y="6215082"/>
            <a:ext cx="3786182" cy="4286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Са</a:t>
            </a:r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en-US" b="1" kern="0" dirty="0" smtClean="0">
                <a:solidFill>
                  <a:srgbClr val="C00000"/>
                </a:solidFill>
              </a:rPr>
              <a:t>O</a:t>
            </a:r>
            <a:r>
              <a:rPr lang="en-US" b="1" kern="0" baseline="-25000" dirty="0" smtClean="0">
                <a:solidFill>
                  <a:srgbClr val="C00000"/>
                </a:solidFill>
              </a:rPr>
              <a:t>3</a:t>
            </a:r>
            <a:r>
              <a:rPr lang="en-US" b="1" kern="0" dirty="0" smtClean="0">
                <a:solidFill>
                  <a:srgbClr val="C00000"/>
                </a:solidFill>
              </a:rPr>
              <a:t> =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kern="0" dirty="0" smtClean="0">
                <a:solidFill>
                  <a:srgbClr val="C00000"/>
                </a:solidFill>
              </a:rPr>
              <a:t>CO</a:t>
            </a:r>
            <a:r>
              <a:rPr lang="en-US" b="1" kern="0" baseline="-25000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+ </a:t>
            </a:r>
            <a:r>
              <a:rPr lang="en-US" b="1" dirty="0" err="1" smtClean="0">
                <a:solidFill>
                  <a:srgbClr val="C00000"/>
                </a:solidFill>
              </a:rPr>
              <a:t>CaO</a:t>
            </a:r>
            <a:r>
              <a:rPr lang="en-US" b="1" kern="0" baseline="-25000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Стрелка вправо 21">
            <a:hlinkClick r:id="rId4" action="ppaction://hlinksldjump"/>
          </p:cNvPr>
          <p:cNvSpPr/>
          <p:nvPr/>
        </p:nvSpPr>
        <p:spPr>
          <a:xfrm>
            <a:off x="8572528" y="6357958"/>
            <a:ext cx="428628" cy="500042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 prstMaterial="dkEdge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3"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8" grpId="0" animBg="1" autoUpdateAnimBg="0"/>
      <p:bldP spid="19" grpId="0" animBg="1" autoUpdateAnimBg="0"/>
      <p:bldP spid="20" grpId="0" animBg="1" autoUpdateAnimBg="0"/>
      <p:bldP spid="2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3000372"/>
            <a:ext cx="5643570" cy="3500462"/>
          </a:xfrm>
          <a:prstGeom prst="rect">
            <a:avLst/>
          </a:prstGeom>
          <a:scene3d>
            <a:camera prst="orthographicFront">
              <a:rot lat="0" lon="0" rev="0"/>
            </a:camera>
            <a:lightRig rig="morning" dir="t"/>
          </a:scene3d>
          <a:sp3d prstMaterial="dkEdge">
            <a:bevelT w="1905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 1.al+                      = al</a:t>
            </a:r>
            <a:r>
              <a:rPr lang="en-US" sz="2800" baseline="-25000" dirty="0" smtClean="0">
                <a:solidFill>
                  <a:schemeClr val="tx1"/>
                </a:solidFill>
                <a:latin typeface="Algerian" pitchFamily="82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o</a:t>
            </a:r>
            <a:r>
              <a:rPr lang="en-US" sz="2800" baseline="-25000" dirty="0" smtClean="0">
                <a:solidFill>
                  <a:schemeClr val="tx1"/>
                </a:solidFill>
                <a:latin typeface="Algerian" pitchFamily="82" charset="0"/>
              </a:rPr>
              <a:t>3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 2. al</a:t>
            </a:r>
            <a:r>
              <a:rPr lang="en-US" sz="2800" baseline="-25000" dirty="0" smtClean="0">
                <a:solidFill>
                  <a:schemeClr val="tx1"/>
                </a:solidFill>
                <a:latin typeface="Algerian" pitchFamily="82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o</a:t>
            </a:r>
            <a:r>
              <a:rPr lang="en-US" sz="2800" baseline="-25000" dirty="0" smtClean="0">
                <a:solidFill>
                  <a:schemeClr val="tx1"/>
                </a:solidFill>
                <a:latin typeface="Algerian" pitchFamily="82" charset="0"/>
              </a:rPr>
              <a:t>3 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+              = n</a:t>
            </a:r>
            <a:r>
              <a:rPr lang="en-US" sz="1800" dirty="0" smtClean="0">
                <a:solidFill>
                  <a:schemeClr val="tx1"/>
                </a:solidFill>
                <a:latin typeface="Algerian" pitchFamily="82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[al (oh)</a:t>
            </a:r>
            <a:r>
              <a:rPr lang="en-US" sz="2800" baseline="-25000" dirty="0" smtClean="0">
                <a:solidFill>
                  <a:schemeClr val="tx1"/>
                </a:solidFill>
                <a:latin typeface="Algerian" pitchFamily="82" charset="0"/>
              </a:rPr>
              <a:t>4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]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 3.</a:t>
            </a:r>
            <a:r>
              <a:rPr lang="en-US" sz="3600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al+                     = al (oh)</a:t>
            </a:r>
            <a:r>
              <a:rPr lang="en-US" sz="2800" baseline="-25000" dirty="0" smtClean="0">
                <a:solidFill>
                  <a:schemeClr val="tx1"/>
                </a:solidFill>
                <a:latin typeface="Algerian" pitchFamily="82" charset="0"/>
              </a:rPr>
              <a:t>3</a:t>
            </a:r>
            <a:endParaRPr lang="en-US" sz="3600" baseline="-25000" dirty="0" smtClean="0">
              <a:solidFill>
                <a:schemeClr val="tx1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 4. al(oh)</a:t>
            </a:r>
            <a:r>
              <a:rPr lang="en-US" sz="2800" baseline="-25000" dirty="0" smtClean="0">
                <a:solidFill>
                  <a:schemeClr val="tx1"/>
                </a:solidFill>
                <a:latin typeface="Algerian" pitchFamily="82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 +         = n</a:t>
            </a:r>
            <a:r>
              <a:rPr lang="en-US" sz="1800" dirty="0" smtClean="0">
                <a:solidFill>
                  <a:schemeClr val="tx1"/>
                </a:solidFill>
                <a:latin typeface="Algerian" pitchFamily="82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[al (oh)</a:t>
            </a:r>
            <a:r>
              <a:rPr lang="en-US" sz="2800" baseline="-25000" dirty="0" smtClean="0">
                <a:solidFill>
                  <a:schemeClr val="tx1"/>
                </a:solidFill>
                <a:latin typeface="Algerian" pitchFamily="82" charset="0"/>
              </a:rPr>
              <a:t>4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]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 5. al (oh)</a:t>
            </a:r>
            <a:r>
              <a:rPr lang="en-US" sz="2800" baseline="-25000" dirty="0" smtClean="0">
                <a:solidFill>
                  <a:schemeClr val="tx1"/>
                </a:solidFill>
                <a:latin typeface="Algerian" pitchFamily="82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 +         = n</a:t>
            </a:r>
            <a:r>
              <a:rPr lang="en-US" sz="1800" dirty="0" smtClean="0">
                <a:solidFill>
                  <a:schemeClr val="tx1"/>
                </a:solidFill>
                <a:latin typeface="Algerian" pitchFamily="82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alo</a:t>
            </a:r>
            <a:r>
              <a:rPr lang="en-US" sz="2800" baseline="-25000" dirty="0" smtClean="0">
                <a:solidFill>
                  <a:schemeClr val="tx1"/>
                </a:solidFill>
                <a:latin typeface="Algerian" pitchFamily="82" charset="0"/>
              </a:rPr>
              <a:t>2</a:t>
            </a:r>
            <a:endParaRPr lang="ru-RU" sz="4400" dirty="0" smtClean="0">
              <a:solidFill>
                <a:schemeClr val="tx1"/>
              </a:solidFill>
            </a:endParaRP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 smtClean="0"/>
          </a:p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282" y="214290"/>
            <a:ext cx="8572560" cy="2571768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chilly" dir="t"/>
          </a:scene3d>
          <a:sp3d prstMaterial="dkEdge">
            <a:bevelT w="31115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</a:t>
            </a:r>
            <a:r>
              <a:rPr lang="ru-RU" sz="2400" kern="0" dirty="0" smtClean="0">
                <a:latin typeface="Arial Black" pitchFamily="34" charset="0"/>
              </a:rPr>
              <a:t>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        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          </a:t>
            </a:r>
            <a:r>
              <a:rPr lang="en-US" sz="2400" kern="0" dirty="0" smtClean="0">
                <a:latin typeface="Arial Black" pitchFamily="34" charset="0"/>
              </a:rPr>
              <a:t>Al</a:t>
            </a:r>
            <a:r>
              <a:rPr lang="en-US" sz="2400" kern="0" baseline="-25000" dirty="0" smtClean="0">
                <a:latin typeface="Arial Black" pitchFamily="34" charset="0"/>
              </a:rPr>
              <a:t>2</a:t>
            </a:r>
            <a:r>
              <a:rPr lang="en-US" sz="2400" kern="0" dirty="0" smtClean="0">
                <a:latin typeface="Arial Black" pitchFamily="34" charset="0"/>
              </a:rPr>
              <a:t>O</a:t>
            </a:r>
            <a:r>
              <a:rPr lang="en-US" sz="2400" kern="0" baseline="-25000" dirty="0" smtClean="0">
                <a:latin typeface="Arial Black" pitchFamily="34" charset="0"/>
              </a:rPr>
              <a:t>3</a:t>
            </a:r>
          </a:p>
          <a:p>
            <a:pPr marL="342900" lvl="0" indent="-342900" eaLnBrk="0" hangingPunct="0">
              <a:spcBef>
                <a:spcPct val="20000"/>
              </a:spcBef>
            </a:pPr>
            <a:endParaRPr lang="en-US" kern="0" dirty="0" smtClean="0">
              <a:latin typeface="Arial Black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sz="2400" kern="0" dirty="0" smtClean="0">
                <a:latin typeface="Arial Black" pitchFamily="34" charset="0"/>
              </a:rPr>
              <a:t>             Al              NaAlO</a:t>
            </a:r>
            <a:r>
              <a:rPr lang="en-US" sz="2400" kern="0" baseline="-25000" dirty="0" smtClean="0">
                <a:latin typeface="Arial Black" pitchFamily="34" charset="0"/>
              </a:rPr>
              <a:t>2</a:t>
            </a:r>
            <a:r>
              <a:rPr lang="en-US" sz="2400" kern="0" dirty="0" smtClean="0">
                <a:latin typeface="Arial Black" pitchFamily="34" charset="0"/>
              </a:rPr>
              <a:t>        Na</a:t>
            </a:r>
            <a:r>
              <a:rPr lang="ru-RU" sz="2400" kern="0" dirty="0" smtClean="0">
                <a:latin typeface="Arial Black" pitchFamily="34" charset="0"/>
              </a:rPr>
              <a:t> </a:t>
            </a:r>
            <a:r>
              <a:rPr lang="en-US" sz="2400" kern="0" dirty="0" smtClean="0">
                <a:latin typeface="Arial Black" pitchFamily="34" charset="0"/>
              </a:rPr>
              <a:t>[ Al (OH)</a:t>
            </a:r>
            <a:r>
              <a:rPr lang="en-US" sz="2400" kern="0" baseline="-25000" dirty="0" smtClean="0">
                <a:latin typeface="Arial Black" pitchFamily="34" charset="0"/>
              </a:rPr>
              <a:t>4</a:t>
            </a:r>
            <a:r>
              <a:rPr lang="en-US" sz="2400" kern="0" dirty="0" smtClean="0">
                <a:latin typeface="Arial Black" pitchFamily="34" charset="0"/>
              </a:rPr>
              <a:t> ]</a:t>
            </a:r>
          </a:p>
          <a:p>
            <a:pPr marL="342900" lvl="0" indent="-342900" eaLnBrk="0" hangingPunct="0">
              <a:spcBef>
                <a:spcPct val="20000"/>
              </a:spcBef>
            </a:pPr>
            <a:endParaRPr lang="en-US" kern="0" dirty="0" smtClean="0">
              <a:latin typeface="Arial Black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sz="2400" kern="0" dirty="0" smtClean="0">
                <a:latin typeface="Arial Black" pitchFamily="34" charset="0"/>
              </a:rPr>
              <a:t>                              Al(OH)</a:t>
            </a:r>
            <a:r>
              <a:rPr lang="en-US" sz="2400" kern="0" baseline="-25000" dirty="0" smtClean="0">
                <a:latin typeface="Arial Black" pitchFamily="34" charset="0"/>
              </a:rPr>
              <a:t>3</a:t>
            </a:r>
          </a:p>
          <a:p>
            <a:pPr marL="342900" lvl="0" indent="-342900" eaLnBrk="0" hangingPunct="0">
              <a:spcBef>
                <a:spcPct val="20000"/>
              </a:spcBef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      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Arial Black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605155">
            <a:off x="4750529" y="539698"/>
            <a:ext cx="816580" cy="54259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287662">
            <a:off x="2112079" y="1793231"/>
            <a:ext cx="984954" cy="472781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0232458">
            <a:off x="2194076" y="524885"/>
            <a:ext cx="939200" cy="52083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3571868" y="1500174"/>
            <a:ext cx="785818" cy="357190"/>
          </a:xfrm>
          <a:prstGeom prst="up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Black" pitchFamily="34" charset="0"/>
              </a:rPr>
              <a:t>5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232458">
            <a:off x="4894925" y="1642104"/>
            <a:ext cx="838960" cy="52695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</a:rPr>
              <a:t>4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86380" y="2928934"/>
            <a:ext cx="3857620" cy="4286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</a:rPr>
              <a:t>4</a:t>
            </a:r>
            <a:r>
              <a:rPr lang="en-US" sz="1400" b="1" dirty="0" smtClean="0">
                <a:solidFill>
                  <a:srgbClr val="CC3300"/>
                </a:solidFill>
              </a:rPr>
              <a:t>Al+3O</a:t>
            </a:r>
            <a:r>
              <a:rPr lang="en-US" sz="1400" b="1" baseline="-25000" dirty="0" smtClean="0">
                <a:solidFill>
                  <a:srgbClr val="CC3300"/>
                </a:solidFill>
              </a:rPr>
              <a:t>2</a:t>
            </a:r>
            <a:r>
              <a:rPr lang="en-US" sz="1400" b="1" dirty="0" smtClean="0">
                <a:solidFill>
                  <a:srgbClr val="CC3300"/>
                </a:solidFill>
              </a:rPr>
              <a:t>=2</a:t>
            </a:r>
            <a:r>
              <a:rPr lang="en-US" sz="1400" b="1" dirty="0" smtClean="0">
                <a:solidFill>
                  <a:srgbClr val="C00000"/>
                </a:solidFill>
              </a:rPr>
              <a:t>Al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1400" b="1" dirty="0" smtClean="0">
                <a:solidFill>
                  <a:srgbClr val="C00000"/>
                </a:solidFill>
              </a:rPr>
              <a:t>O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3</a:t>
            </a:r>
            <a:endParaRPr lang="ru-RU" sz="1400" b="1" dirty="0">
              <a:solidFill>
                <a:srgbClr val="CC33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214942" y="3500438"/>
            <a:ext cx="4214842" cy="5000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Al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1400" b="1" dirty="0" smtClean="0">
                <a:solidFill>
                  <a:srgbClr val="C00000"/>
                </a:solidFill>
              </a:rPr>
              <a:t>0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1400" b="1" dirty="0" smtClean="0">
                <a:solidFill>
                  <a:srgbClr val="C00000"/>
                </a:solidFill>
              </a:rPr>
              <a:t>+2Na0H</a:t>
            </a:r>
            <a:r>
              <a:rPr lang="en-US" sz="1400" b="1" dirty="0" smtClean="0">
                <a:solidFill>
                  <a:srgbClr val="CC3300"/>
                </a:solidFill>
              </a:rPr>
              <a:t>+</a:t>
            </a:r>
            <a:r>
              <a:rPr lang="en-US" sz="1400" b="1" dirty="0" smtClean="0">
                <a:solidFill>
                  <a:srgbClr val="C00000"/>
                </a:solidFill>
              </a:rPr>
              <a:t>3H</a:t>
            </a:r>
            <a:r>
              <a:rPr lang="ru-RU" sz="1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1400" b="1" dirty="0" smtClean="0">
                <a:solidFill>
                  <a:srgbClr val="C00000"/>
                </a:solidFill>
              </a:rPr>
              <a:t>0=2Na[Al(0H)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1400" b="1" dirty="0" smtClean="0">
                <a:solidFill>
                  <a:srgbClr val="C00000"/>
                </a:solidFill>
              </a:rPr>
              <a:t>]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 </a:t>
            </a:r>
            <a:endParaRPr lang="ru-RU" sz="1400" b="1" dirty="0">
              <a:solidFill>
                <a:srgbClr val="CC33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286380" y="4214818"/>
            <a:ext cx="3857620" cy="4286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C3300"/>
                </a:solidFill>
              </a:rPr>
              <a:t>2Al+</a:t>
            </a:r>
            <a:r>
              <a:rPr lang="en-US" sz="1400" b="1" dirty="0" smtClean="0">
                <a:solidFill>
                  <a:srgbClr val="C00000"/>
                </a:solidFill>
              </a:rPr>
              <a:t> 6H</a:t>
            </a:r>
            <a:r>
              <a:rPr lang="ru-RU" sz="1400" b="1" baseline="-25000" dirty="0" smtClean="0">
                <a:solidFill>
                  <a:srgbClr val="C00000"/>
                </a:solidFill>
              </a:rPr>
              <a:t>2</a:t>
            </a:r>
            <a:r>
              <a:rPr lang="ru-RU" sz="1400" b="1" dirty="0" smtClean="0">
                <a:solidFill>
                  <a:srgbClr val="C00000"/>
                </a:solidFill>
              </a:rPr>
              <a:t>О</a:t>
            </a:r>
            <a:r>
              <a:rPr lang="en-US" sz="1400" b="1" dirty="0" smtClean="0">
                <a:solidFill>
                  <a:srgbClr val="C00000"/>
                </a:solidFill>
              </a:rPr>
              <a:t>=2Al(OH)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1400" b="1" dirty="0" smtClean="0">
                <a:solidFill>
                  <a:srgbClr val="C00000"/>
                </a:solidFill>
              </a:rPr>
              <a:t>+3H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2</a:t>
            </a:r>
            <a:endParaRPr lang="ru-RU" sz="1400" b="1" dirty="0">
              <a:solidFill>
                <a:srgbClr val="CC33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357818" y="4786322"/>
            <a:ext cx="3786182" cy="4286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Al(OH)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1400" b="1" dirty="0" smtClean="0">
                <a:solidFill>
                  <a:srgbClr val="C00000"/>
                </a:solidFill>
              </a:rPr>
              <a:t>+NaOH=Na[Al(OH)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1400" b="1" dirty="0" smtClean="0">
                <a:solidFill>
                  <a:srgbClr val="C00000"/>
                </a:solidFill>
              </a:rPr>
              <a:t>]</a:t>
            </a:r>
            <a:endParaRPr lang="ru-RU" sz="1400" b="1" baseline="-25000" dirty="0">
              <a:solidFill>
                <a:srgbClr val="CC33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357818" y="5500702"/>
            <a:ext cx="4000496" cy="57150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2Al(OH)</a:t>
            </a:r>
            <a:r>
              <a:rPr lang="en-US" sz="1400" b="1" baseline="-25000" dirty="0" smtClean="0">
                <a:solidFill>
                  <a:srgbClr val="C00000"/>
                </a:solidFill>
                <a:latin typeface="+mj-lt"/>
              </a:rPr>
              <a:t>3</a:t>
            </a:r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 +Na</a:t>
            </a:r>
            <a:r>
              <a:rPr lang="ru-RU" sz="1400" b="1" baseline="-25000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О</a:t>
            </a:r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= NaAlO</a:t>
            </a:r>
            <a:r>
              <a:rPr lang="en-US" sz="1400" b="1" baseline="-25000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+2</a:t>
            </a:r>
            <a:r>
              <a:rPr lang="en-US" sz="1400" b="1" dirty="0" smtClean="0">
                <a:solidFill>
                  <a:srgbClr val="C00000"/>
                </a:solidFill>
              </a:rPr>
              <a:t>H</a:t>
            </a:r>
            <a:r>
              <a:rPr lang="ru-RU" sz="1400" b="1" baseline="-25000" dirty="0" smtClean="0">
                <a:solidFill>
                  <a:srgbClr val="C00000"/>
                </a:solidFill>
              </a:rPr>
              <a:t>2</a:t>
            </a:r>
            <a:r>
              <a:rPr lang="ru-RU" sz="1400" b="1" dirty="0" smtClean="0">
                <a:solidFill>
                  <a:srgbClr val="C00000"/>
                </a:solidFill>
              </a:rPr>
              <a:t>О</a:t>
            </a:r>
            <a:endParaRPr lang="ru-RU" sz="1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Стрелка вправо 20">
            <a:hlinkClick r:id="rId4" action="ppaction://hlinksldjump"/>
          </p:cNvPr>
          <p:cNvSpPr/>
          <p:nvPr/>
        </p:nvSpPr>
        <p:spPr>
          <a:xfrm>
            <a:off x="8572528" y="6357958"/>
            <a:ext cx="428628" cy="500042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 prstMaterial="dkEdge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 flipV="1">
            <a:off x="6072198" y="2285992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3 вариант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95738" y="5857893"/>
            <a:ext cx="1719270" cy="80960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freezing" dir="t"/>
          </a:scene3d>
          <a:sp3d prstMaterial="dkEdge">
            <a:bevelT w="152400" h="304800" prst="divot"/>
            <a:bevelB w="0" h="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Arial Black" pitchFamily="34" charset="0"/>
                <a:cs typeface="Arial" pitchFamily="34" charset="0"/>
                <a:hlinkClick r:id="rId4" action="ppaction://hlinksldjump"/>
              </a:rPr>
              <a:t>ответ</a:t>
            </a:r>
            <a:endParaRPr lang="ru-RU" sz="24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357166"/>
            <a:ext cx="6072230" cy="2893100"/>
          </a:xfrm>
          <a:prstGeom prst="rect">
            <a:avLst/>
          </a:prstGeom>
          <a:scene3d>
            <a:camera prst="orthographicFront">
              <a:rot lat="0" lon="0" rev="0"/>
            </a:camera>
            <a:lightRig rig="freezing" dir="t"/>
          </a:scene3d>
          <a:sp3d prstMaterial="powder">
            <a:bevelT w="241300" h="146050" prst="slope"/>
            <a:bevelB w="10795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детстве мы читали о нем в сказке Андерсена.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Его звон слышали заблудившиеся путники и находили дорогу.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Он может болеть «чумой»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Какой это металл?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2.8.18.18.4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G:\картинки\атом олово.png"/>
          <p:cNvPicPr/>
          <p:nvPr/>
        </p:nvPicPr>
        <p:blipFill>
          <a:blip r:embed="rId5"/>
          <a:srcRect l="12706" t="18445" r="12706" b="12222"/>
          <a:stretch>
            <a:fillRect/>
          </a:stretch>
        </p:blipFill>
        <p:spPr bwMode="auto">
          <a:xfrm>
            <a:off x="214282" y="2428868"/>
            <a:ext cx="3429024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7-конечная звезда 8"/>
          <p:cNvSpPr/>
          <p:nvPr/>
        </p:nvSpPr>
        <p:spPr>
          <a:xfrm>
            <a:off x="1428728" y="3714752"/>
            <a:ext cx="928694" cy="928694"/>
          </a:xfrm>
          <a:prstGeom prst="star7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14290"/>
            <a:ext cx="2464611" cy="1643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686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949950"/>
            <a:ext cx="6477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71472" y="785794"/>
            <a:ext cx="2286016" cy="1754326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brightRoom" dir="t"/>
          </a:scene3d>
          <a:sp3d extrusionH="127000" contourW="19050" prstMaterial="dkEdge">
            <a:bevelT w="533400" h="266700"/>
            <a:bevelB w="533400" h="266700"/>
            <a:extrusionClr>
              <a:schemeClr val="bg1"/>
            </a:extrusion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  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just" eaLnBrk="0" hangingPunct="0"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   Олово</a:t>
            </a:r>
          </a:p>
          <a:p>
            <a:pPr algn="just" eaLnBrk="0" hangingPunct="0">
              <a:defRPr/>
            </a:pP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857496"/>
            <a:ext cx="5143536" cy="31700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Сказка об оловянном солдатике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Бронзовые колокола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(сплав меди и олова)</a:t>
            </a:r>
          </a:p>
          <a:p>
            <a:pPr algn="ctr">
              <a:buFontTx/>
              <a:buChar char="•"/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>
              <a:buFontTx/>
              <a:buChar char="•"/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>
              <a:buFontTx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Оловянная чума – превращение металла в порошок  при </a:t>
            </a:r>
            <a:r>
              <a:rPr lang="en-US" sz="2000" dirty="0" smtClean="0">
                <a:solidFill>
                  <a:schemeClr val="bg1"/>
                </a:solidFill>
              </a:rPr>
              <a:t>t°</a:t>
            </a:r>
            <a:r>
              <a:rPr lang="ru-RU" sz="2000" dirty="0" smtClean="0">
                <a:solidFill>
                  <a:schemeClr val="bg1"/>
                </a:solidFill>
              </a:rPr>
              <a:t>= 40</a:t>
            </a:r>
            <a:r>
              <a:rPr lang="en-US" sz="2000" dirty="0" smtClean="0">
                <a:solidFill>
                  <a:schemeClr val="bg1"/>
                </a:solidFill>
              </a:rPr>
              <a:t>°</a:t>
            </a:r>
            <a:r>
              <a:rPr lang="ru-RU" sz="2000" dirty="0" smtClean="0">
                <a:solidFill>
                  <a:schemeClr val="bg1"/>
                </a:solidFill>
              </a:rPr>
              <a:t>С (явление аллотропии)</a:t>
            </a:r>
            <a:endParaRPr lang="ru-RU" sz="2000" dirty="0"/>
          </a:p>
        </p:txBody>
      </p:sp>
      <p:pic>
        <p:nvPicPr>
          <p:cNvPr id="8" name="Picture 7" descr="colocol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298" y="3786190"/>
            <a:ext cx="16573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картинки\атом олово.png"/>
          <p:cNvPicPr/>
          <p:nvPr/>
        </p:nvPicPr>
        <p:blipFill>
          <a:blip r:embed="rId6"/>
          <a:srcRect l="12706" t="18445" r="12706" b="12222"/>
          <a:stretch>
            <a:fillRect/>
          </a:stretch>
        </p:blipFill>
        <p:spPr bwMode="auto">
          <a:xfrm>
            <a:off x="5286380" y="1071546"/>
            <a:ext cx="3429024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635375" y="6092825"/>
            <a:ext cx="1368425" cy="431800"/>
          </a:xfrm>
          <a:prstGeom prst="actionButtonBlank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99"/>
                </a:solidFill>
              </a:rPr>
              <a:t>ответ</a:t>
            </a:r>
          </a:p>
        </p:txBody>
      </p:sp>
      <p:sp>
        <p:nvSpPr>
          <p:cNvPr id="8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43306" y="5857892"/>
            <a:ext cx="1719270" cy="80960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freezing" dir="t"/>
          </a:scene3d>
          <a:sp3d prstMaterial="dkEdge">
            <a:bevelT w="152400" h="304800" prst="divot"/>
            <a:bevelB w="0" h="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Arial Black" pitchFamily="34" charset="0"/>
                <a:cs typeface="Arial" pitchFamily="34" charset="0"/>
                <a:hlinkClick r:id="rId5" action="ppaction://hlinksldjump"/>
              </a:rPr>
              <a:t>ответ</a:t>
            </a:r>
            <a:endParaRPr lang="ru-RU" sz="24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357166"/>
            <a:ext cx="6072230" cy="2893100"/>
          </a:xfrm>
          <a:prstGeom prst="rect">
            <a:avLst/>
          </a:prstGeom>
          <a:scene3d>
            <a:camera prst="orthographicFront">
              <a:rot lat="0" lon="0" rev="0"/>
            </a:camera>
            <a:lightRig rig="freezing" dir="t"/>
          </a:scene3d>
          <a:sp3d prstMaterial="powder">
            <a:bevelT w="241300" h="146050" prst="slope"/>
            <a:bevelB w="10795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При раскопках этрусских гробниц (1000 лет до н.э) были обнаружены зубные протезы.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Вопрос: из какого металла они были сделаны?</a:t>
            </a: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14414" y="4214818"/>
            <a:ext cx="4786346" cy="92333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woPt" dir="t"/>
          </a:scene3d>
          <a:sp3d contourW="19050" prstMaterial="dkEdge">
            <a:bevelT w="533400" h="266700"/>
            <a:bevelB w="533400" h="3492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5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ru-RU" sz="54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Xe</a:t>
            </a:r>
            <a:r>
              <a:rPr lang="ru-RU" sz="5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] 4f</a:t>
            </a:r>
            <a:r>
              <a:rPr lang="ru-RU" sz="5400" baseline="30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14</a:t>
            </a:r>
            <a:r>
              <a:rPr lang="ru-RU" sz="5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5d</a:t>
            </a:r>
            <a:r>
              <a:rPr lang="ru-RU" sz="5400" baseline="30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5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en-US" sz="5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en-US" sz="5400" baseline="30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5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72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428992" y="4857760"/>
            <a:ext cx="3513152" cy="156966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woPt" dir="t"/>
          </a:scene3d>
          <a:sp3d contourW="19050" prstMaterial="dkEdge">
            <a:bevelT w="533400" h="266700"/>
            <a:bevelB w="533400" h="3492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      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   </a:t>
            </a:r>
            <a:r>
              <a:rPr lang="ru-RU" sz="2400" b="1" dirty="0" smtClean="0">
                <a:solidFill>
                  <a:schemeClr val="bg1"/>
                </a:solidFill>
              </a:rPr>
              <a:t>      </a:t>
            </a:r>
            <a:r>
              <a:rPr lang="ru-RU" sz="4000" b="1" dirty="0" smtClean="0">
                <a:solidFill>
                  <a:schemeClr val="tx1"/>
                </a:solidFill>
              </a:rPr>
              <a:t>Золото</a:t>
            </a:r>
            <a:endParaRPr lang="ru-RU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339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516563"/>
            <a:ext cx="720725" cy="7921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42882"/>
            <a:ext cx="2000264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000240"/>
            <a:ext cx="1838334" cy="2730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214554"/>
            <a:ext cx="2786082" cy="2098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1142984"/>
            <a:ext cx="2451562" cy="18974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27088" y="908051"/>
            <a:ext cx="7745440" cy="1723549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woPt" dir="t"/>
          </a:scene3d>
          <a:sp3d extrusionH="330200" contourW="25400" prstMaterial="powder">
            <a:bevelT w="241300" h="215900" prst="slope"/>
            <a:bevelB w="165100"/>
            <a:extrusionClr>
              <a:schemeClr val="tx1"/>
            </a:extrusionClr>
            <a:contourClr>
              <a:schemeClr val="bg1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40. Определите </a:t>
            </a:r>
            <a:r>
              <a:rPr lang="ru-RU" sz="3200" b="1" dirty="0" smtClean="0">
                <a:solidFill>
                  <a:schemeClr val="bg1"/>
                </a:solidFill>
              </a:rPr>
              <a:t>металл 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по </a:t>
            </a:r>
            <a:r>
              <a:rPr lang="ru-RU" sz="3200" b="1" smtClean="0">
                <a:solidFill>
                  <a:schemeClr val="bg1"/>
                </a:solidFill>
              </a:rPr>
              <a:t>его </a:t>
            </a:r>
            <a:r>
              <a:rPr lang="ru-RU" sz="3200" b="1" dirty="0">
                <a:solidFill>
                  <a:schemeClr val="bg1"/>
                </a:solidFill>
              </a:rPr>
              <a:t>квантовым числам </a:t>
            </a:r>
          </a:p>
          <a:p>
            <a:pPr algn="ctr">
              <a:defRPr/>
            </a:pP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86182" y="5715016"/>
            <a:ext cx="1719270" cy="80960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freezing" dir="t"/>
          </a:scene3d>
          <a:sp3d prstMaterial="dkEdge">
            <a:bevelT w="152400" h="304800" prst="divot"/>
            <a:bevelB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hlinkClick r:id="rId5" action="ppaction://hlinksldjump"/>
              </a:rPr>
              <a:t>ответ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4000496" y="3000372"/>
            <a:ext cx="1500198" cy="181588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brightRoom" dir="t"/>
          </a:scene3d>
          <a:sp3d extrusionH="127000" contourW="19050" prstMaterial="dkEdge">
            <a:bevelT w="533400" h="266700"/>
            <a:bevelB w="533400" h="266700"/>
            <a:extrusionClr>
              <a:schemeClr val="bg1"/>
            </a:extrusion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</a:rPr>
              <a:t>n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</a:rPr>
              <a:t>=3</a:t>
            </a:r>
            <a:endParaRPr lang="ru-RU" sz="14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</a:rPr>
              <a:t>l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</a:rPr>
              <a:t>=0</a:t>
            </a:r>
            <a:endParaRPr lang="ru-RU" sz="14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</a:rPr>
              <a:t>me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</a:rPr>
              <a:t>=0</a:t>
            </a:r>
            <a:endParaRPr lang="ru-RU" sz="14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</a:rPr>
              <a:t>s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</a:rPr>
              <a:t>= -1/2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000364" y="5429264"/>
            <a:ext cx="2952475" cy="92333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morning" dir="t"/>
          </a:scene3d>
          <a:sp3d contourW="25400" prstMaterial="softEdge">
            <a:bevelT w="190500" h="127000" prst="slope"/>
            <a:bevelB w="190500" h="127000"/>
            <a:extrusionClr>
              <a:schemeClr val="bg1"/>
            </a:extrusionClr>
            <a:contourClr>
              <a:schemeClr val="tx1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ru-RU" sz="11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</a:rPr>
              <a:t> М</a:t>
            </a:r>
            <a:r>
              <a:rPr lang="en-US" sz="3200" b="1" dirty="0">
                <a:solidFill>
                  <a:schemeClr val="tx1"/>
                </a:solidFill>
              </a:rPr>
              <a:t>g (</a:t>
            </a:r>
            <a:r>
              <a:rPr lang="ru-RU" sz="3200" b="1" dirty="0">
                <a:solidFill>
                  <a:schemeClr val="tx1"/>
                </a:solidFill>
              </a:rPr>
              <a:t> магний) </a:t>
            </a:r>
          </a:p>
          <a:p>
            <a:pPr>
              <a:defRPr/>
            </a:pP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843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6072206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85728"/>
            <a:ext cx="4000528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2976" y="2571744"/>
            <a:ext cx="3071802" cy="23121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1571625"/>
            <a:ext cx="8358187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0034" y="428604"/>
            <a:ext cx="8391554" cy="1815882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woPt" dir="t"/>
          </a:scene3d>
          <a:sp3d extrusionH="330200" contourW="25400" prstMaterial="powder">
            <a:bevelT w="241300" h="215900" prst="slope"/>
            <a:bevelB w="165100"/>
            <a:extrusionClr>
              <a:schemeClr val="bg1"/>
            </a:extrusion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8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30. </a:t>
            </a:r>
            <a:r>
              <a:rPr lang="ru-RU" sz="2800" b="1" dirty="0">
                <a:solidFill>
                  <a:schemeClr val="bg1"/>
                </a:solidFill>
              </a:rPr>
              <a:t>Определите элемент по его электронно-графическому изображению.</a:t>
            </a:r>
          </a:p>
          <a:p>
            <a:pPr algn="ctr">
              <a:defRPr/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29058" y="5857892"/>
            <a:ext cx="1719270" cy="80960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freezing" dir="t"/>
          </a:scene3d>
          <a:sp3d prstMaterial="dkEdge">
            <a:bevelT w="152400" h="304800" prst="divot"/>
            <a:bevelB w="0" h="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Arial Black" pitchFamily="34" charset="0"/>
                <a:cs typeface="Arial" pitchFamily="34" charset="0"/>
                <a:hlinkClick r:id="rId6" action="ppaction://hlinksldjump"/>
              </a:rPr>
              <a:t>ответ</a:t>
            </a:r>
            <a:endParaRPr lang="ru-RU" sz="2400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 descr="50"/>
          <p:cNvSpPr>
            <a:spLocks noChangeArrowheads="1" noChangeShapeType="1" noTextEdit="1"/>
          </p:cNvSpPr>
          <p:nvPr/>
        </p:nvSpPr>
        <p:spPr bwMode="auto">
          <a:xfrm>
            <a:off x="1143000" y="1857375"/>
            <a:ext cx="6929438" cy="314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29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Металл</a:t>
            </a:r>
            <a:endParaRPr lang="ru-RU" sz="3600" kern="10" dirty="0">
              <a:ln w="9525">
                <a:noFill/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5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929586" y="5715016"/>
            <a:ext cx="857256" cy="928670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4643438" y="4286256"/>
            <a:ext cx="2857520" cy="1154162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morning" dir="t"/>
          </a:scene3d>
          <a:sp3d extrusionH="76200" contourW="25400">
            <a:bevelT w="196850" h="133350" prst="slope"/>
            <a:bevelB w="196850" h="133350"/>
            <a:extrusionClr>
              <a:schemeClr val="bg1"/>
            </a:extrusionClr>
            <a:contourClr>
              <a:schemeClr val="tx1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100" b="1" i="1" dirty="0">
                <a:solidFill>
                  <a:schemeClr val="tx1"/>
                </a:solidFill>
              </a:rPr>
              <a:t>  </a:t>
            </a:r>
          </a:p>
          <a:p>
            <a:pPr>
              <a:defRPr/>
            </a:pPr>
            <a:r>
              <a:rPr lang="ru-RU" sz="3600" b="1" i="1" dirty="0">
                <a:solidFill>
                  <a:schemeClr val="tx1"/>
                </a:solidFill>
              </a:rPr>
              <a:t>  К (калий) </a:t>
            </a:r>
          </a:p>
          <a:p>
            <a:pPr>
              <a:defRPr/>
            </a:pPr>
            <a:endParaRPr lang="ru-RU" sz="1100" b="1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100" b="1" i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0483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021388"/>
            <a:ext cx="431800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714488"/>
            <a:ext cx="3295548" cy="33846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714356"/>
            <a:ext cx="3319022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13" y="1"/>
            <a:ext cx="9194813" cy="680223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22543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95738" y="5949950"/>
            <a:ext cx="1296987" cy="431800"/>
          </a:xfrm>
          <a:prstGeom prst="actionButtonBlank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ответ</a:t>
            </a:r>
          </a:p>
        </p:txBody>
      </p:sp>
      <p:sp>
        <p:nvSpPr>
          <p:cNvPr id="21508" name="WordArt 20"/>
          <p:cNvSpPr>
            <a:spLocks noChangeArrowheads="1" noChangeShapeType="1" noTextEdit="1"/>
          </p:cNvSpPr>
          <p:nvPr/>
        </p:nvSpPr>
        <p:spPr bwMode="auto">
          <a:xfrm>
            <a:off x="1331913" y="765175"/>
            <a:ext cx="69135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показа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 рисунке?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66"/>
            <a:ext cx="3500462" cy="4000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43438" y="785794"/>
            <a:ext cx="4286280" cy="4429155"/>
          </a:xfrm>
          <a:prstGeom prst="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8100000" scaled="1"/>
            <a:tileRect/>
          </a:gradFill>
          <a:scene3d>
            <a:camera prst="orthographicFront">
              <a:rot lat="0" lon="0" rev="0"/>
            </a:camera>
            <a:lightRig rig="balanced" dir="t"/>
          </a:scene3d>
          <a:sp3d extrusionH="63500" contourW="6350">
            <a:bevelT w="381000" h="381000"/>
            <a:bevelB w="127000" h="127000" prst="angle"/>
            <a:extrusionClr>
              <a:schemeClr val="bg1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5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sz="43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Металл, названный в честь великого  </a:t>
            </a:r>
            <a:r>
              <a:rPr lang="ru-RU" sz="43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43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усского</a:t>
            </a:r>
            <a:r>
              <a:rPr kumimoji="0" lang="ru-RU" sz="43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химика, открывшего</a:t>
            </a:r>
            <a:r>
              <a:rPr kumimoji="0" lang="ru-RU" sz="43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43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периодический закон химических элементов, учёного, педагога и общественного</a:t>
            </a:r>
            <a:r>
              <a:rPr lang="ru-RU" sz="43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3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деятеля.</a:t>
            </a:r>
            <a:r>
              <a:rPr kumimoji="0" lang="ru-RU" sz="4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29058" y="5857892"/>
            <a:ext cx="1719270" cy="80960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freezing" dir="t"/>
          </a:scene3d>
          <a:sp3d prstMaterial="dkEdge">
            <a:bevelT w="152400" h="304800" prst="divot"/>
            <a:bevelB w="0" h="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Arial Black" pitchFamily="34" charset="0"/>
                <a:cs typeface="Arial" pitchFamily="34" charset="0"/>
                <a:hlinkClick r:id="rId3" action="ppaction://hlinksldjump"/>
              </a:rPr>
              <a:t>ответ</a:t>
            </a:r>
            <a:endParaRPr lang="ru-RU" sz="2400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14290"/>
            <a:ext cx="3352800" cy="4762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285720" y="214290"/>
            <a:ext cx="4786346" cy="2000264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tx1"/>
                </a:solidFill>
              </a:rPr>
              <a:t>Md (</a:t>
            </a:r>
            <a:r>
              <a:rPr lang="ru-RU" sz="3200" b="1" kern="0" dirty="0" smtClean="0">
                <a:solidFill>
                  <a:schemeClr val="tx1"/>
                </a:solidFill>
              </a:rPr>
              <a:t>Менделевий.</a:t>
            </a:r>
            <a:r>
              <a:rPr lang="en-US" sz="3200" b="1" kern="0" dirty="0" smtClean="0">
                <a:solidFill>
                  <a:schemeClr val="tx1"/>
                </a:solidFill>
              </a:rPr>
              <a:t>)</a:t>
            </a:r>
            <a:r>
              <a:rPr lang="ru-RU" sz="3200" b="1" kern="0" dirty="0" smtClean="0">
                <a:solidFill>
                  <a:schemeClr val="tx1"/>
                </a:solidFill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Менделеев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Дмитрий Иванович </a:t>
            </a:r>
            <a:endParaRPr kumimoji="0" lang="ru-RU" sz="60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/>
              <a:t>(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27.1.1834— 20.1.1907)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214282" y="2428868"/>
            <a:ext cx="4929222" cy="4000528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Сын И. П. Менделеева 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(1783—1847), директора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Тобольской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гимназии. 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Высшее образование получил на отделении естественных наук в Петербурге,  Главного педагогического института, курс которого окончил в 1855 с золотой медалью.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6710" y="5643578"/>
            <a:ext cx="431800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766"/>
            <a:ext cx="9194813" cy="680223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29058" y="5857892"/>
            <a:ext cx="1719270" cy="80960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freezing" dir="t"/>
          </a:scene3d>
          <a:sp3d prstMaterial="dkEdge">
            <a:bevelT w="152400" h="304800" prst="divot"/>
            <a:bevelB w="0" h="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Arial Black" pitchFamily="34" charset="0"/>
                <a:cs typeface="Arial" pitchFamily="34" charset="0"/>
                <a:hlinkClick r:id="rId5" action="ppaction://hlinksldjump"/>
              </a:rPr>
              <a:t>ответ</a:t>
            </a:r>
            <a:endParaRPr lang="ru-RU" sz="24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4" name="Picture 2" descr="G:\rus1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5568" y="2511424"/>
            <a:ext cx="3305192" cy="22034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71604" y="571480"/>
            <a:ext cx="5643602" cy="1571636"/>
          </a:xfrm>
          <a:prstGeom prst="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8100000" scaled="1"/>
            <a:tileRect/>
          </a:gradFill>
          <a:scene3d>
            <a:camera prst="orthographicFront">
              <a:rot lat="0" lon="0" rev="0"/>
            </a:camera>
            <a:lightRig rig="balanced" dir="t"/>
          </a:scene3d>
          <a:sp3d extrusionH="63500" contourW="6350">
            <a:bevelT w="381000" h="381000"/>
            <a:bevelB w="127000" h="127000" prst="angle"/>
            <a:extrusionClr>
              <a:schemeClr val="bg1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37500" lnSpcReduction="20000"/>
          </a:bodyPr>
          <a:lstStyle/>
          <a:p>
            <a:pPr algn="ctr"/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7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br>
              <a:rPr kumimoji="0" lang="ru-RU" sz="7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sz="7500" dirty="0" smtClean="0">
                <a:solidFill>
                  <a:schemeClr val="tx1"/>
                </a:solidFill>
              </a:rPr>
              <a:t>Металл, названный в честь </a:t>
            </a:r>
          </a:p>
          <a:p>
            <a:pPr algn="ctr"/>
            <a:r>
              <a:rPr lang="ru-RU" sz="7500" dirty="0" smtClean="0">
                <a:solidFill>
                  <a:schemeClr val="tx1"/>
                </a:solidFill>
              </a:rPr>
              <a:t>Земли Русской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5876925"/>
            <a:ext cx="576262" cy="5762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85720" y="857232"/>
            <a:ext cx="4786346" cy="1000108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Рутений (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643050"/>
            <a:ext cx="2346065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3286124"/>
            <a:ext cx="2143140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0813" y="1"/>
            <a:ext cx="9194813" cy="680223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91611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dirty="0" smtClean="0">
                <a:solidFill>
                  <a:schemeClr val="bg1"/>
                </a:solidFill>
              </a:rPr>
              <a:t>2-40</a:t>
            </a:r>
          </a:p>
        </p:txBody>
      </p:sp>
      <p:sp>
        <p:nvSpPr>
          <p:cNvPr id="6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29058" y="5857892"/>
            <a:ext cx="1719270" cy="80960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freezing" dir="t"/>
          </a:scene3d>
          <a:sp3d prstMaterial="dkEdge">
            <a:bevelT w="152400" h="304800" prst="divot"/>
            <a:bevelB w="0" h="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Arial Black" pitchFamily="34" charset="0"/>
                <a:cs typeface="Arial" pitchFamily="34" charset="0"/>
                <a:hlinkClick r:id="rId5" action="ppaction://hlinksldjump"/>
              </a:rPr>
              <a:t>ответ</a:t>
            </a:r>
            <a:endParaRPr lang="ru-RU" sz="24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642918"/>
            <a:ext cx="6286544" cy="2154436"/>
          </a:xfrm>
          <a:prstGeom prst="rect">
            <a:avLst/>
          </a:prstGeom>
          <a:scene3d>
            <a:camera prst="orthographicFront">
              <a:rot lat="0" lon="0" rev="0"/>
            </a:camera>
            <a:lightRig rig="twoPt" dir="t"/>
          </a:scene3d>
          <a:sp3d contourW="25400" prstMaterial="powder">
            <a:bevelT w="241300" h="215900" prst="slope"/>
            <a:bevelB w="165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элемент – металл, названный в честь естественного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спутника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plan1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3286124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949950"/>
            <a:ext cx="576262" cy="5762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928670"/>
            <a:ext cx="2928958" cy="2201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1928802"/>
            <a:ext cx="2428892" cy="29146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43438" y="4286256"/>
            <a:ext cx="3513152" cy="156966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woPt" dir="t"/>
          </a:scene3d>
          <a:sp3d contourW="19050" prstMaterial="dkEdge">
            <a:bevelT w="533400" h="266700"/>
            <a:bevelB w="533400" h="3492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      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   </a:t>
            </a:r>
            <a:r>
              <a:rPr lang="ru-RU" sz="4000" b="1" dirty="0">
                <a:solidFill>
                  <a:schemeClr val="tx1"/>
                </a:solidFill>
              </a:rPr>
              <a:t>Се (Селен)</a:t>
            </a:r>
            <a:endParaRPr lang="ru-RU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0813" y="0"/>
            <a:ext cx="9194813" cy="680223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827088" y="692150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7649" name="Picture 1" descr="F:\Animated_cats_19_koteiko.ru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143116"/>
            <a:ext cx="3429024" cy="40283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928926" y="928670"/>
            <a:ext cx="3473701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  </a:t>
            </a:r>
            <a:r>
              <a:rPr lang="ru-RU" sz="3600" b="1" dirty="0" smtClean="0">
                <a:solidFill>
                  <a:schemeClr val="tx1"/>
                </a:solidFill>
              </a:rPr>
              <a:t>Кот в мешке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5876925"/>
            <a:ext cx="576262" cy="5762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1714488"/>
            <a:ext cx="3538580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00034" y="214290"/>
            <a:ext cx="8229600" cy="1143000"/>
          </a:xfrm>
          <a:prstGeom prst="rect">
            <a:avLst/>
          </a:prstGeom>
          <a:ln w="9525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7800000" scaled="0"/>
            </a:gra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hilly" dir="t"/>
          </a:scene3d>
          <a:sp3d prstMaterial="powder">
            <a:bevelT w="127000" h="1270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10.Какой это сплав железа.</a:t>
            </a:r>
            <a:b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Из каких компонентов он состоит?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5643578"/>
            <a:ext cx="1714512" cy="928694"/>
          </a:xfrm>
          <a:prstGeom prst="rect">
            <a:avLst/>
          </a:prstGeom>
          <a:scene3d>
            <a:camera prst="orthographicFront">
              <a:rot lat="0" lon="0" rev="0"/>
            </a:camera>
            <a:lightRig rig="freezing" dir="t"/>
          </a:scene3d>
          <a:sp3d prstMaterial="dkEdge">
            <a:bevelT w="152400" h="304800" prst="divot"/>
            <a:bevelB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>
            <a:hlinkClick r:id="rId6" action="ppaction://hlinksldjump"/>
          </p:cNvPr>
          <p:cNvSpPr/>
          <p:nvPr/>
        </p:nvSpPr>
        <p:spPr>
          <a:xfrm>
            <a:off x="8215338" y="5786454"/>
            <a:ext cx="500066" cy="714380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freezing" dir="t"/>
          </a:scene3d>
          <a:sp3d extrusionH="254000" contourW="19050" prstMaterial="dkEdge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000240"/>
            <a:ext cx="2571768" cy="21431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powder">
            <a:bevelT w="127000" h="12700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Сталь.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Сплав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железа (98%) и углерода  (1,5%)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643174" y="2214554"/>
            <a:ext cx="2483573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ln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7800000" scaled="0"/>
            </a:gradFill>
          </a:ln>
          <a:scene3d>
            <a:camera prst="orthographicFront">
              <a:rot lat="0" lon="0" rev="0"/>
            </a:camera>
            <a:lightRig rig="chilly" dir="t"/>
          </a:scene3d>
          <a:sp3d prstMaterial="powder">
            <a:bevelT w="127000" h="1270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20.Какой это сплав олова.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Из каких компонентов он состоит?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42844" y="1643050"/>
            <a:ext cx="3286148" cy="4786346"/>
          </a:xfrm>
          <a:prstGeom prst="rect">
            <a:avLst/>
          </a:prstGeom>
          <a:ln w="9525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7800000" scaled="0"/>
            </a:gra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hilly" dir="t"/>
          </a:scene3d>
          <a:sp3d prstMaterial="powder">
            <a:bevelT w="127000" h="1270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2200" b="1" kern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ронза.</a:t>
            </a:r>
          </a:p>
          <a:p>
            <a:r>
              <a:rPr lang="ru-RU" sz="2200" b="1" kern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сплав меди с оловом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 Цвет бронзы, с увеличением процентного содержания олова, переходит из</a:t>
            </a:r>
            <a:endParaRPr lang="ru-RU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красного (90% меди) в желтый (85%меди), белый (50%) и стально-серый (до 35% меди). </a:t>
            </a:r>
            <a:endParaRPr kumimoji="0" lang="ru-RU" sz="2200" b="1" i="0" u="none" strike="noStrike" kern="0" cap="none" spc="0" normalizeH="0" baseline="0" noProof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43240" y="3000372"/>
            <a:ext cx="2420937" cy="2357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857364"/>
            <a:ext cx="2428875" cy="21574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3929066"/>
            <a:ext cx="1857375" cy="233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929058" y="5643578"/>
            <a:ext cx="1714512" cy="928694"/>
          </a:xfrm>
          <a:prstGeom prst="rect">
            <a:avLst/>
          </a:prstGeom>
          <a:scene3d>
            <a:camera prst="orthographicFront">
              <a:rot lat="0" lon="0" rev="0"/>
            </a:camera>
            <a:lightRig rig="freezing" dir="t"/>
          </a:scene3d>
          <a:sp3d prstMaterial="dkEdge">
            <a:bevelT w="152400" h="304800" prst="divot"/>
            <a:bevelB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>
            <a:hlinkClick r:id="rId8" action="ppaction://hlinksldjump"/>
          </p:cNvPr>
          <p:cNvSpPr/>
          <p:nvPr/>
        </p:nvSpPr>
        <p:spPr>
          <a:xfrm>
            <a:off x="8215338" y="5786454"/>
            <a:ext cx="500066" cy="714380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freezing" dir="t"/>
          </a:scene3d>
          <a:sp3d extrusionH="254000" contourW="19050" prstMaterial="dkEdge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B4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2D050"/>
          </a:solidFill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</p:pic>
      <p:graphicFrame>
        <p:nvGraphicFramePr>
          <p:cNvPr id="3368" name="Group 296"/>
          <p:cNvGraphicFramePr>
            <a:graphicFrameLocks noGrp="1"/>
          </p:cNvGraphicFramePr>
          <p:nvPr/>
        </p:nvGraphicFramePr>
        <p:xfrm>
          <a:off x="285750" y="857250"/>
          <a:ext cx="8429654" cy="4416278"/>
        </p:xfrm>
        <a:graphic>
          <a:graphicData uri="http://schemas.openxmlformats.org/drawingml/2006/table">
            <a:tbl>
              <a:tblPr firstRow="1" lastRow="1" lastCol="1" bandRow="1" bandCol="1">
                <a:tableStyleId>{5C22544A-7EE6-4342-B048-85BDC9FD1C3A}</a:tableStyleId>
              </a:tblPr>
              <a:tblGrid>
                <a:gridCol w="2319092"/>
                <a:gridCol w="1538559"/>
                <a:gridCol w="1500169"/>
                <a:gridCol w="1592172"/>
                <a:gridCol w="1479662"/>
              </a:tblGrid>
              <a:tr h="1428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571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4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>
                            <a:innerShdw blurRad="63500" dist="50800" dir="54000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Неорганика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3500" dist="50800" dir="54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324" name="AutoShape 25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43174" y="857232"/>
            <a:ext cx="1511300" cy="1419244"/>
          </a:xfrm>
          <a:prstGeom prst="actionButtonBlank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freezing" dir="t"/>
          </a:scene3d>
          <a:sp3d extrusionH="203200" contourW="50800" prstMaterial="dkEdge">
            <a:bevelT w="228600" h="38100" prst="angle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347" name="AutoShape 27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4810" y="857232"/>
            <a:ext cx="1511301" cy="1419244"/>
          </a:xfrm>
          <a:prstGeom prst="actionButtonBlank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freezing" dir="t"/>
          </a:scene3d>
          <a:sp3d extrusionH="203200" contourW="50800" prstMaterial="dkEdge">
            <a:bevelT w="228600" h="38100" prst="angle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348" name="AutoShape 27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15008" y="857232"/>
            <a:ext cx="1490681" cy="1428759"/>
          </a:xfrm>
          <a:prstGeom prst="actionButtonBlank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freezing" dir="t"/>
          </a:scene3d>
          <a:sp3d extrusionH="203200" contourW="50800" prstMaterial="dkEdge">
            <a:bevelT w="228600" h="38100" prst="angle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3349" name="AutoShape 27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86644" y="857232"/>
            <a:ext cx="1428760" cy="1428760"/>
          </a:xfrm>
          <a:prstGeom prst="actionButtonBlank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freezing" dir="t">
              <a:rot lat="0" lon="0" rev="0"/>
            </a:lightRig>
          </a:scene3d>
          <a:sp3d extrusionH="203200" contourW="50800" prstMaterial="dkEdge">
            <a:bevelT w="228600" h="38100" prst="angle"/>
            <a:bevelB w="0" h="0"/>
            <a:extrusionClr>
              <a:schemeClr val="accent3"/>
            </a:extrusionClr>
            <a:contourClr>
              <a:schemeClr val="bg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40</a:t>
            </a:r>
            <a:endParaRPr lang="ru-RU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50" name="AutoShape 27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43174" y="2357430"/>
            <a:ext cx="1497026" cy="1428760"/>
          </a:xfrm>
          <a:prstGeom prst="actionButtonBlank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freezing" dir="t"/>
          </a:scene3d>
          <a:sp3d extrusionH="203200" contourW="50800" prstMaterial="dkEdge">
            <a:bevelT w="228600" h="38100" prst="angle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352" name="AutoShape 28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3225" y="2357430"/>
            <a:ext cx="1439863" cy="1428760"/>
          </a:xfrm>
          <a:prstGeom prst="actionButtonBlank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freezing" dir="t"/>
          </a:scene3d>
          <a:sp3d extrusionH="203200" contourW="50800" prstMaterial="dkEdge">
            <a:bevelT w="228600" h="38100" prst="angle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353" name="AutoShape 2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5008" y="2357430"/>
            <a:ext cx="1500198" cy="1428760"/>
          </a:xfrm>
          <a:prstGeom prst="actionButtonBlank">
            <a:avLst/>
          </a:prstGeom>
          <a:solidFill>
            <a:schemeClr val="bg1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freezing" dir="t"/>
          </a:scene3d>
          <a:sp3d extrusionH="203200" contourW="50800" prstMaterial="dkEdge">
            <a:bevelT w="228600" h="38100" prst="angle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hlinkClick r:id="rId9" action="ppaction://hlinksldjump"/>
              </a:rPr>
              <a:t>30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354" name="AutoShape 282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86644" y="2357430"/>
            <a:ext cx="1428761" cy="1428760"/>
          </a:xfrm>
          <a:prstGeom prst="actionButtonBlank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freezing" dir="t"/>
          </a:scene3d>
          <a:sp3d extrusionH="203200" contourW="38100" prstMaterial="dkEdge">
            <a:bevelT w="228600" h="38100" prst="angle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3355" name="AutoShape 28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43174" y="3857628"/>
            <a:ext cx="1511300" cy="1428760"/>
          </a:xfrm>
          <a:prstGeom prst="actionButtonBlank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freezing" dir="t"/>
          </a:scene3d>
          <a:sp3d extrusionH="203200" contourW="50800" prstMaterial="dkEdge">
            <a:bevelT w="228600" h="38100" prst="angle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356" name="AutoShape 28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4810" y="3857628"/>
            <a:ext cx="1439863" cy="1428760"/>
          </a:xfrm>
          <a:prstGeom prst="actionButtonBlank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freezing" dir="t"/>
          </a:scene3d>
          <a:sp3d extrusionH="228600" contourW="50800" prstMaterial="dkEdge">
            <a:bevelT w="228600" h="38100" prst="angle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357" name="AutoShape 28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15008" y="3857628"/>
            <a:ext cx="1500198" cy="1428760"/>
          </a:xfrm>
          <a:prstGeom prst="actionButtonBlank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freezing" dir="t"/>
          </a:scene3d>
          <a:sp3d extrusionH="203200" contourW="50800" prstMaterial="dkEdge">
            <a:bevelT w="228600" h="38100" prst="angle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3358" name="AutoShape 286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86644" y="3857628"/>
            <a:ext cx="1428760" cy="1428760"/>
          </a:xfrm>
          <a:prstGeom prst="actionButtonBlank">
            <a:avLst/>
          </a:prstGeom>
          <a:ln>
            <a:solidFill>
              <a:schemeClr val="accent1"/>
            </a:solidFill>
            <a:headEnd/>
            <a:tailEnd/>
          </a:ln>
          <a:scene3d>
            <a:camera prst="orthographicFront">
              <a:rot lat="0" lon="0" rev="0"/>
            </a:camera>
            <a:lightRig rig="freezing" dir="t"/>
          </a:scene3d>
          <a:sp3d extrusionH="203200" contourW="50800" prstMaterial="dkEdge">
            <a:bevelT w="215900" h="38100" prst="angle"/>
            <a:bevelB w="0" prst="angle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4137" name="AutoShape 295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900" y="6072206"/>
            <a:ext cx="576263" cy="404813"/>
          </a:xfrm>
          <a:prstGeom prst="actionButtonForwardNext">
            <a:avLst/>
          </a:prstGeom>
          <a:ln>
            <a:noFill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twoPt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7158" y="928670"/>
            <a:ext cx="2214578" cy="128588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rightRoom" dir="t">
              <a:rot lat="0" lon="0" rev="21594000"/>
            </a:lightRig>
          </a:scene3d>
          <a:sp3d extrusionH="146050" contourW="6350">
            <a:bevelT w="381000"/>
            <a:extrusionClr>
              <a:schemeClr val="accent5">
                <a:lumMod val="90000"/>
              </a:schemeClr>
            </a:extrusion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Электронное строение атома металла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7158" y="2428868"/>
            <a:ext cx="2214578" cy="1357322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0"/>
            </a:lightRig>
          </a:scene3d>
          <a:sp3d extrusionH="177800" contourW="6350">
            <a:bevelT w="450850" h="44450"/>
            <a:bevelB w="44450" h="107950"/>
            <a:extrusionClr>
              <a:schemeClr val="accent6">
                <a:lumMod val="20000"/>
                <a:lumOff val="80000"/>
              </a:schemeClr>
            </a:extrusion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Этимология металлов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7158" y="3929066"/>
            <a:ext cx="2214578" cy="128588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glow" dir="t"/>
          </a:scene3d>
          <a:sp3d extrusionH="165100" contourW="6350">
            <a:bevelT w="381000" h="69850"/>
            <a:bevelB w="101600"/>
            <a:extrusionClr>
              <a:schemeClr val="accent6">
                <a:lumMod val="20000"/>
                <a:lumOff val="80000"/>
              </a:schemeClr>
            </a:extrusion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Сплавы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металлов</a:t>
            </a:r>
            <a:endParaRPr lang="ru-RU" sz="2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4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988" name="Group 10"/>
          <p:cNvGrpSpPr>
            <a:grpSpLocks/>
          </p:cNvGrpSpPr>
          <p:nvPr/>
        </p:nvGrpSpPr>
        <p:grpSpPr bwMode="auto">
          <a:xfrm>
            <a:off x="3419475" y="3357563"/>
            <a:ext cx="2016125" cy="1008062"/>
            <a:chOff x="1927" y="1933"/>
            <a:chExt cx="1497" cy="708"/>
          </a:xfrm>
        </p:grpSpPr>
        <p:sp>
          <p:nvSpPr>
            <p:cNvPr id="4198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064" y="1979"/>
              <a:ext cx="996" cy="6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 е</a:t>
              </a:r>
            </a:p>
          </p:txBody>
        </p:sp>
        <p:sp>
          <p:nvSpPr>
            <p:cNvPr id="4199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927" y="2115"/>
              <a:ext cx="299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+</a:t>
              </a:r>
            </a:p>
          </p:txBody>
        </p:sp>
        <p:sp>
          <p:nvSpPr>
            <p:cNvPr id="4199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152" y="1933"/>
              <a:ext cx="272" cy="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-</a:t>
              </a: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3329" y="1643051"/>
            <a:ext cx="2922464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00034" y="214290"/>
            <a:ext cx="8229600" cy="1143000"/>
          </a:xfrm>
          <a:prstGeom prst="rect">
            <a:avLst/>
          </a:prstGeom>
          <a:ln w="9525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7800000" scaled="0"/>
            </a:gra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hilly" dir="t"/>
          </a:scene3d>
          <a:sp3d prstMaterial="powder">
            <a:bevelT w="127000" h="1270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30.Какой это сплав никеля.</a:t>
            </a:r>
            <a:b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Из каких компонентов он состоит?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5143504" y="2000240"/>
            <a:ext cx="3786214" cy="2286016"/>
          </a:xfrm>
          <a:prstGeom prst="rect">
            <a:avLst/>
          </a:prstGeom>
          <a:ln w="9525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7800000" scaled="0"/>
            </a:gra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hilly" dir="t"/>
          </a:scene3d>
          <a:sp3d prstMaterial="powder">
            <a:bevelT w="127000" h="1270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Мельхиор.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Сплав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 (75%)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никеля (25%)</a:t>
            </a:r>
            <a:endParaRPr kumimoji="0" lang="ru-RU" sz="3200" b="1" i="0" u="none" strike="noStrike" kern="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29058" y="5857892"/>
            <a:ext cx="1719270" cy="80960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freezing" dir="t"/>
          </a:scene3d>
          <a:sp3d prstMaterial="dkEdge">
            <a:bevelT w="152400" h="304800" prst="divot"/>
            <a:bevelB w="0" h="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Arial Black" pitchFamily="34" charset="0"/>
                <a:cs typeface="Arial" pitchFamily="34" charset="0"/>
              </a:rPr>
              <a:t>ответ</a:t>
            </a: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43042" y="3000372"/>
            <a:ext cx="3253472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Стрелка вправо 13">
            <a:hlinkClick r:id="rId8" action="ppaction://hlinksldjump"/>
          </p:cNvPr>
          <p:cNvSpPr/>
          <p:nvPr/>
        </p:nvSpPr>
        <p:spPr>
          <a:xfrm>
            <a:off x="8215338" y="5786454"/>
            <a:ext cx="500066" cy="714380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freezing" dir="t"/>
          </a:scene3d>
          <a:sp3d extrusionH="254000" contourW="19050" prstMaterial="dkEdge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00034" y="214290"/>
            <a:ext cx="8229600" cy="1143000"/>
          </a:xfrm>
          <a:prstGeom prst="rect">
            <a:avLst/>
          </a:prstGeom>
          <a:ln w="9525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7800000" scaled="0"/>
            </a:gra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hilly" dir="t"/>
          </a:scene3d>
          <a:sp3d prstMaterial="powder">
            <a:bevelT w="127000" h="1270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40.Какой это сплав цинка.</a:t>
            </a:r>
            <a:b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Из каких компонентов он состоит?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143504" y="2928934"/>
            <a:ext cx="3500430" cy="2214578"/>
          </a:xfrm>
          <a:prstGeom prst="rect">
            <a:avLst/>
          </a:prstGeom>
          <a:ln w="9525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7800000" scaled="0"/>
            </a:gra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hilly" dir="t"/>
          </a:scene3d>
          <a:sp3d prstMaterial="powder">
            <a:bevelT w="127000" h="1270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Латунь.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Сплав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меди (60</a:t>
            </a:r>
            <a:r>
              <a:rPr lang="en-US" sz="3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-80%) </a:t>
            </a:r>
            <a:r>
              <a:rPr lang="ru-RU" sz="3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цинком</a:t>
            </a:r>
            <a:endParaRPr kumimoji="0" lang="ru-RU" sz="3200" b="1" i="0" u="none" strike="noStrike" kern="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0034" y="1643050"/>
            <a:ext cx="2183742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4572008"/>
            <a:ext cx="2667418" cy="20002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2143116"/>
            <a:ext cx="2138272" cy="2857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AutoShape 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86182" y="5715016"/>
            <a:ext cx="1719270" cy="80960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freezing" dir="t"/>
          </a:scene3d>
          <a:sp3d prstMaterial="dkEdge">
            <a:bevelT w="152400" h="304800" prst="divot"/>
            <a:bevelB w="0" h="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10" name="Стрелка вправо 9">
            <a:hlinkClick r:id="rId9" action="ppaction://hlinksldjump"/>
          </p:cNvPr>
          <p:cNvSpPr/>
          <p:nvPr/>
        </p:nvSpPr>
        <p:spPr>
          <a:xfrm>
            <a:off x="8215338" y="5786454"/>
            <a:ext cx="500066" cy="714380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freezing" dir="t"/>
          </a:scene3d>
          <a:sp3d extrusionH="254000" contourW="19050" prstMaterial="dkEdge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0000"/>
            </a:gs>
            <a:gs pos="50000">
              <a:srgbClr val="FF0000"/>
            </a:gs>
            <a:gs pos="100000">
              <a:srgbClr val="76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85702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5" name="WordArt 5"/>
          <p:cNvSpPr>
            <a:spLocks noChangeArrowheads="1" noChangeShapeType="1" noTextEdit="1"/>
          </p:cNvSpPr>
          <p:nvPr/>
        </p:nvSpPr>
        <p:spPr bwMode="auto">
          <a:xfrm>
            <a:off x="1643042" y="500042"/>
            <a:ext cx="5880121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 b="-740452"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Подведение итогов </a:t>
            </a:r>
            <a:endParaRPr lang="ru-RU" sz="3600" kern="10" dirty="0">
              <a:ln w="9525">
                <a:noFill/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 b="-740452"/>
                </a:stretch>
              </a:blip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8992" y="1928802"/>
            <a:ext cx="3286148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42976" y="2000240"/>
            <a:ext cx="1571636" cy="714380"/>
          </a:xfrm>
          <a:prstGeom prst="ellipse">
            <a:avLst/>
          </a:prstGeom>
        </p:spPr>
        <p:style>
          <a:lnRef idx="0">
            <a:schemeClr val="accent3"/>
          </a:lnRef>
          <a:fillRef idx="1002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I</a:t>
            </a:r>
            <a:r>
              <a:rPr lang="ru-RU" sz="2000" b="1" i="1" dirty="0" smtClean="0">
                <a:solidFill>
                  <a:srgbClr val="FF0000"/>
                </a:solidFill>
              </a:rPr>
              <a:t> место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42976" y="3643314"/>
            <a:ext cx="1643074" cy="714380"/>
          </a:xfrm>
          <a:prstGeom prst="ellipse">
            <a:avLst/>
          </a:prstGeom>
        </p:spPr>
        <p:style>
          <a:lnRef idx="0">
            <a:schemeClr val="accent3"/>
          </a:lnRef>
          <a:fillRef idx="1002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II</a:t>
            </a:r>
            <a:r>
              <a:rPr lang="ru-RU" sz="2000" b="1" i="1" dirty="0" smtClean="0">
                <a:solidFill>
                  <a:srgbClr val="FF0000"/>
                </a:solidFill>
              </a:rPr>
              <a:t> место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992" y="3786190"/>
            <a:ext cx="3357586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bg1"/>
                </a:solidFill>
              </a:rPr>
              <a:t>Источники информации</a:t>
            </a:r>
          </a:p>
        </p:txBody>
      </p:sp>
      <p:sp>
        <p:nvSpPr>
          <p:cNvPr id="89091" name="Rectangle 5"/>
          <p:cNvSpPr>
            <a:spLocks noChangeArrowheads="1"/>
          </p:cNvSpPr>
          <p:nvPr/>
        </p:nvSpPr>
        <p:spPr bwMode="auto">
          <a:xfrm>
            <a:off x="611188" y="817563"/>
            <a:ext cx="8532812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ru-RU" sz="1200">
                <a:solidFill>
                  <a:schemeClr val="bg1"/>
                </a:solidFill>
              </a:rPr>
              <a:t>Занимательная химия: Книга для учащихся, учителей и родителей. – М.: АСТ-ПРЕСС, 1999.</a:t>
            </a: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ru-RU" sz="1200">
                <a:solidFill>
                  <a:schemeClr val="bg1"/>
                </a:solidFill>
              </a:rPr>
              <a:t>Я познаю мир: Детская энциклопедия: Химия / авт.- сост. Савина Л.А. – М.АСТ, 1995.</a:t>
            </a: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ru-RU" sz="1200">
                <a:solidFill>
                  <a:schemeClr val="bg1"/>
                </a:solidFill>
              </a:rPr>
              <a:t>1С: Репетитор. Химия. </a:t>
            </a: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ru-RU" sz="1200">
                <a:solidFill>
                  <a:schemeClr val="bg1"/>
                </a:solidFill>
              </a:rPr>
              <a:t>1С: Образовательная коллекция. Химия базовый курс 8-9 классы. </a:t>
            </a: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ru-RU" sz="1200">
                <a:solidFill>
                  <a:schemeClr val="bg1"/>
                </a:solidFill>
                <a:hlinkClick r:id="rId3"/>
              </a:rPr>
              <a:t>http://home.uic.tula.ru/~zanchem/episod.htm</a:t>
            </a:r>
            <a:endParaRPr lang="ru-RU" sz="120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ru-RU" sz="1200">
                <a:solidFill>
                  <a:schemeClr val="bg1"/>
                </a:solidFill>
                <a:hlinkClick r:id="rId4"/>
              </a:rPr>
              <a:t>http://chemistry.narod.ru/persones/Butlerov.html</a:t>
            </a:r>
            <a:r>
              <a:rPr lang="ru-RU" sz="120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ru-RU" sz="1200">
                <a:solidFill>
                  <a:schemeClr val="bg1"/>
                </a:solidFill>
                <a:hlinkClick r:id="rId5"/>
              </a:rPr>
              <a:t>http://www.alhimikov.net/galery/Page-1.html</a:t>
            </a:r>
            <a:r>
              <a:rPr lang="ru-RU" sz="120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ru-RU" sz="1200">
                <a:solidFill>
                  <a:schemeClr val="bg1"/>
                </a:solidFill>
                <a:hlinkClick r:id="rId6"/>
              </a:rPr>
              <a:t>http://sus.qwnet.ru/library/n-t/ri/kk/hm14.htm</a:t>
            </a:r>
            <a:r>
              <a:rPr lang="ru-RU" sz="120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ru-RU" sz="1200">
                <a:solidFill>
                  <a:schemeClr val="bg1"/>
                </a:solidFill>
                <a:hlinkClick r:id="rId7"/>
              </a:rPr>
              <a:t>http://www.senav.net/2008/07/08/interesnye_fakty_iz_zhizni_d_i_mendeleeva.html</a:t>
            </a:r>
            <a:endParaRPr lang="ru-RU" sz="120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ru-RU" sz="1200">
                <a:solidFill>
                  <a:schemeClr val="bg1"/>
                </a:solidFill>
                <a:hlinkClick r:id="rId8"/>
              </a:rPr>
              <a:t>http://www.photokzn.ru/articles/kazan/0/39/</a:t>
            </a:r>
            <a:r>
              <a:rPr lang="ru-RU" sz="120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ru-RU" sz="1200">
                <a:solidFill>
                  <a:schemeClr val="bg1"/>
                </a:solidFill>
                <a:hlinkClick r:id="rId9"/>
              </a:rPr>
              <a:t>http://www.rosbalt.ru/2009/03/04/623123.html</a:t>
            </a:r>
            <a:r>
              <a:rPr lang="ru-RU" sz="1200">
                <a:solidFill>
                  <a:schemeClr val="bg1"/>
                </a:solidFill>
              </a:rPr>
              <a:t> </a:t>
            </a:r>
            <a:endParaRPr lang="en-US" sz="120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ru-RU" sz="1200">
                <a:solidFill>
                  <a:schemeClr val="bg1"/>
                </a:solidFill>
                <a:hlinkClick r:id="rId10"/>
              </a:rPr>
              <a:t>http://wallpaper.zoda.ru/abstract/p15/</a:t>
            </a:r>
            <a:r>
              <a:rPr lang="en-US" sz="120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en-US" sz="1200">
                <a:solidFill>
                  <a:schemeClr val="bg1"/>
                </a:solidFill>
                <a:hlinkClick r:id="rId11"/>
              </a:rPr>
              <a:t>http://www.maratakm.narod.ru/pictures.htm</a:t>
            </a:r>
            <a:endParaRPr lang="en-US" sz="120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en-US" sz="1200">
                <a:solidFill>
                  <a:schemeClr val="bg1"/>
                </a:solidFill>
                <a:hlinkClick r:id="rId12"/>
              </a:rPr>
              <a:t>http://art-coll.narod.ru/anim/raznoe.htm</a:t>
            </a:r>
            <a:endParaRPr lang="en-US" sz="120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en-US" sz="1200">
                <a:solidFill>
                  <a:schemeClr val="bg1"/>
                </a:solidFill>
                <a:hlinkClick r:id="rId13"/>
              </a:rPr>
              <a:t>http://www.goodpc.narod.ru/smilik/bigsmilik.htm</a:t>
            </a:r>
            <a:endParaRPr lang="en-US" sz="120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en-US" sz="1200">
                <a:solidFill>
                  <a:schemeClr val="bg1"/>
                </a:solidFill>
                <a:hlinkClick r:id="rId14"/>
              </a:rPr>
              <a:t>http://content.net.ua/registration/sections/section.php?sec_id=7274</a:t>
            </a:r>
            <a:endParaRPr lang="en-US" sz="120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en-US" sz="1200">
                <a:solidFill>
                  <a:schemeClr val="bg1"/>
                </a:solidFill>
                <a:hlinkClick r:id="rId15"/>
              </a:rPr>
              <a:t>http://www.fotokosmos.narod.ru/art1.html</a:t>
            </a:r>
            <a:endParaRPr lang="en-US" sz="120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en-US" sz="1200">
                <a:solidFill>
                  <a:schemeClr val="bg1"/>
                </a:solidFill>
                <a:hlinkClick r:id="rId16"/>
              </a:rPr>
              <a:t>http://borovsk-1358.ru/ownmenu/napoleon/</a:t>
            </a:r>
            <a:endParaRPr lang="en-US" sz="120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en-US" sz="1200">
                <a:solidFill>
                  <a:schemeClr val="bg1"/>
                </a:solidFill>
                <a:hlinkClick r:id="rId17"/>
              </a:rPr>
              <a:t>http://www.tonnel.ru/?l=gzl&amp;uid=155</a:t>
            </a:r>
            <a:r>
              <a:rPr lang="en-US" sz="120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en-US" sz="1200">
                <a:solidFill>
                  <a:schemeClr val="bg1"/>
                </a:solidFill>
                <a:hlinkClick r:id="rId18"/>
              </a:rPr>
              <a:t>http://priroda77.narod.ru/animation/dragon/dragon1.shtml</a:t>
            </a:r>
            <a:endParaRPr lang="en-US" sz="120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en-US" sz="1200">
                <a:solidFill>
                  <a:schemeClr val="bg1"/>
                </a:solidFill>
                <a:hlinkClick r:id="rId19"/>
              </a:rPr>
              <a:t>http://aimi.ru/flash176x22017.htm</a:t>
            </a:r>
            <a:endParaRPr lang="en-US" sz="120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en-US" sz="1200">
                <a:solidFill>
                  <a:schemeClr val="bg1"/>
                </a:solidFill>
                <a:hlinkClick r:id="rId20"/>
              </a:rPr>
              <a:t>http://www.nivagold.ru/raznoe/raz/dino/drag.htm</a:t>
            </a:r>
            <a:r>
              <a:rPr lang="en-US" sz="120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en-US" sz="1200">
                <a:solidFill>
                  <a:schemeClr val="bg1"/>
                </a:solidFill>
                <a:hlinkClick r:id="rId21"/>
              </a:rPr>
              <a:t>http://www.fmm.ru/specimens/vitr85/4536k1.html</a:t>
            </a:r>
            <a:endParaRPr lang="en-US" sz="120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en-US" sz="1200">
                <a:solidFill>
                  <a:schemeClr val="bg1"/>
                </a:solidFill>
                <a:hlinkClick r:id="rId22"/>
              </a:rPr>
              <a:t>http://alex-naumov.livejournal.com/23908.html</a:t>
            </a:r>
            <a:endParaRPr lang="en-US" sz="120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en-US" sz="1200">
                <a:solidFill>
                  <a:schemeClr val="bg1"/>
                </a:solidFill>
                <a:hlinkClick r:id="rId23"/>
              </a:rPr>
              <a:t>http://www.region64.ru/kitoboi</a:t>
            </a:r>
            <a:endParaRPr lang="en-US" sz="120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en-US" sz="1200">
                <a:solidFill>
                  <a:schemeClr val="bg1"/>
                </a:solidFill>
                <a:hlinkClick r:id="rId24"/>
              </a:rPr>
              <a:t>http://www.bashedu.ru/konkurs/safarov/_root/s_rframe.htm</a:t>
            </a:r>
            <a:endParaRPr lang="en-US" sz="120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en-US" sz="1200">
                <a:solidFill>
                  <a:schemeClr val="bg1"/>
                </a:solidFill>
                <a:hlinkClick r:id="rId25"/>
              </a:rPr>
              <a:t>http://www.zooexcurs.narod.ru/diptera/culicidae.htm</a:t>
            </a:r>
            <a:endParaRPr lang="en-US" sz="120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en-US" sz="1200">
                <a:solidFill>
                  <a:schemeClr val="bg1"/>
                </a:solidFill>
                <a:hlinkClick r:id="rId26"/>
              </a:rPr>
              <a:t>http://707-000.ru/show.php?id=41436</a:t>
            </a:r>
            <a:endParaRPr lang="en-US" sz="120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en-US" sz="1200">
                <a:solidFill>
                  <a:schemeClr val="bg1"/>
                </a:solidFill>
                <a:hlinkClick r:id="rId27"/>
              </a:rPr>
              <a:t>http://mypaints.com/Winter%20window%20(1).jpg</a:t>
            </a:r>
            <a:endParaRPr lang="en-US" sz="120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ru-RU" sz="1200">
                <a:solidFill>
                  <a:schemeClr val="bg1"/>
                </a:solidFill>
                <a:hlinkClick r:id="rId28"/>
              </a:rPr>
              <a:t>http://tfile.ru/forum/viewtopic.php?t=196400&amp;start=0</a:t>
            </a:r>
            <a:r>
              <a:rPr lang="en-US" sz="120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Tx/>
              <a:buAutoNum type="arabicPeriod"/>
              <a:tabLst>
                <a:tab pos="342900" algn="l"/>
              </a:tabLst>
            </a:pPr>
            <a:r>
              <a:rPr lang="ru-RU" sz="1200">
                <a:solidFill>
                  <a:schemeClr val="bg1"/>
                </a:solidFill>
                <a:hlinkClick r:id="rId29"/>
              </a:rPr>
              <a:t>http://video.eraz.ru/user/cool44/</a:t>
            </a:r>
            <a:endParaRPr lang="ru-RU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 descr="50"/>
          <p:cNvSpPr>
            <a:spLocks noChangeArrowheads="1" noChangeShapeType="1" noTextEdit="1"/>
          </p:cNvSpPr>
          <p:nvPr/>
        </p:nvSpPr>
        <p:spPr bwMode="auto">
          <a:xfrm>
            <a:off x="1214438" y="1357313"/>
            <a:ext cx="7143750" cy="3571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Видео вопрос</a:t>
            </a:r>
          </a:p>
        </p:txBody>
      </p:sp>
      <p:sp>
        <p:nvSpPr>
          <p:cNvPr id="5123" name="Rectangl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0" name="1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404813"/>
            <a:ext cx="144463" cy="1444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68313" y="260350"/>
            <a:ext cx="287337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Стрелка вправо 5">
            <a:hlinkClick r:id="rId7" action="ppaction://hlinksldjump"/>
          </p:cNvPr>
          <p:cNvSpPr/>
          <p:nvPr/>
        </p:nvSpPr>
        <p:spPr>
          <a:xfrm>
            <a:off x="7929586" y="5715016"/>
            <a:ext cx="857256" cy="928670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 вопрос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9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929586" y="5715016"/>
            <a:ext cx="857256" cy="928670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freezing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8596" y="6048392"/>
            <a:ext cx="2076460" cy="59531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freezing" dir="t"/>
          </a:scene3d>
          <a:sp3d prstMaterial="dkEdge">
            <a:bevelT w="152400" h="304800" prst="divot"/>
            <a:bevelB w="0" h="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latin typeface="Arial Black" pitchFamily="34" charset="0"/>
                <a:cs typeface="Arial" pitchFamily="34" charset="0"/>
                <a:hlinkClick r:id="rId5" action="ppaction://hlinkfile"/>
              </a:rPr>
              <a:t>Ответ</a:t>
            </a:r>
            <a:endParaRPr lang="ru-RU" sz="24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86380" y="6072206"/>
            <a:ext cx="2076460" cy="59531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freezing" dir="t"/>
          </a:scene3d>
          <a:sp3d prstMaterial="dkEdge">
            <a:bevelT w="152400" h="304800" prst="divot"/>
            <a:bevelB w="0" h="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latin typeface="Arial Black" pitchFamily="34" charset="0"/>
                <a:cs typeface="Arial" pitchFamily="34" charset="0"/>
                <a:hlinkClick r:id="rId6" action="ppaction://hlinkfile"/>
              </a:rPr>
              <a:t>вопрос</a:t>
            </a:r>
            <a:endParaRPr lang="ru-RU" sz="2400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357158" y="1285860"/>
            <a:ext cx="8429684" cy="2214578"/>
          </a:xfrm>
          <a:scene3d>
            <a:camera prst="orthographicFront">
              <a:rot lat="0" lon="0" rev="0"/>
            </a:camera>
            <a:lightRig rig="twoPt" dir="t"/>
          </a:scene3d>
          <a:sp3d extrusionH="139700" contourW="19050">
            <a:bevelT w="228600" h="342900" prst="convex"/>
            <a:extrusionClr>
              <a:schemeClr val="bg1"/>
            </a:extrusion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Экспериментальный конкурс </a:t>
            </a:r>
            <a:r>
              <a:rPr lang="ru-RU" dirty="0" smtClean="0">
                <a:solidFill>
                  <a:srgbClr val="FF0000"/>
                </a:solidFill>
              </a:rPr>
              <a:t>КАПИТАНОВ</a:t>
            </a: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1785918" y="4071942"/>
            <a:ext cx="1050925" cy="1785937"/>
            <a:chOff x="4830" y="1888"/>
            <a:chExt cx="363" cy="771"/>
          </a:xfrm>
        </p:grpSpPr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4830" y="2205"/>
              <a:ext cx="363" cy="454"/>
            </a:xfrm>
            <a:prstGeom prst="flowChartMagneticDisk">
              <a:avLst/>
            </a:prstGeom>
            <a:gradFill rotWithShape="1">
              <a:gsLst>
                <a:gs pos="0">
                  <a:schemeClr val="accent1">
                    <a:alpha val="45000"/>
                  </a:schemeClr>
                </a:gs>
                <a:gs pos="50000">
                  <a:schemeClr val="bg1"/>
                </a:gs>
                <a:gs pos="100000">
                  <a:schemeClr val="accent1">
                    <a:alpha val="4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/>
                <a:t>кислота</a:t>
              </a: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4830" y="1888"/>
              <a:ext cx="363" cy="454"/>
            </a:xfrm>
            <a:prstGeom prst="flowChartMagneticDisk">
              <a:avLst/>
            </a:prstGeom>
            <a:gradFill rotWithShape="1">
              <a:gsLst>
                <a:gs pos="0">
                  <a:schemeClr val="accent1">
                    <a:alpha val="45000"/>
                  </a:schemeClr>
                </a:gs>
                <a:gs pos="50000">
                  <a:schemeClr val="bg1"/>
                </a:gs>
                <a:gs pos="100000">
                  <a:schemeClr val="accent1">
                    <a:alpha val="4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9" name="Group 11"/>
          <p:cNvGrpSpPr>
            <a:grpSpLocks/>
          </p:cNvGrpSpPr>
          <p:nvPr/>
        </p:nvGrpSpPr>
        <p:grpSpPr bwMode="auto">
          <a:xfrm>
            <a:off x="4143372" y="4000504"/>
            <a:ext cx="1050925" cy="1785937"/>
            <a:chOff x="4830" y="1888"/>
            <a:chExt cx="363" cy="771"/>
          </a:xfrm>
        </p:grpSpPr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>
              <a:off x="4830" y="2205"/>
              <a:ext cx="363" cy="454"/>
            </a:xfrm>
            <a:prstGeom prst="flowChartMagneticDisk">
              <a:avLst/>
            </a:prstGeom>
            <a:gradFill rotWithShape="1">
              <a:gsLst>
                <a:gs pos="0">
                  <a:schemeClr val="accent1">
                    <a:alpha val="45000"/>
                  </a:schemeClr>
                </a:gs>
                <a:gs pos="50000">
                  <a:schemeClr val="bg1"/>
                </a:gs>
                <a:gs pos="100000">
                  <a:schemeClr val="accent1">
                    <a:alpha val="4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/>
                <a:t>вода</a:t>
              </a:r>
            </a:p>
          </p:txBody>
        </p:sp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>
              <a:off x="4830" y="1888"/>
              <a:ext cx="363" cy="454"/>
            </a:xfrm>
            <a:prstGeom prst="flowChartMagneticDisk">
              <a:avLst/>
            </a:prstGeom>
            <a:gradFill rotWithShape="1">
              <a:gsLst>
                <a:gs pos="0">
                  <a:schemeClr val="accent1">
                    <a:alpha val="45000"/>
                  </a:schemeClr>
                </a:gs>
                <a:gs pos="50000">
                  <a:schemeClr val="bg1"/>
                </a:gs>
                <a:gs pos="100000">
                  <a:schemeClr val="accent1">
                    <a:alpha val="4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6429388" y="4000504"/>
            <a:ext cx="1050925" cy="1785937"/>
            <a:chOff x="4830" y="1888"/>
            <a:chExt cx="363" cy="771"/>
          </a:xfrm>
        </p:grpSpPr>
        <p:sp>
          <p:nvSpPr>
            <p:cNvPr id="23" name="AutoShape 15"/>
            <p:cNvSpPr>
              <a:spLocks noChangeArrowheads="1"/>
            </p:cNvSpPr>
            <p:nvPr/>
          </p:nvSpPr>
          <p:spPr bwMode="auto">
            <a:xfrm>
              <a:off x="4830" y="2205"/>
              <a:ext cx="363" cy="454"/>
            </a:xfrm>
            <a:prstGeom prst="flowChartMagneticDisk">
              <a:avLst/>
            </a:prstGeom>
            <a:gradFill rotWithShape="1">
              <a:gsLst>
                <a:gs pos="0">
                  <a:schemeClr val="accent1">
                    <a:alpha val="45000"/>
                  </a:schemeClr>
                </a:gs>
                <a:gs pos="50000">
                  <a:schemeClr val="bg1"/>
                </a:gs>
                <a:gs pos="100000">
                  <a:schemeClr val="accent1">
                    <a:alpha val="4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/>
                <a:t>щелочь</a:t>
              </a:r>
            </a:p>
          </p:txBody>
        </p:sp>
        <p:sp>
          <p:nvSpPr>
            <p:cNvPr id="24" name="AutoShape 16"/>
            <p:cNvSpPr>
              <a:spLocks noChangeArrowheads="1"/>
            </p:cNvSpPr>
            <p:nvPr/>
          </p:nvSpPr>
          <p:spPr bwMode="auto">
            <a:xfrm>
              <a:off x="4830" y="1888"/>
              <a:ext cx="363" cy="454"/>
            </a:xfrm>
            <a:prstGeom prst="flowChartMagneticDisk">
              <a:avLst/>
            </a:prstGeom>
            <a:gradFill rotWithShape="1">
              <a:gsLst>
                <a:gs pos="0">
                  <a:schemeClr val="accent1">
                    <a:alpha val="45000"/>
                  </a:schemeClr>
                </a:gs>
                <a:gs pos="50000">
                  <a:schemeClr val="bg1"/>
                </a:gs>
                <a:gs pos="100000">
                  <a:schemeClr val="accent1">
                    <a:alpha val="4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5" name="Group 27"/>
          <p:cNvGrpSpPr>
            <a:grpSpLocks/>
          </p:cNvGrpSpPr>
          <p:nvPr/>
        </p:nvGrpSpPr>
        <p:grpSpPr bwMode="auto">
          <a:xfrm>
            <a:off x="2143108" y="4643446"/>
            <a:ext cx="431800" cy="792163"/>
            <a:chOff x="3651" y="1933"/>
            <a:chExt cx="498" cy="861"/>
          </a:xfrm>
        </p:grpSpPr>
        <p:grpSp>
          <p:nvGrpSpPr>
            <p:cNvPr id="26" name="Group 28"/>
            <p:cNvGrpSpPr>
              <a:grpSpLocks/>
            </p:cNvGrpSpPr>
            <p:nvPr/>
          </p:nvGrpSpPr>
          <p:grpSpPr bwMode="auto">
            <a:xfrm>
              <a:off x="3651" y="1933"/>
              <a:ext cx="498" cy="861"/>
              <a:chOff x="3651" y="1933"/>
              <a:chExt cx="498" cy="861"/>
            </a:xfrm>
          </p:grpSpPr>
          <p:sp>
            <p:nvSpPr>
              <p:cNvPr id="28" name="AutoShape 29"/>
              <p:cNvSpPr>
                <a:spLocks noChangeArrowheads="1"/>
              </p:cNvSpPr>
              <p:nvPr/>
            </p:nvSpPr>
            <p:spPr bwMode="auto">
              <a:xfrm rot="10800000">
                <a:off x="3651" y="1933"/>
                <a:ext cx="498" cy="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1 w 21600"/>
                  <a:gd name="T13" fmla="*/ 2278 h 21600"/>
                  <a:gd name="T14" fmla="*/ 16569 w 21600"/>
                  <a:gd name="T15" fmla="*/ 1366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Oval 30"/>
              <p:cNvSpPr>
                <a:spLocks noChangeArrowheads="1"/>
              </p:cNvSpPr>
              <p:nvPr/>
            </p:nvSpPr>
            <p:spPr bwMode="auto">
              <a:xfrm>
                <a:off x="3699" y="2543"/>
                <a:ext cx="399" cy="2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7" name="AutoShape 31"/>
            <p:cNvSpPr>
              <a:spLocks noChangeArrowheads="1"/>
            </p:cNvSpPr>
            <p:nvPr/>
          </p:nvSpPr>
          <p:spPr bwMode="auto">
            <a:xfrm>
              <a:off x="3969" y="2432"/>
              <a:ext cx="45" cy="228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4429124" y="4357694"/>
            <a:ext cx="503238" cy="792163"/>
            <a:chOff x="3651" y="1933"/>
            <a:chExt cx="498" cy="861"/>
          </a:xfrm>
          <a:scene3d>
            <a:camera prst="orthographicFront">
              <a:rot lat="0" lon="0" rev="0"/>
            </a:camera>
            <a:lightRig rig="freezing" dir="t"/>
          </a:scene3d>
        </p:grpSpPr>
        <p:grpSp>
          <p:nvGrpSpPr>
            <p:cNvPr id="31" name="Group 33"/>
            <p:cNvGrpSpPr>
              <a:grpSpLocks/>
            </p:cNvGrpSpPr>
            <p:nvPr/>
          </p:nvGrpSpPr>
          <p:grpSpPr bwMode="auto">
            <a:xfrm>
              <a:off x="3651" y="1933"/>
              <a:ext cx="498" cy="861"/>
              <a:chOff x="3651" y="1933"/>
              <a:chExt cx="498" cy="861"/>
            </a:xfrm>
          </p:grpSpPr>
          <p:sp>
            <p:nvSpPr>
              <p:cNvPr id="33" name="AutoShape 34"/>
              <p:cNvSpPr>
                <a:spLocks noChangeArrowheads="1"/>
              </p:cNvSpPr>
              <p:nvPr/>
            </p:nvSpPr>
            <p:spPr bwMode="auto">
              <a:xfrm rot="10800000">
                <a:off x="3651" y="1933"/>
                <a:ext cx="498" cy="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1 w 21600"/>
                  <a:gd name="T13" fmla="*/ 2278 h 21600"/>
                  <a:gd name="T14" fmla="*/ 16569 w 21600"/>
                  <a:gd name="T15" fmla="*/ 1366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 dirty="0">
                  <a:ln>
                    <a:solidFill>
                      <a:schemeClr val="bg1"/>
                    </a:solidFill>
                  </a:ln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" name="Oval 35"/>
              <p:cNvSpPr>
                <a:spLocks noChangeArrowheads="1"/>
              </p:cNvSpPr>
              <p:nvPr/>
            </p:nvSpPr>
            <p:spPr bwMode="auto">
              <a:xfrm>
                <a:off x="3699" y="2543"/>
                <a:ext cx="399" cy="2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n>
                    <a:solidFill>
                      <a:schemeClr val="bg1"/>
                    </a:solidFill>
                  </a:ln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32" name="AutoShape 36"/>
            <p:cNvSpPr>
              <a:spLocks noChangeArrowheads="1"/>
            </p:cNvSpPr>
            <p:nvPr/>
          </p:nvSpPr>
          <p:spPr bwMode="auto">
            <a:xfrm>
              <a:off x="3969" y="2432"/>
              <a:ext cx="45" cy="228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 dirty="0">
                <a:ln>
                  <a:solidFill>
                    <a:schemeClr val="bg1"/>
                  </a:solidFill>
                </a:ln>
                <a:solidFill>
                  <a:schemeClr val="accent3"/>
                </a:solidFill>
              </a:endParaRPr>
            </a:p>
          </p:txBody>
        </p:sp>
      </p:grpSp>
      <p:grpSp>
        <p:nvGrpSpPr>
          <p:cNvPr id="35" name="Group 37"/>
          <p:cNvGrpSpPr>
            <a:grpSpLocks/>
          </p:cNvGrpSpPr>
          <p:nvPr/>
        </p:nvGrpSpPr>
        <p:grpSpPr bwMode="auto">
          <a:xfrm>
            <a:off x="6715140" y="4286256"/>
            <a:ext cx="503238" cy="863600"/>
            <a:chOff x="3651" y="1933"/>
            <a:chExt cx="498" cy="861"/>
          </a:xfrm>
        </p:grpSpPr>
        <p:grpSp>
          <p:nvGrpSpPr>
            <p:cNvPr id="36" name="Group 38"/>
            <p:cNvGrpSpPr>
              <a:grpSpLocks/>
            </p:cNvGrpSpPr>
            <p:nvPr/>
          </p:nvGrpSpPr>
          <p:grpSpPr bwMode="auto">
            <a:xfrm>
              <a:off x="3651" y="1933"/>
              <a:ext cx="498" cy="861"/>
              <a:chOff x="3651" y="1933"/>
              <a:chExt cx="498" cy="861"/>
            </a:xfrm>
          </p:grpSpPr>
          <p:sp>
            <p:nvSpPr>
              <p:cNvPr id="38" name="AutoShape 39"/>
              <p:cNvSpPr>
                <a:spLocks noChangeArrowheads="1"/>
              </p:cNvSpPr>
              <p:nvPr/>
            </p:nvSpPr>
            <p:spPr bwMode="auto">
              <a:xfrm rot="10800000">
                <a:off x="3651" y="1933"/>
                <a:ext cx="498" cy="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1 w 21600"/>
                  <a:gd name="T13" fmla="*/ 2278 h 21600"/>
                  <a:gd name="T14" fmla="*/ 16569 w 21600"/>
                  <a:gd name="T15" fmla="*/ 1366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Oval 40"/>
              <p:cNvSpPr>
                <a:spLocks noChangeArrowheads="1"/>
              </p:cNvSpPr>
              <p:nvPr/>
            </p:nvSpPr>
            <p:spPr bwMode="auto">
              <a:xfrm>
                <a:off x="3699" y="2543"/>
                <a:ext cx="399" cy="2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7" name="AutoShape 41"/>
            <p:cNvSpPr>
              <a:spLocks noChangeArrowheads="1"/>
            </p:cNvSpPr>
            <p:nvPr/>
          </p:nvSpPr>
          <p:spPr bwMode="auto">
            <a:xfrm>
              <a:off x="3969" y="2432"/>
              <a:ext cx="45" cy="228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" name="AutoShape 24"/>
          <p:cNvSpPr>
            <a:spLocks noChangeArrowheads="1"/>
          </p:cNvSpPr>
          <p:nvPr/>
        </p:nvSpPr>
        <p:spPr bwMode="auto">
          <a:xfrm>
            <a:off x="1785918" y="4786322"/>
            <a:ext cx="1050925" cy="1050925"/>
          </a:xfrm>
          <a:prstGeom prst="flowChartMagneticDisk">
            <a:avLst/>
          </a:prstGeom>
          <a:solidFill>
            <a:srgbClr val="FF0000">
              <a:alpha val="4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кислота</a:t>
            </a:r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4143372" y="4714884"/>
            <a:ext cx="1050925" cy="1050925"/>
          </a:xfrm>
          <a:prstGeom prst="flowChartMagneticDisk">
            <a:avLst/>
          </a:prstGeom>
          <a:solidFill>
            <a:srgbClr val="CCFF33">
              <a:alpha val="4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вода</a:t>
            </a:r>
          </a:p>
        </p:txBody>
      </p:sp>
      <p:sp>
        <p:nvSpPr>
          <p:cNvPr id="42" name="AutoShape 21"/>
          <p:cNvSpPr>
            <a:spLocks noChangeArrowheads="1"/>
          </p:cNvSpPr>
          <p:nvPr/>
        </p:nvSpPr>
        <p:spPr bwMode="auto">
          <a:xfrm>
            <a:off x="6429388" y="4714884"/>
            <a:ext cx="1050925" cy="1050925"/>
          </a:xfrm>
          <a:prstGeom prst="flowChartMagneticDisk">
            <a:avLst/>
          </a:prstGeom>
          <a:solidFill>
            <a:srgbClr val="000080">
              <a:alpha val="4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/>
              <a:t>щелочь</a:t>
            </a:r>
            <a:endParaRPr lang="ru-RU" b="1" dirty="0"/>
          </a:p>
        </p:txBody>
      </p:sp>
      <p:sp>
        <p:nvSpPr>
          <p:cNvPr id="44" name="Стрелка вправо 43">
            <a:hlinkClick r:id="rId3" action="ppaction://hlinksldjump"/>
          </p:cNvPr>
          <p:cNvSpPr/>
          <p:nvPr/>
        </p:nvSpPr>
        <p:spPr>
          <a:xfrm>
            <a:off x="7929586" y="5715016"/>
            <a:ext cx="857256" cy="928670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603364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00090"/>
                <a:gridCol w="3214710"/>
                <a:gridCol w="928694"/>
                <a:gridCol w="3186106"/>
              </a:tblGrid>
              <a:tr h="6013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опыта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Ионный</a:t>
                      </a:r>
                      <a:r>
                        <a:rPr lang="ru-RU" baseline="0" dirty="0" smtClean="0"/>
                        <a:t> вид </a:t>
                      </a:r>
                      <a:r>
                        <a:rPr lang="ru-RU" dirty="0" smtClean="0"/>
                        <a:t>уравнение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опыта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Ионный</a:t>
                      </a:r>
                      <a:r>
                        <a:rPr lang="ru-RU" baseline="0" dirty="0" smtClean="0"/>
                        <a:t> вид </a:t>
                      </a:r>
                      <a:r>
                        <a:rPr lang="ru-RU" dirty="0" smtClean="0"/>
                        <a:t>уравнение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725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команда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II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команда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1021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252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III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команда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IV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команда</a:t>
                      </a:r>
                    </a:p>
                  </a:txBody>
                  <a:tcPr/>
                </a:tc>
              </a:tr>
              <a:tr h="23937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7929586" y="5715016"/>
            <a:ext cx="857256" cy="928670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Гонка за лидиром 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57158" y="1071546"/>
            <a:ext cx="8572560" cy="2428891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chilly" dir="t"/>
          </a:scene3d>
          <a:sp3d extrusionH="101600" prstMaterial="dkEdge">
            <a:bevelT w="476250" h="177800" prst="convex"/>
            <a:bevelB w="196850" h="3492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ГОНКА ЗА ЛИДЕРОМ  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7" name="Picture 5" descr="0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071942"/>
            <a:ext cx="1233487" cy="230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EXPLOS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338391"/>
            <a:ext cx="3500462" cy="492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8572528" y="6357958"/>
            <a:ext cx="428628" cy="500042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 prstMaterial="dkEdge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572560" cy="2428891"/>
          </a:xfrm>
          <a:scene3d>
            <a:camera prst="orthographicFront">
              <a:rot lat="0" lon="0" rev="0"/>
            </a:camera>
            <a:lightRig rig="chilly" dir="t"/>
          </a:scene3d>
          <a:sp3d prstMaterial="dkEdge">
            <a:bevelT w="31115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     </a:t>
            </a:r>
            <a:r>
              <a:rPr lang="en-US" sz="4400" dirty="0" smtClean="0">
                <a:latin typeface="Arial Black" pitchFamily="34" charset="0"/>
              </a:rPr>
              <a:t>        </a:t>
            </a:r>
            <a:r>
              <a:rPr lang="ru-RU" dirty="0" smtClean="0">
                <a:latin typeface="Arial Black" pitchFamily="34" charset="0"/>
              </a:rPr>
              <a:t>К</a:t>
            </a:r>
            <a:r>
              <a:rPr lang="en-US" dirty="0" smtClean="0">
                <a:latin typeface="Arial Black" pitchFamily="34" charset="0"/>
              </a:rPr>
              <a:t>NH</a:t>
            </a:r>
            <a:r>
              <a:rPr lang="en-US" baseline="-25000" dirty="0" smtClean="0">
                <a:latin typeface="Arial Black" pitchFamily="34" charset="0"/>
              </a:rPr>
              <a:t>2</a:t>
            </a:r>
            <a:r>
              <a:rPr lang="ru-RU" baseline="-25000" dirty="0" smtClean="0">
                <a:latin typeface="Arial Black" pitchFamily="34" charset="0"/>
              </a:rPr>
              <a:t>        </a:t>
            </a:r>
            <a:r>
              <a:rPr lang="en-US" baseline="-25000" dirty="0" smtClean="0">
                <a:latin typeface="Arial Black" pitchFamily="34" charset="0"/>
              </a:rPr>
              <a:t>       </a:t>
            </a:r>
            <a:r>
              <a:rPr lang="ru-RU" dirty="0" smtClean="0">
                <a:latin typeface="Arial Black" pitchFamily="34" charset="0"/>
              </a:rPr>
              <a:t>К</a:t>
            </a:r>
            <a:r>
              <a:rPr lang="en-US" dirty="0" smtClean="0">
                <a:latin typeface="Arial Black" pitchFamily="34" charset="0"/>
              </a:rPr>
              <a:t>OH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  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         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К</a:t>
            </a:r>
            <a:r>
              <a:rPr lang="en-US" dirty="0" smtClean="0">
                <a:latin typeface="Arial Black" pitchFamily="34" charset="0"/>
              </a:rPr>
              <a:t>           </a:t>
            </a:r>
            <a:r>
              <a:rPr lang="ru-RU" dirty="0" smtClean="0">
                <a:latin typeface="Arial Black" pitchFamily="34" charset="0"/>
              </a:rPr>
              <a:t>КО</a:t>
            </a:r>
            <a:r>
              <a:rPr lang="ru-RU" baseline="-25000" dirty="0" smtClean="0">
                <a:latin typeface="Arial Black" pitchFamily="34" charset="0"/>
              </a:rPr>
              <a:t>2       </a:t>
            </a:r>
            <a:r>
              <a:rPr lang="en-US" baseline="-25000" dirty="0" smtClean="0">
                <a:latin typeface="Arial Black" pitchFamily="34" charset="0"/>
              </a:rPr>
              <a:t>      </a:t>
            </a:r>
            <a:r>
              <a:rPr lang="ru-RU" dirty="0" smtClean="0">
                <a:latin typeface="Arial Black" pitchFamily="34" charset="0"/>
              </a:rPr>
              <a:t>К</a:t>
            </a:r>
            <a:r>
              <a:rPr lang="ru-RU" baseline="-25000" dirty="0" smtClean="0">
                <a:latin typeface="Arial Black" pitchFamily="34" charset="0"/>
              </a:rPr>
              <a:t>2</a:t>
            </a:r>
            <a:r>
              <a:rPr lang="ru-RU" dirty="0" smtClean="0">
                <a:latin typeface="Arial Black" pitchFamily="34" charset="0"/>
              </a:rPr>
              <a:t>О</a:t>
            </a:r>
          </a:p>
        </p:txBody>
      </p:sp>
      <p:sp>
        <p:nvSpPr>
          <p:cNvPr id="13" name="Стрелка углом вверх 12"/>
          <p:cNvSpPr/>
          <p:nvPr/>
        </p:nvSpPr>
        <p:spPr>
          <a:xfrm>
            <a:off x="2285984" y="1000108"/>
            <a:ext cx="1000132" cy="785818"/>
          </a:xfrm>
          <a:prstGeom prst="bentUp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endParaRPr lang="ru-RU" sz="2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285984" y="1857364"/>
            <a:ext cx="1285884" cy="500066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1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1714488"/>
            <a:ext cx="1000132" cy="571504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786058"/>
            <a:ext cx="4786346" cy="3786214"/>
          </a:xfrm>
          <a:prstGeom prst="rect">
            <a:avLst/>
          </a:prstGeom>
          <a:scene3d>
            <a:camera prst="orthographicFront">
              <a:rot lat="0" lon="0" rev="0"/>
            </a:camera>
            <a:lightRig rig="morning" dir="t"/>
          </a:scene3d>
          <a:sp3d prstMaterial="dkEdge">
            <a:bevelT w="1905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1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K +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     </a:t>
            </a:r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=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KO</a:t>
            </a:r>
            <a:r>
              <a:rPr lang="en-US" sz="4000" baseline="-25000" dirty="0" smtClean="0">
                <a:solidFill>
                  <a:schemeClr val="tx1"/>
                </a:solidFill>
                <a:latin typeface="Algerian" pitchFamily="82" charset="0"/>
              </a:rPr>
              <a:t>2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 2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KO</a:t>
            </a:r>
            <a:r>
              <a:rPr lang="en-US" sz="4000" baseline="-25000" dirty="0" smtClean="0">
                <a:solidFill>
                  <a:schemeClr val="tx1"/>
                </a:solidFill>
                <a:latin typeface="Algerian" pitchFamily="82" charset="0"/>
              </a:rPr>
              <a:t>2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 +    = </a:t>
            </a:r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K</a:t>
            </a:r>
            <a:r>
              <a:rPr lang="en-US" sz="4000" baseline="-25000" dirty="0" smtClean="0">
                <a:solidFill>
                  <a:schemeClr val="tx1"/>
                </a:solidFill>
                <a:latin typeface="Algerian" pitchFamily="82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O</a:t>
            </a:r>
            <a:endParaRPr lang="ru-RU" sz="4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 3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K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 +    =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KNH</a:t>
            </a:r>
            <a:r>
              <a:rPr lang="en-US" sz="4000" baseline="-25000" dirty="0" smtClean="0">
                <a:solidFill>
                  <a:schemeClr val="tx1"/>
                </a:solidFill>
                <a:latin typeface="Algerian" pitchFamily="82" charset="0"/>
              </a:rPr>
              <a:t>2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 4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KNH</a:t>
            </a:r>
            <a:r>
              <a:rPr lang="en-US" sz="4000" baseline="-25000" dirty="0" smtClean="0">
                <a:solidFill>
                  <a:schemeClr val="tx1"/>
                </a:solidFill>
                <a:latin typeface="Algerian" pitchFamily="82" charset="0"/>
              </a:rPr>
              <a:t>2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+    =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KOH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 5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K</a:t>
            </a:r>
            <a:r>
              <a:rPr lang="en-US" sz="4000" baseline="-25000" dirty="0" smtClean="0">
                <a:solidFill>
                  <a:schemeClr val="tx1"/>
                </a:solidFill>
                <a:latin typeface="Algerian" pitchFamily="82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O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 +    =</a:t>
            </a:r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 KOH</a:t>
            </a:r>
            <a:endParaRPr lang="ru-RU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ru-RU" sz="3200" dirty="0" smtClean="0">
              <a:solidFill>
                <a:schemeClr val="tx1"/>
              </a:solidFill>
            </a:endParaRP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 smtClean="0"/>
          </a:p>
          <a:p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5072066" y="3000372"/>
            <a:ext cx="4071934" cy="5000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3300"/>
                </a:solidFill>
              </a:rPr>
              <a:t>К+ О</a:t>
            </a:r>
            <a:r>
              <a:rPr lang="ru-RU" b="1" baseline="-25000" dirty="0" smtClean="0">
                <a:solidFill>
                  <a:srgbClr val="CC3300"/>
                </a:solidFill>
              </a:rPr>
              <a:t>2 </a:t>
            </a:r>
            <a:r>
              <a:rPr lang="ru-RU" b="1" dirty="0" smtClean="0">
                <a:solidFill>
                  <a:srgbClr val="CC3300"/>
                </a:solidFill>
              </a:rPr>
              <a:t> = КО</a:t>
            </a:r>
            <a:r>
              <a:rPr lang="ru-RU" b="1" baseline="-25000" dirty="0" smtClean="0">
                <a:solidFill>
                  <a:srgbClr val="CC3300"/>
                </a:solidFill>
              </a:rPr>
              <a:t>2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072066" y="3643314"/>
            <a:ext cx="4071934" cy="4286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3300"/>
                </a:solidFill>
              </a:rPr>
              <a:t>КО</a:t>
            </a:r>
            <a:r>
              <a:rPr lang="ru-RU" b="1" baseline="-25000" dirty="0" smtClean="0">
                <a:solidFill>
                  <a:srgbClr val="CC3300"/>
                </a:solidFill>
              </a:rPr>
              <a:t>2 </a:t>
            </a:r>
            <a:r>
              <a:rPr lang="ru-RU" b="1" dirty="0" smtClean="0">
                <a:solidFill>
                  <a:srgbClr val="CC3300"/>
                </a:solidFill>
              </a:rPr>
              <a:t>+ </a:t>
            </a:r>
            <a:r>
              <a:rPr lang="en-US" b="1" dirty="0" smtClean="0">
                <a:solidFill>
                  <a:srgbClr val="CC3300"/>
                </a:solidFill>
              </a:rPr>
              <a:t>3</a:t>
            </a:r>
            <a:r>
              <a:rPr lang="ru-RU" b="1" dirty="0" smtClean="0">
                <a:solidFill>
                  <a:srgbClr val="CC3300"/>
                </a:solidFill>
              </a:rPr>
              <a:t>К = </a:t>
            </a:r>
            <a:r>
              <a:rPr lang="en-US" b="1" dirty="0" smtClean="0">
                <a:solidFill>
                  <a:srgbClr val="CC3300"/>
                </a:solidFill>
              </a:rPr>
              <a:t>2</a:t>
            </a:r>
            <a:r>
              <a:rPr lang="ru-RU" b="1" dirty="0" smtClean="0">
                <a:solidFill>
                  <a:srgbClr val="CC3300"/>
                </a:solidFill>
              </a:rPr>
              <a:t>К</a:t>
            </a:r>
            <a:r>
              <a:rPr lang="ru-RU" b="1" baseline="-25000" dirty="0" smtClean="0">
                <a:solidFill>
                  <a:srgbClr val="CC3300"/>
                </a:solidFill>
              </a:rPr>
              <a:t>2</a:t>
            </a:r>
            <a:r>
              <a:rPr lang="ru-RU" b="1" dirty="0" smtClean="0">
                <a:solidFill>
                  <a:srgbClr val="CC3300"/>
                </a:solidFill>
              </a:rPr>
              <a:t>О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4071934" y="500042"/>
            <a:ext cx="857256" cy="500066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4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072066" y="4214818"/>
            <a:ext cx="4071934" cy="5000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К+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2NH</a:t>
            </a:r>
            <a:r>
              <a:rPr lang="en-US" b="1" baseline="-25000" dirty="0" smtClean="0">
                <a:solidFill>
                  <a:srgbClr val="C00000"/>
                </a:solidFill>
                <a:latin typeface="+mj-lt"/>
              </a:rPr>
              <a:t>3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 =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К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NH</a:t>
            </a:r>
            <a:r>
              <a:rPr lang="en-US" b="1" baseline="-25000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+ H</a:t>
            </a:r>
            <a:r>
              <a:rPr lang="en-US" b="1" baseline="-25000" dirty="0" smtClean="0">
                <a:solidFill>
                  <a:srgbClr val="C00000"/>
                </a:solidFill>
                <a:latin typeface="+mj-lt"/>
              </a:rPr>
              <a:t>2</a:t>
            </a:r>
            <a:endParaRPr lang="ru-RU" b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072066" y="4857760"/>
            <a:ext cx="4071934" cy="5000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</a:rPr>
              <a:t>К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NH</a:t>
            </a:r>
            <a:r>
              <a:rPr lang="en-US" b="1" baseline="-25000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+ H</a:t>
            </a:r>
            <a:r>
              <a:rPr lang="en-US" b="1" baseline="-25000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O=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К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OH +NH</a:t>
            </a:r>
            <a:r>
              <a:rPr lang="en-US" b="1" baseline="-25000" dirty="0" smtClean="0">
                <a:solidFill>
                  <a:srgbClr val="C00000"/>
                </a:solidFill>
                <a:latin typeface="+mj-lt"/>
              </a:rPr>
              <a:t>3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b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7" name="Стрелка вверх 36"/>
          <p:cNvSpPr/>
          <p:nvPr/>
        </p:nvSpPr>
        <p:spPr>
          <a:xfrm>
            <a:off x="5643570" y="1142984"/>
            <a:ext cx="857256" cy="428628"/>
          </a:xfrm>
          <a:prstGeom prst="up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000628" y="5572140"/>
            <a:ext cx="4143372" cy="5000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</a:rPr>
              <a:t>К</a:t>
            </a:r>
            <a:r>
              <a:rPr lang="ru-RU" b="1" baseline="-25000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О +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H</a:t>
            </a:r>
            <a:r>
              <a:rPr lang="en-US" b="1" baseline="-25000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O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=2К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OH</a:t>
            </a:r>
          </a:p>
        </p:txBody>
      </p:sp>
      <p:sp>
        <p:nvSpPr>
          <p:cNvPr id="41" name="Стрелка вправо 40">
            <a:hlinkClick r:id="rId4" action="ppaction://hlinksldjump"/>
          </p:cNvPr>
          <p:cNvSpPr/>
          <p:nvPr/>
        </p:nvSpPr>
        <p:spPr>
          <a:xfrm>
            <a:off x="8572528" y="6357958"/>
            <a:ext cx="428628" cy="500042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 prstMaterial="dkEdge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s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0" grpId="0" animBg="1" autoUpdateAnimBg="0"/>
      <p:bldP spid="31" grpId="0" animBg="1"/>
      <p:bldP spid="35" grpId="0" animBg="1"/>
      <p:bldP spid="36" grpId="0" animBg="1"/>
      <p:bldP spid="38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6727</TotalTime>
  <Words>846</Words>
  <Application>Microsoft Office PowerPoint</Application>
  <PresentationFormat>Экран (4:3)</PresentationFormat>
  <Paragraphs>290</Paragraphs>
  <Slides>33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Слайд 1</vt:lpstr>
      <vt:lpstr>Слайд 2</vt:lpstr>
      <vt:lpstr>Слайд 3</vt:lpstr>
      <vt:lpstr>Слайд 4</vt:lpstr>
      <vt:lpstr>Сам вопрос </vt:lpstr>
      <vt:lpstr>Экспериментальный конкурс КАПИТАНОВ</vt:lpstr>
      <vt:lpstr> </vt:lpstr>
      <vt:lpstr>Гонка за лидиром </vt:lpstr>
      <vt:lpstr>Слайд 9</vt:lpstr>
      <vt:lpstr>              FeCl3    K [ Fe(OH)4 ]         Fe        Fe(OH)3       NaFeO2        FeCl2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2-40</vt:lpstr>
      <vt:lpstr>Слайд 26</vt:lpstr>
      <vt:lpstr>Слайд 27</vt:lpstr>
      <vt:lpstr>Слайд 28</vt:lpstr>
      <vt:lpstr>20.Какой это сплав олова.  Из каких компонентов он состоит?</vt:lpstr>
      <vt:lpstr>Слайд 30</vt:lpstr>
      <vt:lpstr>Слайд 31</vt:lpstr>
      <vt:lpstr>Слайд 32</vt:lpstr>
      <vt:lpstr>Источники информации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Tata</cp:lastModifiedBy>
  <cp:revision>377</cp:revision>
  <dcterms:created xsi:type="dcterms:W3CDTF">2006-11-30T12:03:34Z</dcterms:created>
  <dcterms:modified xsi:type="dcterms:W3CDTF">2012-05-02T10:47:36Z</dcterms:modified>
</cp:coreProperties>
</file>