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5" r:id="rId4"/>
    <p:sldId id="286" r:id="rId5"/>
    <p:sldId id="287" r:id="rId6"/>
    <p:sldId id="288" r:id="rId7"/>
    <p:sldId id="298" r:id="rId8"/>
    <p:sldId id="303" r:id="rId9"/>
    <p:sldId id="291" r:id="rId10"/>
    <p:sldId id="292" r:id="rId11"/>
    <p:sldId id="294" r:id="rId12"/>
    <p:sldId id="295" r:id="rId13"/>
    <p:sldId id="300" r:id="rId14"/>
    <p:sldId id="304" r:id="rId15"/>
    <p:sldId id="299" r:id="rId16"/>
    <p:sldId id="258" r:id="rId17"/>
    <p:sldId id="260" r:id="rId18"/>
    <p:sldId id="306" r:id="rId19"/>
    <p:sldId id="307" r:id="rId20"/>
    <p:sldId id="308" r:id="rId21"/>
    <p:sldId id="259" r:id="rId22"/>
    <p:sldId id="30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3366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9" d="100"/>
          <a:sy n="59" d="100"/>
        </p:scale>
        <p:origin x="-147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7045-D509-4B63-92C9-52807E14ED00}" type="datetimeFigureOut">
              <a:rPr lang="ru-RU" smtClean="0"/>
              <a:pPr/>
              <a:t>17.12.2011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D2324-E38F-41E9-BE48-404235799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D2324-E38F-41E9-BE48-404235799C4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865-931D-4CA2-A364-7411E417CE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59ED5-8D55-48E8-AA2F-5F84F3794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9EACD-D32B-43E3-AF58-A25EB9D4F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0D18-C03B-4103-A8D9-D70444BE6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A20F6-2628-490A-983C-3A07558C28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EFE4F-1C02-4C0B-9F3E-0B1C8A3580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E217-6478-4E77-9A46-4F6429C92F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474F-35F7-4CD9-A087-3E8646A39C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DF3F-8398-4067-A568-8BDCD0FC39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7BE15-01F6-411D-BBCF-6CCAFB69D3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5181-3D48-4E8B-A5AC-0BA8D48361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7C25520-BC97-43E5-A82F-A83724B8E4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pravmir.ru/uploads/150let/1/1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428728" y="857232"/>
            <a:ext cx="571504" cy="10620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defRPr/>
            </a:pPr>
            <a:endParaRPr lang="ru-RU" sz="3600" b="1" i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3116"/>
            <a:ext cx="5072098" cy="2400657"/>
          </a:xfrm>
          <a:prstGeom prst="rect">
            <a:avLst/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Он создал первый   университет,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но, лучше сказать,   он сам был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нашим первым  университетом</a:t>
            </a:r>
            <a:r>
              <a:rPr lang="ru-RU" sz="3200" b="1" dirty="0" smtClean="0">
                <a:solidFill>
                  <a:schemeClr val="tx1"/>
                </a:solidFill>
              </a:rPr>
              <a:t>!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А.С. Пушкин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8"/>
            <a:ext cx="8715436" cy="1569660"/>
          </a:xfrm>
          <a:prstGeom prst="rect">
            <a:avLst/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b="1" i="1" dirty="0" smtClean="0"/>
          </a:p>
          <a:p>
            <a:r>
              <a:rPr lang="en-US" sz="5400" b="1" i="1" dirty="0" smtClean="0"/>
              <a:t>  </a:t>
            </a:r>
            <a:r>
              <a:rPr lang="ru-RU" sz="5400" b="1" i="1" dirty="0" smtClean="0">
                <a:solidFill>
                  <a:schemeClr val="tx1"/>
                </a:solidFill>
              </a:rPr>
              <a:t>«Ломоносовская лига»</a:t>
            </a:r>
            <a:endParaRPr lang="en-US" sz="5400" b="1" i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715016"/>
            <a:ext cx="8358246" cy="1261884"/>
          </a:xfrm>
          <a:prstGeom prst="rect">
            <a:avLst/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1600" b="1" i="1" dirty="0" smtClean="0"/>
          </a:p>
          <a:p>
            <a:r>
              <a:rPr lang="en-US" sz="4000" b="1" i="1" dirty="0" smtClean="0"/>
              <a:t> </a:t>
            </a:r>
            <a:r>
              <a:rPr lang="ru-RU" sz="4000" b="1" i="1" dirty="0" smtClean="0"/>
              <a:t>     </a:t>
            </a:r>
            <a:r>
              <a:rPr lang="ru-RU" sz="2000" b="1" dirty="0" smtClean="0">
                <a:solidFill>
                  <a:schemeClr val="tx1"/>
                </a:solidFill>
              </a:rPr>
              <a:t>Учитель: </a:t>
            </a:r>
            <a:r>
              <a:rPr lang="ru-RU" sz="2000" b="1" dirty="0" smtClean="0">
                <a:solidFill>
                  <a:schemeClr val="tx1"/>
                </a:solidFill>
              </a:rPr>
              <a:t>Ломанова</a:t>
            </a:r>
            <a:r>
              <a:rPr lang="ru-RU" sz="2000" b="1" dirty="0" smtClean="0">
                <a:solidFill>
                  <a:schemeClr val="tx1"/>
                </a:solidFill>
              </a:rPr>
              <a:t> Алеся Владимировна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000240"/>
            <a:ext cx="2928958" cy="3693319"/>
          </a:xfrm>
          <a:prstGeom prst="rect">
            <a:avLst/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400" b="1" i="1" dirty="0" smtClean="0"/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285992"/>
            <a:ext cx="220728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3002"/>
            <a:ext cx="6858003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contourW="12700" prstMaterial="powder">
            <a:bevelT w="31750" prst="angle"/>
            <a:contourClr>
              <a:schemeClr val="bg1"/>
            </a:contourClr>
          </a:sp3d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28575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</a:rPr>
              <a:t>7.В письме к Эйлеру Ломоносов сформулировал важное открытие и дал ему образное сравнение: "Сколько часов я затрачиваю на сон, столько же отнимаю у бодрствования". Назовите открытие, сделанное Ломоносовым</a:t>
            </a:r>
            <a:r>
              <a:rPr lang="ru-RU" sz="24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643438" y="4071942"/>
            <a:ext cx="4000528" cy="128588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857752" y="4286257"/>
            <a:ext cx="3829048" cy="1000132"/>
          </a:xfrm>
        </p:spPr>
        <p:txBody>
          <a:bodyPr/>
          <a:lstStyle/>
          <a:p>
            <a:r>
              <a:rPr lang="ru-RU" sz="2400" dirty="0" smtClean="0"/>
              <a:t>Закон сохранения массы веществ.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31746" name="Picture 2" descr="http://im0-tub-ru.yandex.net/i?id=183863838-19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2000264" cy="2678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1750" name="Picture 6" descr="http://im8-tub-ru.yandex.net/i?id=257143354-3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169881"/>
            <a:ext cx="1857388" cy="22468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3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contourW="12700" prstMaterial="powder">
            <a:bevelT w="31750" prst="angle"/>
            <a:contourClr>
              <a:schemeClr val="bg1"/>
            </a:contourClr>
          </a:sp3d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8. Сколько и какие языки знал М.В.Ломоносов?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071934" y="1643050"/>
            <a:ext cx="4857784" cy="314327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143372" y="1857364"/>
            <a:ext cx="4829180" cy="3143272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10 языков: русский, латинский, немецкий, французский, греческий, церковно-славянский, английский, итальянский, испанский, польский.)</a:t>
            </a:r>
            <a:br>
              <a:rPr lang="ru-RU" sz="2800" dirty="0" smtClean="0"/>
            </a:b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http://go.imgsmail.ru/imgpreview?u=http%3A//morozova-art.ru/historical%5Fportraits/Lomonosov%5Fportrait.jpg&amp;mb=58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3420808" cy="4357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2"/>
            <a:ext cx="6858003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contourW="12700" prstMaterial="powder">
            <a:bevelT w="31750" prst="angle"/>
            <a:contourClr>
              <a:schemeClr val="bg1"/>
            </a:contourClr>
          </a:sp3d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86790" cy="24288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9. </a:t>
            </a:r>
            <a:r>
              <a:rPr lang="ru-RU" sz="2000" b="1" dirty="0" smtClean="0">
                <a:solidFill>
                  <a:srgbClr val="FF0000"/>
                </a:solidFill>
              </a:rPr>
              <a:t>В работе "Первые основания металлургии или рудных дел" Ломоносов дал определение металлам: "Светлые тела, которые ковать можно". Какие свойства металлов выделил Ломоносов, и какие еще свойства можно назвать?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786314" y="3500438"/>
            <a:ext cx="3714776" cy="207170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929190" y="3643314"/>
            <a:ext cx="3686172" cy="1643074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Пластичность, металлический блеск . Другие свойства: теплопроводность, электропроводность.</a:t>
            </a:r>
            <a:endParaRPr lang="ru-RU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2071702" cy="2071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357694"/>
            <a:ext cx="2000288" cy="2000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0225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10. Как геологи увековечили имя Ломоносова?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572000" y="2285992"/>
            <a:ext cx="4214842" cy="292895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571744"/>
            <a:ext cx="392909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 smtClean="0"/>
              <a:t> </a:t>
            </a:r>
            <a:r>
              <a:rPr lang="ru-RU" sz="2400" b="1" dirty="0" smtClean="0"/>
              <a:t>Был назван минерал </a:t>
            </a:r>
            <a:r>
              <a:rPr lang="ru-RU" sz="2400" b="1" dirty="0" smtClean="0"/>
              <a:t>«</a:t>
            </a:r>
            <a:r>
              <a:rPr lang="ru-RU" sz="2400" b="1" dirty="0" smtClean="0"/>
              <a:t>Л</a:t>
            </a:r>
            <a:r>
              <a:rPr lang="ru-RU" sz="2400" b="1" smtClean="0"/>
              <a:t>омоносовит</a:t>
            </a:r>
            <a:r>
              <a:rPr lang="ru-RU" sz="2400" b="1" dirty="0" smtClean="0"/>
              <a:t>», найденный в 1965 году на Кольском полуострове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876"/>
            <a:ext cx="3071097" cy="2143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3002"/>
            <a:ext cx="6858003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contourW="12700" prstMaterial="powder">
            <a:bevelT w="31750" prst="angle"/>
            <a:contourClr>
              <a:schemeClr val="bg1"/>
            </a:contourClr>
          </a:sp3d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858148" y="5572140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26542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11. «КОТ В МЕШКЕ»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214942" y="3357562"/>
            <a:ext cx="3286148" cy="157163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429001"/>
            <a:ext cx="2328850" cy="1214446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Переход хода</a:t>
            </a:r>
          </a:p>
          <a:p>
            <a:pPr>
              <a:defRPr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2" name="Picture 4" descr="скачать бесплатные Анимашки, анимационные картинки Кошки на рабочий стол бесплатно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3214710" cy="445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2"/>
            <a:ext cx="6858003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contourW="12700" prstMaterial="powder">
            <a:bevelT w="31750" prst="angle"/>
            <a:contourClr>
              <a:schemeClr val="bg1"/>
            </a:contourClr>
          </a:sp3d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12. В связи, с чем Ломоносов сказал: </a:t>
            </a:r>
            <a:r>
              <a:rPr lang="ru-RU" sz="2800" b="1" dirty="0" smtClean="0">
                <a:solidFill>
                  <a:srgbClr val="FF0000"/>
                </a:solidFill>
              </a:rPr>
              <a:t>"Славного Роберта Бойля мнение ложно"?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Содержимое 2"/>
          <p:cNvSpPr txBox="1">
            <a:spLocks noGrp="1"/>
          </p:cNvSpPr>
          <p:nvPr>
            <p:ph idx="1"/>
          </p:nvPr>
        </p:nvSpPr>
        <p:spPr bwMode="auto">
          <a:xfrm>
            <a:off x="3929058" y="2000240"/>
            <a:ext cx="4357718" cy="350046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2000240"/>
            <a:ext cx="46434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(Он сказал, о прокаливании металлов в запаянных ретортах, он доказал, что их вес не изменяется. Р. Бойль же считал, что при нагревании масса металлов увеличивается за счёт присоединения тепловой материи).</a:t>
            </a:r>
          </a:p>
          <a:p>
            <a:pPr>
              <a:defRPr/>
            </a:pP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6626" name="Picture 2" descr="http://im0-tub-ru.yandex.net/i?id=373010787-21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14620"/>
            <a:ext cx="2143140" cy="31516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7410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4962525" cy="1143000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chemeClr val="bg1"/>
                </a:solidFill>
              </a:rPr>
              <a:t/>
            </a:r>
            <a:br>
              <a:rPr lang="ru-RU" sz="8000" b="1" dirty="0" smtClean="0">
                <a:solidFill>
                  <a:schemeClr val="bg1"/>
                </a:solidFill>
              </a:rPr>
            </a:br>
            <a:r>
              <a:rPr lang="ru-RU" sz="8000" b="1" dirty="0" smtClean="0">
                <a:solidFill>
                  <a:schemeClr val="bg1"/>
                </a:solidFill>
              </a:rPr>
              <a:t/>
            </a:r>
            <a:br>
              <a:rPr lang="ru-RU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гейм</a:t>
            </a:r>
            <a:b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8000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86058"/>
            <a:ext cx="9644098" cy="3071834"/>
          </a:xfrm>
          <a:prstGeom prst="rect">
            <a:avLst/>
          </a:prstGeom>
          <a:noFill/>
        </p:spPr>
        <p:txBody>
          <a:bodyPr wrap="none">
            <a:prstTxWarp prst="textWave4">
              <a:avLst>
                <a:gd name="adj1" fmla="val 6250"/>
                <a:gd name="adj2" fmla="val -3703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defRPr/>
            </a:pPr>
            <a:r>
              <a:rPr lang="ru-RU" sz="102800" b="1" spc="50" dirty="0" smtClean="0">
                <a:ln w="135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“</a:t>
            </a:r>
            <a:r>
              <a:rPr lang="ru-RU" sz="102800" b="1" spc="50" dirty="0" smtClean="0">
                <a:ln w="135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Конкурс капитанов”</a:t>
            </a:r>
            <a:endParaRPr lang="ru-RU" sz="102800" b="1" spc="50" dirty="0">
              <a:ln w="135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6215082"/>
            <a:ext cx="7215237" cy="42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Ломанова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Алеся Владимировна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7056438" cy="1143000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III 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гейм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71625"/>
            <a:ext cx="8362950" cy="47085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>
              <a:solidFill>
                <a:schemeClr val="folHlin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7484423" cy="3214709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“Гонка за лидером”</a:t>
            </a:r>
            <a:endParaRPr lang="ru-RU" sz="5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6215082"/>
            <a:ext cx="7215237" cy="42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Ломанова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Алеся Владимировна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815882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b="1" i="1" dirty="0" smtClean="0"/>
          </a:p>
          <a:p>
            <a:r>
              <a:rPr lang="en-US" b="1" i="1" dirty="0" smtClean="0"/>
              <a:t>  </a:t>
            </a:r>
            <a:r>
              <a:rPr lang="ru-RU" b="1" i="1" dirty="0" smtClean="0">
                <a:solidFill>
                  <a:schemeClr val="tx1"/>
                </a:solidFill>
              </a:rPr>
              <a:t>карточка №1</a:t>
            </a:r>
            <a:endParaRPr lang="en-US" b="1" i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642910" y="2259818"/>
            <a:ext cx="8215370" cy="4007251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/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 l="2159" t="22852" r="11861" b="21460"/>
          <a:stretch>
            <a:fillRect/>
          </a:stretch>
        </p:blipFill>
        <p:spPr bwMode="auto">
          <a:xfrm>
            <a:off x="928662" y="2571744"/>
            <a:ext cx="7643866" cy="322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/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4666" t="24473" r="9614" b="22363"/>
          <a:stretch>
            <a:fillRect/>
          </a:stretch>
        </p:blipFill>
        <p:spPr bwMode="auto">
          <a:xfrm>
            <a:off x="857224" y="2500306"/>
            <a:ext cx="74295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815882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b="1" i="1" dirty="0" smtClean="0"/>
          </a:p>
          <a:p>
            <a:r>
              <a:rPr lang="en-US" b="1" i="1" dirty="0" smtClean="0"/>
              <a:t>  </a:t>
            </a:r>
            <a:r>
              <a:rPr lang="ru-RU" b="1" i="1" dirty="0" smtClean="0">
                <a:solidFill>
                  <a:schemeClr val="tx1"/>
                </a:solidFill>
              </a:rPr>
              <a:t>карточка №2</a:t>
            </a:r>
            <a:endParaRPr lang="en-US" b="1" i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7056438" cy="1143000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chemeClr val="bg1"/>
                </a:solidFill>
              </a:rPr>
              <a:t/>
            </a:r>
            <a:br>
              <a:rPr lang="ru-RU" sz="8000" b="1" dirty="0" smtClean="0">
                <a:solidFill>
                  <a:schemeClr val="bg1"/>
                </a:solidFill>
              </a:rPr>
            </a:br>
            <a:r>
              <a:rPr lang="ru-RU" sz="8000" b="1" dirty="0" smtClean="0">
                <a:solidFill>
                  <a:schemeClr val="bg1"/>
                </a:solidFill>
              </a:rPr>
              <a:t/>
            </a:r>
            <a:br>
              <a:rPr lang="ru-RU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гейм</a:t>
            </a:r>
            <a:b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80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15082"/>
            <a:ext cx="7215237" cy="422259"/>
          </a:xfrm>
        </p:spPr>
        <p:txBody>
          <a:bodyPr/>
          <a:lstStyle/>
          <a:p>
            <a:r>
              <a:rPr lang="ru-RU" sz="2000" b="1" dirty="0" smtClean="0"/>
              <a:t>Учитель: </a:t>
            </a:r>
            <a:r>
              <a:rPr lang="ru-RU" sz="2000" b="1" dirty="0" smtClean="0"/>
              <a:t>Ломанова</a:t>
            </a:r>
            <a:r>
              <a:rPr lang="ru-RU" sz="2000" b="1" dirty="0" smtClean="0"/>
              <a:t> Алеся Владимировна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929313" y="1000125"/>
            <a:ext cx="127635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72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993" y="500042"/>
            <a:ext cx="3219007" cy="2414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928662" y="314324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“ВИКТОРИНА”</a:t>
            </a:r>
            <a:endParaRPr lang="ru-RU" sz="8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/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5081" t="26975" r="8629" b="8447"/>
          <a:stretch>
            <a:fillRect/>
          </a:stretch>
        </p:blipFill>
        <p:spPr bwMode="auto">
          <a:xfrm>
            <a:off x="785786" y="2143116"/>
            <a:ext cx="76438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615827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 extrusionH="88900" contourW="31750" prstMaterial="dkEdge">
            <a:bevelT w="381000" h="146050" prst="slope"/>
            <a:bevelB w="133350" h="165100"/>
            <a:contourClr>
              <a:srgbClr val="C0000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chemeClr val="tx1"/>
                </a:solidFill>
              </a:rPr>
              <a:t>а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карточка №3</a:t>
            </a:r>
            <a:endParaRPr lang="en-US" b="1" i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7056438" cy="1143000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IV 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гейм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928934"/>
            <a:ext cx="7000924" cy="285752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«ВИДЕОВОПРОС»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7158" y="5429264"/>
            <a:ext cx="496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6215082"/>
            <a:ext cx="7215237" cy="42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Ломанова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Алеся Владимировна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1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contourW="12700" prstMaterial="powder">
            <a:bevelT w="31750" prst="angle"/>
            <a:contourClr>
              <a:schemeClr val="bg1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1785926"/>
            <a:ext cx="6643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берегах Ледовитого моря, подобно северному сиянию, блеснул Ломоносов. Ослепительно и прекрасно было это явление! Оно доказало собой, что гений умеет торжествовать над всеми препятствиями, какие ни противопоставляет ему враждебная судьба, что, наконец, русский способен ко всему великому и прекрасному не менее всякого европейца.</a:t>
            </a:r>
          </a:p>
          <a:p>
            <a:pPr algn="r"/>
            <a:r>
              <a:rPr lang="ru-RU" sz="2400" dirty="0" smtClean="0"/>
              <a:t>В.Г.БЕЛИНСКИЙ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endParaRPr lang="ru-RU" dirty="0" smtClean="0">
              <a:solidFill>
                <a:schemeClr val="accent3"/>
              </a:solidFill>
              <a:latin typeface="Arial Black" pitchFamily="34" charset="0"/>
            </a:endParaRPr>
          </a:p>
        </p:txBody>
      </p:sp>
      <p:graphicFrame>
        <p:nvGraphicFramePr>
          <p:cNvPr id="5" name="Group 296"/>
          <p:cNvGraphicFramePr>
            <a:graphicFrameLocks noGrp="1"/>
          </p:cNvGraphicFramePr>
          <p:nvPr/>
        </p:nvGraphicFramePr>
        <p:xfrm>
          <a:off x="357188" y="642938"/>
          <a:ext cx="8501122" cy="5500258"/>
        </p:xfrm>
        <a:graphic>
          <a:graphicData uri="http://schemas.openxmlformats.org/drawingml/2006/table">
            <a:tbl>
              <a:tblPr/>
              <a:tblGrid>
                <a:gridCol w="2814963"/>
                <a:gridCol w="2828609"/>
                <a:gridCol w="2857550"/>
              </a:tblGrid>
              <a:tr h="13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9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571472" y="857232"/>
            <a:ext cx="2571768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3" action="ppaction://hlinksldjump"/>
              </a:rPr>
              <a:t>1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571472" y="2214554"/>
            <a:ext cx="2571768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4" action="ppaction://hlinksldjump"/>
              </a:rPr>
              <a:t>2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0" name="Скругленный прямоугольник 19">
            <a:hlinkClick r:id="rId5" action="ppaction://hlinksldjump"/>
          </p:cNvPr>
          <p:cNvSpPr/>
          <p:nvPr/>
        </p:nvSpPr>
        <p:spPr>
          <a:xfrm>
            <a:off x="571472" y="3643314"/>
            <a:ext cx="2571768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5" action="ppaction://hlinksldjump"/>
              </a:rPr>
              <a:t>3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1472" y="5000636"/>
            <a:ext cx="2571768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6" action="ppaction://hlinksldjump"/>
              </a:rPr>
              <a:t>4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3357554" y="857232"/>
            <a:ext cx="2643206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7" action="ppaction://hlinksldjump"/>
              </a:rPr>
              <a:t>5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3357554" y="2214554"/>
            <a:ext cx="2643206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" action="ppaction://noaction"/>
              </a:rPr>
              <a:t>6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7554" y="3643314"/>
            <a:ext cx="2643206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9" action="ppaction://hlinksldjump"/>
              </a:rPr>
              <a:t>7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57554" y="5000636"/>
            <a:ext cx="2643206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10" action="ppaction://hlinksldjump"/>
              </a:rPr>
              <a:t>8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15074" y="857232"/>
            <a:ext cx="2714644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11" action="ppaction://hlinksldjump"/>
              </a:rPr>
              <a:t>9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7" name="Скругленный прямоугольник 26">
            <a:hlinkClick r:id="rId9" action="ppaction://hlinksldjump"/>
          </p:cNvPr>
          <p:cNvSpPr/>
          <p:nvPr/>
        </p:nvSpPr>
        <p:spPr>
          <a:xfrm>
            <a:off x="6215074" y="2214554"/>
            <a:ext cx="2714644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12" action="ppaction://hlinksldjump"/>
              </a:rPr>
              <a:t>10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15074" y="3643314"/>
            <a:ext cx="2714644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13" action="ppaction://hlinksldjump"/>
              </a:rPr>
              <a:t>11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15074" y="5000636"/>
            <a:ext cx="2714644" cy="114300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sunset" dir="t"/>
          </a:scene3d>
          <a:sp3d extrusionH="266700" contourW="63500" prstMaterial="softEdge">
            <a:bevelT w="285750" h="285750" prst="angle"/>
            <a:bevelB w="177800" h="196850"/>
            <a:contourClr>
              <a:schemeClr val="accent3">
                <a:lumMod val="8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hlinkClick r:id="rId14" action="ppaction://hlinksldjump"/>
              </a:rPr>
              <a:t>12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" name="Стрелка вправо 17">
            <a:hlinkClick r:id="rId15" action="ppaction://hlinksldjump"/>
          </p:cNvPr>
          <p:cNvSpPr/>
          <p:nvPr/>
        </p:nvSpPr>
        <p:spPr>
          <a:xfrm rot="19493116">
            <a:off x="8046196" y="5893839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76200" contourW="25400" prstMaterial="dkEdge">
            <a:bevelT w="95250" h="25400" prst="angle"/>
            <a:bevelB w="0" h="133350" prst="angle"/>
            <a:extrusionClr>
              <a:schemeClr val="accent4"/>
            </a:extrusionClr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6215082"/>
            <a:ext cx="6858000" cy="37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Учитель: </a:t>
            </a:r>
            <a:r>
              <a:rPr lang="ru-RU" b="1" dirty="0" smtClean="0"/>
              <a:t>Ломанова</a:t>
            </a:r>
            <a:r>
              <a:rPr lang="ru-RU" b="1" dirty="0" smtClean="0"/>
              <a:t> Алеся Владимировна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72462" y="5786454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76200" contourW="25400" prstMaterial="dkEdge">
            <a:bevelT w="95250" h="25400" prst="angle"/>
            <a:bevelB w="0" h="133350" prst="angle"/>
            <a:extrusionClr>
              <a:schemeClr val="accent4"/>
            </a:extrusionClr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" name="Содержимое 5" descr="img1.jpg"/>
          <p:cNvPicPr>
            <a:picLocks noGrp="1" noChangeAspect="1"/>
          </p:cNvPicPr>
          <p:nvPr>
            <p:ph idx="1"/>
          </p:nvPr>
        </p:nvPicPr>
        <p:blipFill>
          <a:blip r:embed="rId4">
            <a:lum bright="10000" contrast="20000"/>
          </a:blip>
          <a:stretch>
            <a:fillRect/>
          </a:stretch>
        </p:blipFill>
        <p:spPr>
          <a:xfrm>
            <a:off x="285720" y="2000240"/>
            <a:ext cx="3386091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827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1. Годы жизни ученого-энциклопедиста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М.В. Ломоносова?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Назовите учебные заведения, в которых обучался.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929058" y="2500306"/>
            <a:ext cx="4429156" cy="32861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lvl="8" indent="-2286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2714620"/>
            <a:ext cx="45005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/>
              <a:t> </a:t>
            </a:r>
            <a:r>
              <a:rPr lang="ru-RU" sz="2000" b="1" dirty="0" smtClean="0"/>
              <a:t>Михаил Васильевич Ломоносов </a:t>
            </a:r>
          </a:p>
          <a:p>
            <a:pPr algn="ctr">
              <a:defRPr/>
            </a:pPr>
            <a:r>
              <a:rPr lang="ru-RU" sz="2000" b="1" dirty="0" smtClean="0"/>
              <a:t>8(19).11.1711 г -4(15).04.1765 </a:t>
            </a:r>
          </a:p>
          <a:p>
            <a:pPr algn="ctr">
              <a:defRPr/>
            </a:pPr>
            <a:r>
              <a:rPr lang="ru-RU" sz="2000" b="1" dirty="0" smtClean="0"/>
              <a:t>Обучался "Славяно-греко-латинская Академия", Петербургская Академия, </a:t>
            </a:r>
            <a:r>
              <a:rPr lang="ru-RU" sz="2000" b="1" dirty="0" smtClean="0"/>
              <a:t>Марбургский</a:t>
            </a:r>
            <a:r>
              <a:rPr lang="ru-RU" sz="2000" b="1" dirty="0" smtClean="0"/>
              <a:t> университет в Германии.</a:t>
            </a:r>
          </a:p>
          <a:p>
            <a:pPr algn="ctr">
              <a:defRPr/>
            </a:pP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4714876" y="2000240"/>
            <a:ext cx="4071966" cy="3571900"/>
          </a:xfrm>
          <a:solidFill>
            <a:schemeClr val="accent3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8">
              <a:buFontTx/>
              <a:buNone/>
              <a:defRPr/>
            </a:pPr>
            <a:endParaRPr lang="ru-RU" dirty="0" smtClean="0"/>
          </a:p>
          <a:p>
            <a:pPr lvl="8">
              <a:buFontTx/>
              <a:buNone/>
              <a:defRPr/>
            </a:pPr>
            <a:endPara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" name="Содержимое 11" descr="picturecontent-pid-13195-et-614e38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57" y="2714620"/>
            <a:ext cx="3929091" cy="3571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Овал 7"/>
          <p:cNvSpPr/>
          <p:nvPr/>
        </p:nvSpPr>
        <p:spPr>
          <a:xfrm>
            <a:off x="500034" y="428604"/>
            <a:ext cx="8072494" cy="1643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Tx/>
              <a:buAutoNum type="arabicPeriod" startAt="2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Родина русского деятеля </a:t>
            </a:r>
          </a:p>
          <a:p>
            <a:pPr marL="514350" indent="-514350" algn="ctr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М.В. Ломоносова? Имена родителей ученого?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0" y="2500306"/>
            <a:ext cx="4214842" cy="2571768"/>
          </a:xfrm>
        </p:spPr>
        <p:txBody>
          <a:bodyPr/>
          <a:lstStyle/>
          <a:p>
            <a:r>
              <a:rPr lang="ru-RU" sz="2400" dirty="0" smtClean="0"/>
              <a:t> М.В. Ломоносов родился </a:t>
            </a:r>
            <a:br>
              <a:rPr lang="ru-RU" sz="2400" dirty="0" smtClean="0"/>
            </a:br>
            <a:r>
              <a:rPr lang="ru-RU" sz="2400" dirty="0" smtClean="0"/>
              <a:t>в деревне </a:t>
            </a:r>
            <a:r>
              <a:rPr lang="ru-RU" sz="2400" dirty="0" smtClean="0"/>
              <a:t>Мишанинская</a:t>
            </a:r>
            <a:r>
              <a:rPr lang="ru-RU" sz="2400" dirty="0" smtClean="0"/>
              <a:t> </a:t>
            </a:r>
            <a:r>
              <a:rPr lang="ru-RU" sz="2400" dirty="0" smtClean="0"/>
              <a:t>Куростровской</a:t>
            </a:r>
            <a:r>
              <a:rPr lang="ru-RU" sz="2400" dirty="0" smtClean="0"/>
              <a:t> волости Двинского уезда Архангельской губернии</a:t>
            </a:r>
            <a:br>
              <a:rPr lang="ru-RU" sz="2400" dirty="0" smtClean="0"/>
            </a:br>
            <a:r>
              <a:rPr lang="ru-RU" sz="2400" dirty="0" smtClean="0"/>
              <a:t>мама:</a:t>
            </a:r>
            <a:br>
              <a:rPr lang="ru-RU" sz="2400" dirty="0" smtClean="0"/>
            </a:br>
            <a:r>
              <a:rPr lang="ru-RU" sz="2400" dirty="0" smtClean="0"/>
              <a:t>Елена Ивановна </a:t>
            </a:r>
            <a:r>
              <a:rPr lang="ru-RU" sz="2400" dirty="0" smtClean="0"/>
              <a:t>Сивкова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отец:Василий</a:t>
            </a:r>
            <a:r>
              <a:rPr lang="ru-RU" sz="2400" dirty="0" smtClean="0"/>
              <a:t> </a:t>
            </a:r>
            <a:r>
              <a:rPr lang="ru-RU" sz="2400" dirty="0" smtClean="0"/>
              <a:t>Дорофеевич</a:t>
            </a:r>
            <a:r>
              <a:rPr lang="ru-RU" sz="2400" dirty="0" smtClean="0"/>
              <a:t> Ломоносов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7" y="-1142998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powder"/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857884" y="2500306"/>
            <a:ext cx="2828916" cy="36258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Заголовок 9"/>
          <p:cNvSpPr txBox="1">
            <a:spLocks/>
          </p:cNvSpPr>
          <p:nvPr/>
        </p:nvSpPr>
        <p:spPr bwMode="auto">
          <a:xfrm>
            <a:off x="457200" y="274638"/>
            <a:ext cx="8229600" cy="2082792"/>
          </a:xfrm>
          <a:prstGeom prst="ellipse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Какой университет был основан </a:t>
            </a: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М.В. Ломоносовым.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произошло это событие?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929190" y="2571744"/>
            <a:ext cx="4000528" cy="292895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Содержимое 6" descr="28324220_800pxMoskau_Uni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214282" y="3214686"/>
            <a:ext cx="4572032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857752" y="3000372"/>
            <a:ext cx="3943320" cy="2786082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Московский государственный университет имени М.В. Ломоносова.</a:t>
            </a:r>
            <a:r>
              <a:rPr lang="ru-RU" sz="3200" b="1" dirty="0" smtClean="0"/>
              <a:t> Основан в1755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21431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0000"/>
                </a:solidFill>
              </a:rPr>
              <a:t>4.В каком труде Ломоносов сказал: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"Широко распростирает химия руки свои в дела человеческие".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643570" y="3214686"/>
            <a:ext cx="2714644" cy="164307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72132" y="3214687"/>
            <a:ext cx="2928958" cy="1571635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 труде "Слово о пользе химии".</a:t>
            </a:r>
            <a:endParaRPr lang="ru-RU" sz="2400" dirty="0"/>
          </a:p>
        </p:txBody>
      </p:sp>
      <p:pic>
        <p:nvPicPr>
          <p:cNvPr id="7" name="Picture 2" descr="http://www.pravmir.ru/uploads/150let/1/1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786058"/>
            <a:ext cx="2643206" cy="37920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300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powder"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9"/>
          <p:cNvSpPr txBox="1">
            <a:spLocks/>
          </p:cNvSpPr>
          <p:nvPr/>
        </p:nvSpPr>
        <p:spPr bwMode="auto">
          <a:xfrm>
            <a:off x="428596" y="427038"/>
            <a:ext cx="8410604" cy="1644640"/>
          </a:xfrm>
          <a:prstGeom prst="ellipse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indent="-514350" algn="ctr" eaLnBrk="0" hangingPunct="0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5. Какое отношение имеют цветные стекла к работам Ломоносова?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2237167" cy="324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429132"/>
            <a:ext cx="2857520" cy="21020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714876" y="2500306"/>
            <a:ext cx="4000528" cy="264320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500306"/>
            <a:ext cx="4000528" cy="2643206"/>
          </a:xfrm>
        </p:spPr>
        <p:txBody>
          <a:bodyPr/>
          <a:lstStyle/>
          <a:p>
            <a:r>
              <a:rPr lang="ru-RU" sz="2400" dirty="0" smtClean="0"/>
              <a:t>М.Ломоносов организовал производство цветных стёкол, заложив основы для новой отрасли русской промышленности.</a:t>
            </a:r>
            <a:endParaRPr lang="ru-RU" sz="2000" dirty="0" smtClean="0"/>
          </a:p>
          <a:p>
            <a:pPr lvl="8" algn="ctr">
              <a:buFontTx/>
              <a:buNone/>
              <a:defRPr/>
            </a:pP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142998" y="-1143002"/>
            <a:ext cx="6858003" cy="9144001"/>
          </a:xfrm>
          <a:scene3d>
            <a:camera prst="orthographicFront"/>
            <a:lightRig rig="flat" dir="t"/>
          </a:scene3d>
          <a:sp3d contourW="12700" prstMaterial="powder">
            <a:bevelT w="31750" prst="angle"/>
            <a:contourClr>
              <a:schemeClr val="bg1"/>
            </a:contourClr>
          </a:sp3d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786710" y="5500702"/>
            <a:ext cx="642942" cy="857256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635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6.Какова роль Ломоносова в металлургии?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714712" y="2071678"/>
            <a:ext cx="5429288" cy="321471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071678"/>
            <a:ext cx="4791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Он основоположник отечественной металлургии. Им написаны книги по её основам. В своей химической лаборатории исследовал пробы руд, минералов различных экспедиций. 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2857520" cy="21532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71942"/>
            <a:ext cx="3000396" cy="22502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иний шар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2258</TotalTime>
  <Words>465</Words>
  <Application>Microsoft Office PowerPoint</Application>
  <PresentationFormat>Экран (4:3)</PresentationFormat>
  <Paragraphs>103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Синий шар</vt:lpstr>
      <vt:lpstr>Слайд 1</vt:lpstr>
      <vt:lpstr>  I гейм </vt:lpstr>
      <vt:lpstr>Слайд 3</vt:lpstr>
      <vt:lpstr>1. Годы жизни ученого-энциклопедиста  М.В. Ломоносова?  Назовите учебные заведения, в которых обучался. </vt:lpstr>
      <vt:lpstr> М.В. Ломоносов родился  в деревне Мишанинская Куростровской волости Двинского уезда Архангельской губернии мама: Елена Ивановна Сивкова,  отец:Василий Дорофеевич Ломоносов</vt:lpstr>
      <vt:lpstr>Московский государственный университет имени М.В. Ломоносова. Основан в1755  </vt:lpstr>
      <vt:lpstr>4.В каком труде Ломоносов сказал:  "Широко распростирает химия руки свои в дела человеческие". </vt:lpstr>
      <vt:lpstr>Слайд 8</vt:lpstr>
      <vt:lpstr> 6.Какова роль Ломоносова в металлургии? </vt:lpstr>
      <vt:lpstr>7.В письме к Эйлеру Ломоносов сформулировал важное открытие и дал ему образное сравнение: "Сколько часов я затрачиваю на сон, столько же отнимаю у бодрствования". Назовите открытие, сделанное Ломоносовым. </vt:lpstr>
      <vt:lpstr> 8. Сколько и какие языки знал М.В.Ломоносов? </vt:lpstr>
      <vt:lpstr>9. В работе "Первые основания металлургии или рудных дел" Ломоносов дал определение металлам: "Светлые тела, которые ковать можно". Какие свойства металлов выделил Ломоносов, и какие еще свойства можно назвать?</vt:lpstr>
      <vt:lpstr> 10. Как геологи увековечили имя Ломоносова? </vt:lpstr>
      <vt:lpstr>11. «КОТ В МЕШКЕ»</vt:lpstr>
      <vt:lpstr> 12. В связи, с чем Ломоносов сказал: "Славного Роберта Бойля мнение ложно"? </vt:lpstr>
      <vt:lpstr>  II гейм </vt:lpstr>
      <vt:lpstr>III гейм</vt:lpstr>
      <vt:lpstr>   карточка №1 </vt:lpstr>
      <vt:lpstr>   карточка №2 </vt:lpstr>
      <vt:lpstr>а карточка №3 </vt:lpstr>
      <vt:lpstr>IV гейм</vt:lpstr>
      <vt:lpstr>Слайд 22</vt:lpstr>
    </vt:vector>
  </TitlesOfParts>
  <Company>Luser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Алеся</dc:creator>
  <cp:lastModifiedBy>Алеся</cp:lastModifiedBy>
  <cp:revision>224</cp:revision>
  <dcterms:created xsi:type="dcterms:W3CDTF">2010-01-20T20:24:02Z</dcterms:created>
  <dcterms:modified xsi:type="dcterms:W3CDTF">2011-12-17T15:21:24Z</dcterms:modified>
</cp:coreProperties>
</file>