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57" r:id="rId4"/>
    <p:sldId id="260" r:id="rId5"/>
    <p:sldId id="283" r:id="rId6"/>
    <p:sldId id="273" r:id="rId7"/>
    <p:sldId id="274" r:id="rId8"/>
    <p:sldId id="286" r:id="rId9"/>
    <p:sldId id="291" r:id="rId10"/>
    <p:sldId id="275" r:id="rId11"/>
    <p:sldId id="276" r:id="rId12"/>
    <p:sldId id="288" r:id="rId13"/>
    <p:sldId id="277" r:id="rId14"/>
    <p:sldId id="278" r:id="rId15"/>
    <p:sldId id="279" r:id="rId16"/>
    <p:sldId id="29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4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1736" y="4643446"/>
            <a:ext cx="6357982" cy="2428892"/>
          </a:xfrm>
        </p:spPr>
        <p:txBody>
          <a:bodyPr>
            <a:noAutofit/>
          </a:bodyPr>
          <a:lstStyle/>
          <a:p>
            <a:r>
              <a:rPr lang="ru-RU" sz="2000" b="1" i="1" dirty="0" smtClean="0"/>
              <a:t>Учитель </a:t>
            </a:r>
          </a:p>
          <a:p>
            <a:r>
              <a:rPr lang="ru-RU" sz="2000" b="1" i="1" dirty="0" smtClean="0"/>
              <a:t> МОУ СОШ №6 </a:t>
            </a:r>
          </a:p>
          <a:p>
            <a:r>
              <a:rPr lang="ru-RU" sz="2000" b="1" i="1" dirty="0" smtClean="0"/>
              <a:t>г.Комсомольска–на– Амуре </a:t>
            </a:r>
          </a:p>
          <a:p>
            <a:r>
              <a:rPr lang="ru-RU" sz="2000" b="1" i="1" dirty="0" smtClean="0"/>
              <a:t>Захарова Галина Александровна</a:t>
            </a:r>
          </a:p>
          <a:p>
            <a:r>
              <a:rPr lang="ru-RU" sz="2000" b="1" i="1" dirty="0" smtClean="0"/>
              <a:t>235-713-448</a:t>
            </a:r>
            <a:endParaRPr lang="ru-RU" sz="20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00231" y="285728"/>
            <a:ext cx="492922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Декор Костюма народов Приамурья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1683196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052" y="500043"/>
            <a:ext cx="1608676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86190"/>
            <a:ext cx="1571636" cy="27296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/>
          <a:srcRect t="9269" r="59451"/>
          <a:stretch>
            <a:fillRect/>
          </a:stretch>
        </p:blipFill>
        <p:spPr bwMode="auto">
          <a:xfrm>
            <a:off x="500034" y="1214422"/>
            <a:ext cx="2786082" cy="51387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2643174" y="1285860"/>
            <a:ext cx="571504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928670"/>
            <a:ext cx="2428892" cy="407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929322" y="928670"/>
            <a:ext cx="2500330" cy="4000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42910" y="0"/>
            <a:ext cx="78581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400" b="1" i="1" dirty="0" smtClean="0"/>
              <a:t>Праздничные  халаты.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86182" y="5429264"/>
            <a:ext cx="5357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99"/>
                </a:solidFill>
              </a:rPr>
              <a:t>Халаты мужские, праздничные.  1983г. Ткань, нитки шелковые, аппликация. </a:t>
            </a:r>
            <a:br>
              <a:rPr lang="ru-RU" b="1" i="1" dirty="0" smtClean="0">
                <a:solidFill>
                  <a:srgbClr val="000099"/>
                </a:solidFill>
              </a:rPr>
            </a:br>
            <a:r>
              <a:rPr lang="ru-RU" b="1" i="1" dirty="0" smtClean="0">
                <a:solidFill>
                  <a:srgbClr val="000099"/>
                </a:solidFill>
              </a:rPr>
              <a:t>                             </a:t>
            </a:r>
            <a:r>
              <a:rPr lang="ru-RU" i="1" dirty="0" smtClean="0"/>
              <a:t>Мастерица  И.И. </a:t>
            </a:r>
            <a:r>
              <a:rPr lang="ru-RU" i="1" dirty="0" err="1" smtClean="0"/>
              <a:t>Кялуидзюга</a:t>
            </a:r>
            <a:r>
              <a:rPr lang="ru-RU" b="1" i="1" dirty="0" smtClean="0">
                <a:solidFill>
                  <a:srgbClr val="000099"/>
                </a:solidFill>
              </a:rPr>
              <a:t> </a:t>
            </a:r>
          </a:p>
          <a:p>
            <a:r>
              <a:rPr lang="ru-RU" i="1" dirty="0" smtClean="0">
                <a:solidFill>
                  <a:srgbClr val="000099"/>
                </a:solidFill>
              </a:rPr>
              <a:t> </a:t>
            </a:r>
            <a:endParaRPr lang="ru-RU" i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14290"/>
            <a:ext cx="8229600" cy="607223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754" t="2349" r="8772" b="2532"/>
          <a:stretch>
            <a:fillRect/>
          </a:stretch>
        </p:blipFill>
        <p:spPr bwMode="auto">
          <a:xfrm>
            <a:off x="642910" y="1214422"/>
            <a:ext cx="3889402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4282" y="142852"/>
            <a:ext cx="878687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Широкая черная полоса, нашитая на полы халата из тяжёлой ткани.</a:t>
            </a:r>
            <a:endParaRPr lang="ru-RU" sz="2400" b="1" i="1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 t="3341" r="27248" b="2802"/>
          <a:stretch>
            <a:fillRect/>
          </a:stretch>
        </p:blipFill>
        <p:spPr bwMode="auto">
          <a:xfrm flipH="1">
            <a:off x="4643438" y="1214422"/>
            <a:ext cx="3714776" cy="49292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/>
          <a:srcRect t="3448" r="47115" b="9612"/>
          <a:stretch>
            <a:fillRect/>
          </a:stretch>
        </p:blipFill>
        <p:spPr bwMode="auto">
          <a:xfrm>
            <a:off x="3857620" y="3000372"/>
            <a:ext cx="1571636" cy="19288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5"/>
          <a:srcRect l="3267" t="11834" r="70780" b="61144"/>
          <a:stretch>
            <a:fillRect/>
          </a:stretch>
        </p:blipFill>
        <p:spPr bwMode="auto">
          <a:xfrm>
            <a:off x="3857620" y="4929198"/>
            <a:ext cx="1500198" cy="804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45446" t="13256" r="2973" b="6511"/>
          <a:stretch>
            <a:fillRect/>
          </a:stretch>
        </p:blipFill>
        <p:spPr bwMode="auto">
          <a:xfrm>
            <a:off x="2143108" y="1142984"/>
            <a:ext cx="2643206" cy="4071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3"/>
          <a:srcRect l="34029" t="8876" b="3845"/>
          <a:stretch>
            <a:fillRect/>
          </a:stretch>
        </p:blipFill>
        <p:spPr bwMode="auto">
          <a:xfrm>
            <a:off x="4500562" y="2428868"/>
            <a:ext cx="2500330" cy="378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E:\Нанайский\искусство\lectures\closeups\n183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43116"/>
            <a:ext cx="2286016" cy="4000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E:\Нанайский\искусство\lectures\closeups\n18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1142984"/>
            <a:ext cx="2357454" cy="407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85720" y="214290"/>
            <a:ext cx="85011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Орнаменты  нанайских халатов яркие, расположение узоров  плотное.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858016" y="928670"/>
            <a:ext cx="1857388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4" descr="E:\Нанайский\искусство\lectures\img004_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814898"/>
            <a:ext cx="1857388" cy="2614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2" descr="C:\Documents and Settings\Admin\Рабочий стол\НЕМЕНСКИЙ\5 класс\2 четверть\ХКК ГОС\нанайский халат.bmp"/>
          <p:cNvPicPr>
            <a:picLocks noChangeAspect="1" noChangeArrowheads="1"/>
          </p:cNvPicPr>
          <p:nvPr/>
        </p:nvPicPr>
        <p:blipFill>
          <a:blip r:embed="rId4"/>
          <a:srcRect l="23529" r="8824" b="3800"/>
          <a:stretch>
            <a:fillRect/>
          </a:stretch>
        </p:blipFill>
        <p:spPr bwMode="auto">
          <a:xfrm>
            <a:off x="285720" y="3786190"/>
            <a:ext cx="1714512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2928934"/>
            <a:ext cx="1857388" cy="31744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 descr="E:\Нанайский\искусство\lectures\img002_001_big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858016" y="3857628"/>
            <a:ext cx="1928826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/>
          <a:srcRect l="2509" r="70609" b="37738"/>
          <a:stretch>
            <a:fillRect/>
          </a:stretch>
        </p:blipFill>
        <p:spPr bwMode="auto">
          <a:xfrm>
            <a:off x="4714876" y="1428736"/>
            <a:ext cx="1742212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00034" y="0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И одежда для  повседневного потребления  тоже украшалась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488" y="214290"/>
            <a:ext cx="628651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/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Создайте образ костюма народов Приамурья  с национальными узорами.</a:t>
            </a:r>
            <a:endParaRPr lang="ru-RU" sz="3600" b="1" cap="all" spc="0" dirty="0">
              <a:ln/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Picture 2" descr="D:\С рабочего стола\август. совещание 2011\PICT1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714752"/>
            <a:ext cx="2357454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D:\С рабочего стола\август. совещание 2011\PICT1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3714752"/>
            <a:ext cx="2285977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 descr="D:\С рабочего стола\август. совещание 2011\PICT1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85728"/>
            <a:ext cx="2000224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4" descr="D:\С рабочего стола\август. совещание 2011\PICT10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 flipV="1">
            <a:off x="3286116" y="3714752"/>
            <a:ext cx="2357454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11156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chemeClr val="tx1"/>
                </a:solidFill>
                <a:effectLst/>
              </a:rPr>
              <a:t>Сопроводительный текст</a:t>
            </a:r>
            <a:endParaRPr lang="ru-RU" sz="2400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571480"/>
            <a:ext cx="857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mtClean="0"/>
              <a:t>Презентация по </a:t>
            </a:r>
            <a:r>
              <a:rPr lang="ru-RU" dirty="0" smtClean="0"/>
              <a:t>теме выступления «Декор костюма народов Приамурья»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000108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Цели:</a:t>
            </a:r>
            <a:r>
              <a:rPr lang="ru-RU" dirty="0" smtClean="0"/>
              <a:t> Дать учащимся  через иллюстративный ряд,  полное представление о национальных видах костюма народов Приамурья.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720" y="4143380"/>
            <a:ext cx="8429684" cy="317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В презентации использованы: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1600" dirty="0" smtClean="0"/>
              <a:t>Иллюстрации Дальневосточного художника  Е.В.Короленко / слайд 4 «Семья мастериц»,  слайд 5 «Фрагмент диптиха «Семья охотника» инкрустация по бересте». И картина «На  рыбной ловле»./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Иллюстрация к нанайской  сказке  «</a:t>
            </a:r>
            <a:r>
              <a:rPr lang="ru-RU" sz="1600" dirty="0" err="1" smtClean="0"/>
              <a:t>Айёга</a:t>
            </a:r>
            <a:r>
              <a:rPr lang="ru-RU" sz="1600" dirty="0" smtClean="0"/>
              <a:t>»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ru-RU" sz="1600" dirty="0" smtClean="0"/>
              <a:t>Киле А.С. «Искусство нанайцев: вышивка, орнамент. Традиции и новации. – Хабаровск: 2004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Хабаровский краеведческий музей имени </a:t>
            </a:r>
            <a:r>
              <a:rPr lang="ru-RU" sz="1600" dirty="0" err="1" smtClean="0"/>
              <a:t>Н.И.Гродекова</a:t>
            </a:r>
            <a:r>
              <a:rPr lang="ru-RU" sz="1600" dirty="0" smtClean="0"/>
              <a:t> - </a:t>
            </a:r>
            <a:r>
              <a:rPr lang="en-US" sz="1600" dirty="0" smtClean="0"/>
              <a:t>E</a:t>
            </a:r>
            <a:r>
              <a:rPr lang="ru-RU" sz="1600" dirty="0" smtClean="0"/>
              <a:t>-</a:t>
            </a:r>
            <a:r>
              <a:rPr lang="en-US" sz="1600" dirty="0" smtClean="0"/>
              <a:t>mall</a:t>
            </a:r>
            <a:r>
              <a:rPr lang="ru-RU" sz="1600" dirty="0" smtClean="0"/>
              <a:t>: </a:t>
            </a:r>
            <a:r>
              <a:rPr lang="en-US" sz="1600" dirty="0" smtClean="0"/>
              <a:t>postmaster</a:t>
            </a:r>
            <a:r>
              <a:rPr lang="ru-RU" sz="1600" dirty="0" smtClean="0"/>
              <a:t>@ </a:t>
            </a:r>
            <a:r>
              <a:rPr lang="en-US" sz="1600" dirty="0" err="1" smtClean="0"/>
              <a:t>phpv</a:t>
            </a:r>
            <a:r>
              <a:rPr lang="ru-RU" sz="1600" dirty="0" smtClean="0"/>
              <a:t>. </a:t>
            </a:r>
            <a:r>
              <a:rPr lang="en-US" sz="1600" dirty="0" err="1" smtClean="0"/>
              <a:t>khv</a:t>
            </a:r>
            <a:r>
              <a:rPr lang="ru-RU" sz="1600" dirty="0" smtClean="0"/>
              <a:t>. </a:t>
            </a:r>
            <a:r>
              <a:rPr lang="en-US" sz="1600" dirty="0" err="1" smtClean="0"/>
              <a:t>ru</a:t>
            </a:r>
            <a:r>
              <a:rPr lang="ru-RU" sz="1600" dirty="0" smtClean="0"/>
              <a:t>, </a:t>
            </a:r>
            <a:r>
              <a:rPr lang="en-US" sz="1600" dirty="0" smtClean="0"/>
              <a:t>www</a:t>
            </a:r>
            <a:r>
              <a:rPr lang="ru-RU" sz="1600" dirty="0" smtClean="0"/>
              <a:t>. </a:t>
            </a:r>
            <a:r>
              <a:rPr lang="en-US" sz="1600" dirty="0" err="1" smtClean="0"/>
              <a:t>Feam</a:t>
            </a:r>
            <a:r>
              <a:rPr lang="ru-RU" sz="1600" dirty="0" smtClean="0"/>
              <a:t>.</a:t>
            </a:r>
            <a:r>
              <a:rPr lang="en-US" sz="1600" dirty="0" smtClean="0"/>
              <a:t>info</a:t>
            </a:r>
            <a:r>
              <a:rPr lang="ru-RU" sz="1600" dirty="0" smtClean="0"/>
              <a:t>/</a:t>
            </a:r>
            <a:r>
              <a:rPr lang="en-US" sz="1600" dirty="0" smtClean="0"/>
              <a:t>collect</a:t>
            </a:r>
            <a:r>
              <a:rPr lang="ru-RU" sz="1600" dirty="0" smtClean="0"/>
              <a:t>/</a:t>
            </a:r>
            <a:r>
              <a:rPr lang="en-US" sz="1600" dirty="0" err="1" smtClean="0"/>
              <a:t>narodnoe</a:t>
            </a:r>
            <a:r>
              <a:rPr lang="ru-RU" sz="1600" dirty="0" smtClean="0"/>
              <a:t>.</a:t>
            </a:r>
            <a:r>
              <a:rPr lang="en-US" sz="1600" dirty="0" err="1" smtClean="0"/>
              <a:t>htm</a:t>
            </a:r>
            <a:r>
              <a:rPr lang="en-US" sz="1600" dirty="0" smtClean="0"/>
              <a:t>  </a:t>
            </a:r>
            <a:endParaRPr lang="ru-RU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Дальневосточный художественный музей - </a:t>
            </a:r>
            <a:r>
              <a:rPr lang="en-US" sz="1600" dirty="0" smtClean="0"/>
              <a:t>E</a:t>
            </a:r>
            <a:r>
              <a:rPr lang="ru-RU" sz="1600" dirty="0" smtClean="0"/>
              <a:t>-</a:t>
            </a:r>
            <a:r>
              <a:rPr lang="en-US" sz="1600" dirty="0" smtClean="0"/>
              <a:t>mall</a:t>
            </a:r>
            <a:r>
              <a:rPr lang="ru-RU" sz="1600" dirty="0" smtClean="0"/>
              <a:t>: </a:t>
            </a:r>
            <a:r>
              <a:rPr lang="en-US" sz="1600" dirty="0" err="1" smtClean="0"/>
              <a:t>edu</a:t>
            </a:r>
            <a:r>
              <a:rPr lang="ru-RU" sz="1600" dirty="0" smtClean="0"/>
              <a:t>- </a:t>
            </a:r>
            <a:r>
              <a:rPr lang="en-US" sz="1600" dirty="0" smtClean="0"/>
              <a:t>boss</a:t>
            </a:r>
            <a:r>
              <a:rPr lang="ru-RU" sz="1600" dirty="0" smtClean="0"/>
              <a:t> @ </a:t>
            </a:r>
            <a:r>
              <a:rPr lang="en-US" sz="1600" dirty="0" err="1" smtClean="0"/>
              <a:t>adm</a:t>
            </a:r>
            <a:r>
              <a:rPr lang="ru-RU" sz="1600" dirty="0" smtClean="0"/>
              <a:t>. </a:t>
            </a:r>
            <a:r>
              <a:rPr lang="en-US" sz="1600" dirty="0" err="1" smtClean="0"/>
              <a:t>khv</a:t>
            </a:r>
            <a:r>
              <a:rPr lang="ru-RU" sz="1600" dirty="0" smtClean="0"/>
              <a:t>. </a:t>
            </a:r>
            <a:r>
              <a:rPr lang="en-US" sz="1600" dirty="0" err="1" smtClean="0"/>
              <a:t>ru</a:t>
            </a:r>
            <a:r>
              <a:rPr lang="ru-RU" sz="1600" dirty="0" smtClean="0"/>
              <a:t>   </a:t>
            </a:r>
          </a:p>
          <a:p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7158" y="1714488"/>
            <a:ext cx="8501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Даная работа знакомит с различными видами национальной одежды используемой коренными жителями Дальнего востока и Приамурья. Представленные  работы выполнены местными мастерами, на примере мастеров искусства показаны разновидности национальной одежды которую используются  как для повседневной носки, так и для праздника. Это  помогает учащимся лучше понять и правильно выполнять работы,  используя  знания,  полученные  на предыдущих  уроках.  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3500438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Данная презентация может использоваться в учебном процессе и в неурочное время.</a:t>
            </a:r>
            <a:endParaRPr lang="ru-RU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142984"/>
            <a:ext cx="76900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D:\вернуть на С\мама (2)\2011-2012 НЕМЕНСКИЙ\5 класс\3 четверть\DSC050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214554"/>
            <a:ext cx="2881310" cy="385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7" name="Picture 13" descr="Рисунок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448" r="5172"/>
          <a:stretch>
            <a:fillRect/>
          </a:stretch>
        </p:blipFill>
        <p:spPr>
          <a:xfrm>
            <a:off x="357158" y="214290"/>
            <a:ext cx="4071966" cy="6472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643438" y="1000108"/>
            <a:ext cx="43577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/>
              <a:t>… </a:t>
            </a:r>
            <a:r>
              <a:rPr lang="ru-RU" sz="2400" b="1" i="1" dirty="0" smtClean="0"/>
              <a:t>Я  живу  в том  краю,</a:t>
            </a:r>
          </a:p>
          <a:p>
            <a:r>
              <a:rPr lang="ru-RU" sz="2400" b="1" i="1" dirty="0" smtClean="0"/>
              <a:t> Где  метели  поют,</a:t>
            </a:r>
          </a:p>
          <a:p>
            <a:r>
              <a:rPr lang="ru-RU" sz="2400" b="1" i="1" dirty="0" smtClean="0"/>
              <a:t> Где  тайга  не  даёт  	слабовольным  приют,</a:t>
            </a:r>
          </a:p>
          <a:p>
            <a:r>
              <a:rPr lang="ru-RU" sz="2400" b="1" i="1" dirty="0" smtClean="0"/>
              <a:t> Где  люди  -  души  		кристальной</a:t>
            </a:r>
          </a:p>
          <a:p>
            <a:r>
              <a:rPr lang="ru-RU" sz="2400" b="1" i="1" dirty="0" smtClean="0"/>
              <a:t> И  твёрже  породы  скальной.</a:t>
            </a:r>
          </a:p>
          <a:p>
            <a:r>
              <a:rPr lang="ru-RU" sz="2400" dirty="0" smtClean="0"/>
              <a:t>                              </a:t>
            </a:r>
            <a:r>
              <a:rPr lang="ru-RU" dirty="0" smtClean="0"/>
              <a:t>В. Герасименко.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00298" y="3000372"/>
            <a:ext cx="5929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/>
              <a:t>Какие  национальные  предметы быта вы можете перечислить?</a:t>
            </a:r>
            <a:endParaRPr lang="ru-RU" sz="2800" b="1" i="1" dirty="0"/>
          </a:p>
        </p:txBody>
      </p:sp>
      <p:pic>
        <p:nvPicPr>
          <p:cNvPr id="13313" name="Picture 1" descr="E:\Нанайский\искусство\lectures\img028_002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85728"/>
            <a:ext cx="1643074" cy="20717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E:\Нанайский\искусство\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286256"/>
            <a:ext cx="3571900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0" descr="Scan100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6786546" y="214290"/>
            <a:ext cx="2000296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7" descr="28"/>
          <p:cNvPicPr>
            <a:picLocks noChangeAspect="1" noChangeArrowheads="1"/>
          </p:cNvPicPr>
          <p:nvPr/>
        </p:nvPicPr>
        <p:blipFill>
          <a:blip r:embed="rId5" cstate="print"/>
          <a:srcRect l="5147" b="8435"/>
          <a:stretch>
            <a:fillRect/>
          </a:stretch>
        </p:blipFill>
        <p:spPr>
          <a:xfrm>
            <a:off x="285720" y="2928934"/>
            <a:ext cx="1928826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 l="3440" r="1949"/>
          <a:stretch>
            <a:fillRect/>
          </a:stretch>
        </p:blipFill>
        <p:spPr bwMode="auto">
          <a:xfrm>
            <a:off x="2428860" y="285728"/>
            <a:ext cx="3929090" cy="2286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E:\Нанайский\искусство\lectures\img031_001_bi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6578" y="4429132"/>
            <a:ext cx="2074501" cy="18573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20" y="2786058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Какие узоры использовали для украшения амурские мастерицы?</a:t>
            </a:r>
            <a:endParaRPr lang="ru-RU" sz="2400" b="1" i="1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 l="67025" t="4713" r="3314" b="12294"/>
          <a:stretch>
            <a:fillRect/>
          </a:stretch>
        </p:blipFill>
        <p:spPr bwMode="auto">
          <a:xfrm rot="16200000">
            <a:off x="6679421" y="4536289"/>
            <a:ext cx="1714512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 l="37109" t="3074" r="35267" b="10860"/>
          <a:stretch>
            <a:fillRect/>
          </a:stretch>
        </p:blipFill>
        <p:spPr bwMode="auto">
          <a:xfrm rot="16200000">
            <a:off x="785786" y="4429132"/>
            <a:ext cx="1643074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/>
          <a:srcRect l="1013" r="64456" b="13115"/>
          <a:stretch>
            <a:fillRect/>
          </a:stretch>
        </p:blipFill>
        <p:spPr bwMode="auto">
          <a:xfrm rot="16200000">
            <a:off x="3857621" y="4643446"/>
            <a:ext cx="1571635" cy="22860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 r="19355"/>
          <a:stretch>
            <a:fillRect/>
          </a:stretch>
        </p:blipFill>
        <p:spPr bwMode="auto">
          <a:xfrm rot="16200000">
            <a:off x="4012407" y="-154812"/>
            <a:ext cx="1190623" cy="878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lum bright="6000" contrast="12000"/>
          </a:blip>
          <a:srcRect/>
          <a:stretch>
            <a:fillRect/>
          </a:stretch>
        </p:blipFill>
        <p:spPr bwMode="auto">
          <a:xfrm>
            <a:off x="428596" y="214290"/>
            <a:ext cx="5357850" cy="2480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:\Нанайский\искусство\lectures\img010_001_bi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928670"/>
            <a:ext cx="2428892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43042" y="6000768"/>
            <a:ext cx="7072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 </a:t>
            </a:r>
            <a:r>
              <a:rPr lang="ru-RU" b="1" i="1" dirty="0" smtClean="0">
                <a:solidFill>
                  <a:srgbClr val="000099"/>
                </a:solidFill>
              </a:rPr>
              <a:t>Костюм мужской, промысловый. 1982  Кожа рыбы, аппликация. </a:t>
            </a:r>
            <a:br>
              <a:rPr lang="ru-RU" b="1" i="1" dirty="0" smtClean="0">
                <a:solidFill>
                  <a:srgbClr val="000099"/>
                </a:solidFill>
              </a:rPr>
            </a:br>
            <a:r>
              <a:rPr lang="ru-RU" b="1" i="1" dirty="0" smtClean="0">
                <a:solidFill>
                  <a:srgbClr val="000099"/>
                </a:solidFill>
              </a:rPr>
              <a:t>                             </a:t>
            </a:r>
            <a:r>
              <a:rPr lang="ru-RU" i="1" dirty="0" smtClean="0"/>
              <a:t>Мастерица З.А.Пластина</a:t>
            </a:r>
            <a:endParaRPr lang="ru-RU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214290"/>
            <a:ext cx="8643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Костюм рыбака,   из кожи рыбы – удобен и лёгок</a:t>
            </a:r>
            <a:endParaRPr lang="ru-RU" sz="2400" b="1" i="1" dirty="0"/>
          </a:p>
        </p:txBody>
      </p:sp>
      <p:pic>
        <p:nvPicPr>
          <p:cNvPr id="8" name="Picture 11" descr="гальке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8596" y="857232"/>
            <a:ext cx="2721043" cy="15716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Содержимое 3" descr="E:\Нанайский\искусство\lectures\closeups\n976.jp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928802"/>
            <a:ext cx="3143272" cy="3929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lum contrast="6000"/>
          </a:blip>
          <a:srcRect l="3497" t="6029" r="55658" b="9531"/>
          <a:stretch>
            <a:fillRect/>
          </a:stretch>
        </p:blipFill>
        <p:spPr bwMode="auto">
          <a:xfrm>
            <a:off x="500034" y="2786058"/>
            <a:ext cx="1782082" cy="2865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572560" cy="61436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dirty="0" smtClean="0"/>
              <a:t>Костюм  </a:t>
            </a:r>
            <a:r>
              <a:rPr lang="ru-RU" sz="2400" b="1" i="1" dirty="0" err="1" smtClean="0"/>
              <a:t>удэгейского</a:t>
            </a:r>
            <a:r>
              <a:rPr lang="ru-RU" sz="2400" b="1" i="1" dirty="0" smtClean="0"/>
              <a:t>  охотника.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71546"/>
            <a:ext cx="3214710" cy="407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/>
          <a:srcRect t="9109" r="24342"/>
          <a:stretch>
            <a:fillRect/>
          </a:stretch>
        </p:blipFill>
        <p:spPr bwMode="auto">
          <a:xfrm>
            <a:off x="4643438" y="1071546"/>
            <a:ext cx="3429024" cy="4071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71472" y="5643578"/>
            <a:ext cx="8286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0099"/>
                </a:solidFill>
              </a:rPr>
              <a:t>Костюм мужской,  для охоты. 1982  Ткань, нитки шелковые, аппликация. </a:t>
            </a:r>
            <a:br>
              <a:rPr lang="ru-RU" b="1" i="1" dirty="0" smtClean="0">
                <a:solidFill>
                  <a:srgbClr val="000099"/>
                </a:solidFill>
              </a:rPr>
            </a:br>
            <a:r>
              <a:rPr lang="ru-RU" b="1" i="1" dirty="0" smtClean="0">
                <a:solidFill>
                  <a:srgbClr val="000099"/>
                </a:solidFill>
              </a:rPr>
              <a:t>                             </a:t>
            </a:r>
            <a:r>
              <a:rPr lang="ru-RU" i="1" dirty="0" smtClean="0"/>
              <a:t>Мастерица  И.И. </a:t>
            </a:r>
            <a:r>
              <a:rPr lang="ru-RU" i="1" dirty="0" err="1" smtClean="0"/>
              <a:t>Кялуидзюга</a:t>
            </a:r>
            <a:endParaRPr lang="ru-RU" i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52"/>
            <a:ext cx="8229600" cy="150019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dirty="0" smtClean="0"/>
              <a:t>Нанайский женский свадебный халат «</a:t>
            </a:r>
            <a:r>
              <a:rPr lang="ru-RU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сикэ</a:t>
            </a:r>
            <a:r>
              <a:rPr lang="ru-RU" sz="2400" b="1" i="1" dirty="0" smtClean="0"/>
              <a:t>»</a:t>
            </a:r>
            <a:r>
              <a:rPr lang="ru-RU" sz="2400" b="1" dirty="0" smtClean="0"/>
              <a:t>. </a:t>
            </a:r>
            <a:r>
              <a:rPr lang="ru-RU" sz="2400" b="1" i="1" dirty="0" smtClean="0"/>
              <a:t>Свадебные костюмы отличались лучшим материалом.</a:t>
            </a:r>
            <a:endParaRPr lang="ru-RU" sz="2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 l="26349" t="47763" r="10556"/>
          <a:stretch>
            <a:fillRect/>
          </a:stretch>
        </p:blipFill>
        <p:spPr bwMode="auto">
          <a:xfrm rot="16200000">
            <a:off x="-32" y="1785926"/>
            <a:ext cx="5214974" cy="42148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Documents and Settings\Admin\Рабочий стол\Flash (F)\Середа 2011\иллюстрации\Фотография (3).jpg"/>
          <p:cNvPicPr>
            <a:picLocks noChangeAspect="1" noChangeArrowheads="1"/>
          </p:cNvPicPr>
          <p:nvPr/>
        </p:nvPicPr>
        <p:blipFill>
          <a:blip r:embed="rId3"/>
          <a:srcRect l="31932" t="14446" r="14927" b="12094"/>
          <a:stretch>
            <a:fillRect/>
          </a:stretch>
        </p:blipFill>
        <p:spPr bwMode="auto">
          <a:xfrm>
            <a:off x="5143504" y="1285860"/>
            <a:ext cx="3143272" cy="5143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720" y="0"/>
            <a:ext cx="885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 Халат  имел много украшений из шелковой ткани с введением изображения мифологической символики вечности мира – древа жизни – образ счастья.</a:t>
            </a:r>
            <a:endParaRPr lang="ru-RU" sz="2400" b="1" i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 r="47055"/>
          <a:stretch>
            <a:fillRect/>
          </a:stretch>
        </p:blipFill>
        <p:spPr bwMode="auto">
          <a:xfrm>
            <a:off x="357158" y="1428736"/>
            <a:ext cx="2928958" cy="5000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 r="51476"/>
          <a:stretch>
            <a:fillRect/>
          </a:stretch>
        </p:blipFill>
        <p:spPr bwMode="auto">
          <a:xfrm flipH="1">
            <a:off x="5857884" y="1428736"/>
            <a:ext cx="2857520" cy="5072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2" descr="DSC06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428736"/>
            <a:ext cx="2000264" cy="19188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31663" t="59279" r="17823" b="3642"/>
          <a:stretch>
            <a:fillRect/>
          </a:stretch>
        </p:blipFill>
        <p:spPr bwMode="auto">
          <a:xfrm rot="16200000">
            <a:off x="3143242" y="4000504"/>
            <a:ext cx="2857519" cy="2000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10"/>
          <p:cNvPicPr>
            <a:picLocks noChangeAspect="1" noChangeArrowheads="1"/>
          </p:cNvPicPr>
          <p:nvPr/>
        </p:nvPicPr>
        <p:blipFill>
          <a:blip r:embed="rId2">
            <a:lum bright="-6000" contrast="48000"/>
          </a:blip>
          <a:srcRect/>
          <a:stretch>
            <a:fillRect/>
          </a:stretch>
        </p:blipFill>
        <p:spPr bwMode="auto">
          <a:xfrm>
            <a:off x="3357554" y="928670"/>
            <a:ext cx="2363636" cy="4429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85720" y="5786454"/>
            <a:ext cx="86439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0099"/>
                </a:solidFill>
              </a:rPr>
              <a:t> Халаты женские, праздничные. </a:t>
            </a:r>
            <a:r>
              <a:rPr lang="ru-RU" b="1" i="1" dirty="0">
                <a:solidFill>
                  <a:srgbClr val="000099"/>
                </a:solidFill>
              </a:rPr>
              <a:t>  </a:t>
            </a:r>
            <a:r>
              <a:rPr lang="ru-RU" b="1" i="1" dirty="0"/>
              <a:t>Кон. XIX в</a:t>
            </a:r>
            <a:r>
              <a:rPr lang="ru-RU" b="1" i="1" dirty="0">
                <a:solidFill>
                  <a:srgbClr val="000099"/>
                </a:solidFill>
              </a:rPr>
              <a:t>. </a:t>
            </a:r>
            <a:r>
              <a:rPr lang="ru-RU" b="1" i="1" dirty="0" smtClean="0">
                <a:solidFill>
                  <a:srgbClr val="000099"/>
                </a:solidFill>
              </a:rPr>
              <a:t> Кожа </a:t>
            </a:r>
            <a:r>
              <a:rPr lang="ru-RU" b="1" i="1" dirty="0">
                <a:solidFill>
                  <a:srgbClr val="000099"/>
                </a:solidFill>
              </a:rPr>
              <a:t>рыбы</a:t>
            </a:r>
            <a:r>
              <a:rPr lang="ru-RU" b="1" i="1" dirty="0" smtClean="0">
                <a:solidFill>
                  <a:srgbClr val="000099"/>
                </a:solidFill>
              </a:rPr>
              <a:t>,  ткань, аппликация</a:t>
            </a:r>
            <a:r>
              <a:rPr lang="ru-RU" b="1" i="1" dirty="0">
                <a:solidFill>
                  <a:srgbClr val="000099"/>
                </a:solidFill>
              </a:rPr>
              <a:t>.  </a:t>
            </a:r>
          </a:p>
          <a:p>
            <a:r>
              <a:rPr lang="ru-RU" i="1" dirty="0">
                <a:solidFill>
                  <a:srgbClr val="000099"/>
                </a:solidFill>
              </a:rPr>
              <a:t> </a:t>
            </a:r>
          </a:p>
        </p:txBody>
      </p:sp>
      <p:pic>
        <p:nvPicPr>
          <p:cNvPr id="6" name="Рисунок 5" descr="E:\Нанайский\искусство\lectures\closeups\n20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928670"/>
            <a:ext cx="2286016" cy="44291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E:\Нанайский\искусство\lectures\closeups\n10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928670"/>
            <a:ext cx="2428892" cy="4343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071802" y="214290"/>
            <a:ext cx="3377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1" dirty="0" smtClean="0"/>
              <a:t>Праздничные  халаты</a:t>
            </a:r>
            <a:r>
              <a:rPr lang="ru-RU" b="1" i="1" dirty="0" smtClean="0"/>
              <a:t>.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801</TotalTime>
  <Words>396</Words>
  <PresentationFormat>Экран (4:3)</PresentationFormat>
  <Paragraphs>61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Сопроводительный текст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88</cp:revision>
  <dcterms:modified xsi:type="dcterms:W3CDTF">2012-01-12T08:45:30Z</dcterms:modified>
</cp:coreProperties>
</file>