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56E83-2E30-4A6E-87C8-0CEF34398FA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E947D-5F75-4DB5-A8CA-DA1FBC6A54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5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E947D-5F75-4DB5-A8CA-DA1FBC6A54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Урок геометрии 7 класс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ТЕМА: Параллельные прямые</a:t>
            </a:r>
            <a:endParaRPr lang="ru-RU" sz="2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0412" y="2665413"/>
            <a:ext cx="3201987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Цели Урока: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1. Повторить и систематизировать знания по изученной теме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2. Подготовиться к контрольной работе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Устный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Дайте определение параллельных прямых.</a:t>
            </a:r>
          </a:p>
          <a:p>
            <a:r>
              <a:rPr lang="ru-RU" dirty="0" smtClean="0"/>
              <a:t>Что такое секущая?</a:t>
            </a:r>
          </a:p>
          <a:p>
            <a:r>
              <a:rPr lang="ru-RU" dirty="0" smtClean="0"/>
              <a:t>Назовите углы при пересечении двух прямых секущей.</a:t>
            </a:r>
          </a:p>
          <a:p>
            <a:r>
              <a:rPr lang="ru-RU" dirty="0" smtClean="0"/>
              <a:t>Перечислите признаки параллельности прямых.</a:t>
            </a:r>
          </a:p>
          <a:p>
            <a:r>
              <a:rPr lang="ru-RU" dirty="0" smtClean="0"/>
              <a:t>Что такое аксиома параллельности?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14287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Выберите верные утверждения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648200" cy="49831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  <a:cs typeface="Arial" charset="0"/>
              </a:rPr>
              <a:t>&lt;</a:t>
            </a:r>
            <a:r>
              <a:rPr lang="ru-RU" b="1" dirty="0" smtClean="0">
                <a:solidFill>
                  <a:srgbClr val="0000CC"/>
                </a:solidFill>
                <a:cs typeface="Arial" charset="0"/>
              </a:rPr>
              <a:t>5 и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8 – вертикальные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6 и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2 – односторонние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7 и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3 – соответственные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3 и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4 – смежные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1 и 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8 – накрест лежащие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4 и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6 – односторонние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5 и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4 - накрест лежащие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6 и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2 – соответственные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2 и </a:t>
            </a:r>
            <a:r>
              <a:rPr lang="en-US" b="1" dirty="0" smtClean="0">
                <a:solidFill>
                  <a:srgbClr val="0000CC"/>
                </a:solidFill>
              </a:rPr>
              <a:t>&lt;</a:t>
            </a:r>
            <a:r>
              <a:rPr lang="ru-RU" b="1" dirty="0" smtClean="0">
                <a:solidFill>
                  <a:srgbClr val="0000CC"/>
                </a:solidFill>
              </a:rPr>
              <a:t>7 - вертикальные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b="1" dirty="0" smtClean="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endParaRPr lang="en-US" sz="2400" b="1" dirty="0" smtClean="0">
              <a:solidFill>
                <a:srgbClr val="0000CC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56489" y="1954353"/>
            <a:ext cx="3200400" cy="434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endParaRPr lang="ru-RU" dirty="0"/>
          </a:p>
        </p:txBody>
      </p:sp>
      <p:pic>
        <p:nvPicPr>
          <p:cNvPr id="11" name="Picture 27" descr="Рисунок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4281" y="4876800"/>
            <a:ext cx="128008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4876800" y="762000"/>
            <a:ext cx="4038600" cy="4938713"/>
            <a:chOff x="3072" y="480"/>
            <a:chExt cx="2688" cy="3063"/>
          </a:xfrm>
        </p:grpSpPr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3360" y="864"/>
              <a:ext cx="230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072" y="2064"/>
              <a:ext cx="268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b="1" dirty="0" smtClean="0">
                  <a:ln>
                    <a:solidFill>
                      <a:schemeClr val="tx2"/>
                    </a:solidFill>
                  </a:ln>
                </a:rPr>
                <a:t>b</a:t>
              </a:r>
              <a:endParaRPr lang="ru-RU" b="1" dirty="0">
                <a:ln>
                  <a:solidFill>
                    <a:schemeClr val="tx2"/>
                  </a:solidFill>
                </a:ln>
              </a:endParaRPr>
            </a:p>
          </p:txBody>
        </p:sp>
        <p:grpSp>
          <p:nvGrpSpPr>
            <p:cNvPr id="15" name="Group 24"/>
            <p:cNvGrpSpPr>
              <a:grpSpLocks/>
            </p:cNvGrpSpPr>
            <p:nvPr/>
          </p:nvGrpSpPr>
          <p:grpSpPr bwMode="auto">
            <a:xfrm>
              <a:off x="3216" y="480"/>
              <a:ext cx="1872" cy="3063"/>
              <a:chOff x="3216" y="480"/>
              <a:chExt cx="1872" cy="3063"/>
            </a:xfrm>
          </p:grpSpPr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 flipH="1">
                <a:off x="3888" y="480"/>
                <a:ext cx="1056" cy="28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Text Box 10"/>
              <p:cNvSpPr txBox="1">
                <a:spLocks noChangeArrowheads="1"/>
              </p:cNvSpPr>
              <p:nvPr/>
            </p:nvSpPr>
            <p:spPr bwMode="auto">
              <a:xfrm>
                <a:off x="3216" y="76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а</a:t>
                </a:r>
              </a:p>
            </p:txBody>
          </p:sp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>
                <a:off x="3696" y="321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1800"/>
              </a:p>
            </p:txBody>
          </p:sp>
          <p:sp>
            <p:nvSpPr>
              <p:cNvPr id="19" name="Text Box 13"/>
              <p:cNvSpPr txBox="1">
                <a:spLocks noChangeArrowheads="1"/>
              </p:cNvSpPr>
              <p:nvPr/>
            </p:nvSpPr>
            <p:spPr bwMode="auto">
              <a:xfrm>
                <a:off x="3744" y="3312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с</a:t>
                </a:r>
              </a:p>
            </p:txBody>
          </p:sp>
          <p:sp>
            <p:nvSpPr>
              <p:cNvPr id="20" name="Text Box 14"/>
              <p:cNvSpPr txBox="1">
                <a:spLocks noChangeArrowheads="1"/>
              </p:cNvSpPr>
              <p:nvPr/>
            </p:nvSpPr>
            <p:spPr bwMode="auto">
              <a:xfrm>
                <a:off x="4560" y="864"/>
                <a:ext cx="1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1</a:t>
                </a:r>
              </a:p>
            </p:txBody>
          </p:sp>
          <p:sp>
            <p:nvSpPr>
              <p:cNvPr id="21" name="Text Box 15"/>
              <p:cNvSpPr txBox="1">
                <a:spLocks noChangeArrowheads="1"/>
              </p:cNvSpPr>
              <p:nvPr/>
            </p:nvSpPr>
            <p:spPr bwMode="auto">
              <a:xfrm>
                <a:off x="4800" y="912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2</a:t>
                </a:r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4416" y="110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3</a:t>
                </a:r>
              </a:p>
            </p:txBody>
          </p: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4</a:t>
                </a:r>
              </a:p>
            </p:txBody>
          </p:sp>
          <p:sp>
            <p:nvSpPr>
              <p:cNvPr id="24" name="Text Box 18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5</a:t>
                </a:r>
              </a:p>
            </p:txBody>
          </p:sp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4416" y="1968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6</a:t>
                </a:r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4032" y="2160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7</a:t>
                </a:r>
              </a:p>
            </p:txBody>
          </p: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4320" y="2160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b="1">
                    <a:solidFill>
                      <a:srgbClr val="0000CC"/>
                    </a:solidFill>
                  </a:rPr>
                  <a:t>8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Установите, истинно или ложно высказывание в каждом из следующих заданий.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 Две прямые на плоскости называются параллельными, если они не имеют общих точек.                                                              </a:t>
            </a:r>
            <a:r>
              <a:rPr lang="en-US" sz="2000" dirty="0" smtClean="0"/>
              <a:t> </a:t>
            </a:r>
            <a:r>
              <a:rPr lang="ru-RU" sz="2000" dirty="0" smtClean="0"/>
              <a:t>             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 рисунке углы 2 и 3</a:t>
            </a:r>
            <a:r>
              <a:rPr lang="en-US" sz="2000" dirty="0" smtClean="0"/>
              <a:t>   </a:t>
            </a:r>
            <a:r>
              <a:rPr lang="ru-RU" sz="2000" dirty="0" smtClean="0"/>
              <a:t> – накрест лежащие.                                           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 рисунке прямые </a:t>
            </a:r>
            <a:r>
              <a:rPr lang="en-US" sz="2000" dirty="0" smtClean="0"/>
              <a:t>a</a:t>
            </a:r>
            <a:r>
              <a:rPr lang="ru-RU" sz="2000" dirty="0" smtClean="0"/>
              <a:t>Ι</a:t>
            </a:r>
            <a:r>
              <a:rPr lang="el-GR" sz="2000" dirty="0" smtClean="0"/>
              <a:t>Ι</a:t>
            </a:r>
            <a:r>
              <a:rPr lang="en-US" sz="2000" dirty="0" smtClean="0"/>
              <a:t>b</a:t>
            </a:r>
            <a:r>
              <a:rPr lang="ru-RU" sz="2000" dirty="0" smtClean="0"/>
              <a:t>, </a:t>
            </a:r>
            <a:r>
              <a:rPr lang="en-US" sz="2000" dirty="0" err="1" smtClean="0"/>
              <a:t>c</a:t>
            </a:r>
            <a:r>
              <a:rPr lang="ru-RU" sz="2000" dirty="0" smtClean="0"/>
              <a:t> – секущая, тогда &lt;</a:t>
            </a:r>
            <a:r>
              <a:rPr lang="en-US" sz="2000" dirty="0" smtClean="0"/>
              <a:t>3</a:t>
            </a:r>
            <a:r>
              <a:rPr lang="ru-RU" sz="2000" dirty="0" smtClean="0"/>
              <a:t>+&lt;</a:t>
            </a:r>
            <a:r>
              <a:rPr lang="en-US" sz="2000" dirty="0" smtClean="0"/>
              <a:t>4</a:t>
            </a:r>
            <a:r>
              <a:rPr lang="ru-RU" sz="2000" dirty="0" smtClean="0"/>
              <a:t>=180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      </a:t>
            </a:r>
            <a:r>
              <a:rPr lang="en-US" sz="2000" dirty="0" smtClean="0"/>
              <a:t>      </a:t>
            </a:r>
            <a:endParaRPr lang="ru-RU" sz="2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Если </a:t>
            </a:r>
            <a:r>
              <a:rPr lang="en-US" sz="2000" dirty="0" smtClean="0"/>
              <a:t>a</a:t>
            </a:r>
            <a:r>
              <a:rPr lang="ru-RU" sz="2000" dirty="0" smtClean="0"/>
              <a:t>Ι</a:t>
            </a:r>
            <a:r>
              <a:rPr lang="el-GR" sz="2000" dirty="0" smtClean="0"/>
              <a:t>Ι</a:t>
            </a:r>
            <a:r>
              <a:rPr lang="en-US" sz="2000" dirty="0" smtClean="0"/>
              <a:t>b</a:t>
            </a:r>
            <a:r>
              <a:rPr lang="ru-RU" sz="2000" dirty="0" smtClean="0"/>
              <a:t>, </a:t>
            </a:r>
            <a:r>
              <a:rPr lang="en-US" sz="2000" dirty="0" err="1" smtClean="0"/>
              <a:t>c</a:t>
            </a:r>
            <a:r>
              <a:rPr lang="ru-RU" sz="2000" dirty="0" smtClean="0"/>
              <a:t> – секущая и &lt;1+&lt;2=190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, тогда &lt;2=90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.</a:t>
            </a:r>
            <a:r>
              <a:rPr lang="en-US" sz="2000" dirty="0" smtClean="0"/>
              <a:t>                       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Два отрезка на плоскости называются параллельными, если она не пересекаются.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                                     </a:t>
            </a:r>
            <a:r>
              <a:rPr lang="en-US" sz="2000" b="1" dirty="0" smtClean="0"/>
              <a:t>c                                   </a:t>
            </a:r>
            <a:endParaRPr lang="ru-RU" sz="2000" b="1" dirty="0" smtClean="0"/>
          </a:p>
          <a:p>
            <a:pPr marL="457200" indent="-457200">
              <a:buNone/>
            </a:pPr>
            <a:endParaRPr lang="ru-RU" sz="2000" dirty="0" smtClean="0"/>
          </a:p>
        </p:txBody>
      </p:sp>
      <p:grpSp>
        <p:nvGrpSpPr>
          <p:cNvPr id="46" name="Group 24"/>
          <p:cNvGrpSpPr>
            <a:grpSpLocks/>
          </p:cNvGrpSpPr>
          <p:nvPr/>
        </p:nvGrpSpPr>
        <p:grpSpPr bwMode="auto">
          <a:xfrm>
            <a:off x="533400" y="4114800"/>
            <a:ext cx="4343400" cy="2133600"/>
            <a:chOff x="336" y="2592"/>
            <a:chExt cx="2736" cy="1344"/>
          </a:xfrm>
        </p:grpSpPr>
        <p:grpSp>
          <p:nvGrpSpPr>
            <p:cNvPr id="47" name="Group 21"/>
            <p:cNvGrpSpPr>
              <a:grpSpLocks/>
            </p:cNvGrpSpPr>
            <p:nvPr/>
          </p:nvGrpSpPr>
          <p:grpSpPr bwMode="auto">
            <a:xfrm>
              <a:off x="336" y="2592"/>
              <a:ext cx="2400" cy="1344"/>
              <a:chOff x="336" y="2592"/>
              <a:chExt cx="2400" cy="1344"/>
            </a:xfrm>
          </p:grpSpPr>
          <p:grpSp>
            <p:nvGrpSpPr>
              <p:cNvPr id="50" name="Group 16"/>
              <p:cNvGrpSpPr>
                <a:grpSpLocks/>
              </p:cNvGrpSpPr>
              <p:nvPr/>
            </p:nvGrpSpPr>
            <p:grpSpPr bwMode="auto">
              <a:xfrm>
                <a:off x="336" y="2592"/>
                <a:ext cx="2400" cy="1344"/>
                <a:chOff x="336" y="2592"/>
                <a:chExt cx="2400" cy="1344"/>
              </a:xfrm>
            </p:grpSpPr>
            <p:sp>
              <p:nvSpPr>
                <p:cNvPr id="55" name="Line 13"/>
                <p:cNvSpPr>
                  <a:spLocks noChangeShapeType="1"/>
                </p:cNvSpPr>
                <p:nvPr/>
              </p:nvSpPr>
              <p:spPr bwMode="auto">
                <a:xfrm>
                  <a:off x="336" y="2880"/>
                  <a:ext cx="24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Line 14"/>
                <p:cNvSpPr>
                  <a:spLocks noChangeShapeType="1"/>
                </p:cNvSpPr>
                <p:nvPr/>
              </p:nvSpPr>
              <p:spPr bwMode="auto">
                <a:xfrm>
                  <a:off x="336" y="3504"/>
                  <a:ext cx="235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816" y="2592"/>
                  <a:ext cx="1104" cy="13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" name="Text Box 17"/>
              <p:cNvSpPr txBox="1">
                <a:spLocks noChangeArrowheads="1"/>
              </p:cNvSpPr>
              <p:nvPr/>
            </p:nvSpPr>
            <p:spPr bwMode="auto">
              <a:xfrm>
                <a:off x="1440" y="259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1</a:t>
                </a:r>
              </a:p>
            </p:txBody>
          </p:sp>
          <p:sp>
            <p:nvSpPr>
              <p:cNvPr id="52" name="Text Box 18"/>
              <p:cNvSpPr txBox="1">
                <a:spLocks noChangeArrowheads="1"/>
              </p:cNvSpPr>
              <p:nvPr/>
            </p:nvSpPr>
            <p:spPr bwMode="auto">
              <a:xfrm>
                <a:off x="816" y="3456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2</a:t>
                </a:r>
              </a:p>
            </p:txBody>
          </p:sp>
          <p:sp>
            <p:nvSpPr>
              <p:cNvPr id="53" name="Text Box 19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dirty="0"/>
                  <a:t>3</a:t>
                </a:r>
              </a:p>
            </p:txBody>
          </p:sp>
          <p:sp>
            <p:nvSpPr>
              <p:cNvPr id="54" name="Text Box 20"/>
              <p:cNvSpPr txBox="1">
                <a:spLocks noChangeArrowheads="1"/>
              </p:cNvSpPr>
              <p:nvPr/>
            </p:nvSpPr>
            <p:spPr bwMode="auto">
              <a:xfrm>
                <a:off x="1296" y="3264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 b="1"/>
                  <a:t>4</a:t>
                </a:r>
              </a:p>
            </p:txBody>
          </p:sp>
        </p:grp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2832" y="273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а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2736" y="340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каждом задании установите верный ответ из числа предложенных: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Дан треугольник АВС. Сколько прямых, параллельных стороне АС можно провести через вершину В?</a:t>
            </a:r>
          </a:p>
          <a:p>
            <a:pPr marL="457200" indent="-457200">
              <a:buNone/>
            </a:pPr>
            <a:r>
              <a:rPr lang="ru-RU" sz="1800" dirty="0" smtClean="0"/>
              <a:t>		а) одну, б) ни одной, в) не знаю.</a:t>
            </a:r>
          </a:p>
          <a:p>
            <a:pPr marL="457200" indent="-457200">
              <a:buNone/>
            </a:pPr>
            <a:r>
              <a:rPr lang="ru-RU" sz="1800" smtClean="0"/>
              <a:t>2.     На </a:t>
            </a:r>
            <a:r>
              <a:rPr lang="ru-RU" sz="1800" dirty="0" smtClean="0"/>
              <a:t>рисунке &lt;1=60</a:t>
            </a:r>
            <a:r>
              <a:rPr lang="ru-RU" sz="1800" baseline="30000" dirty="0" smtClean="0"/>
              <a:t>0</a:t>
            </a:r>
            <a:r>
              <a:rPr lang="ru-RU" sz="1800" dirty="0" smtClean="0"/>
              <a:t>. При каком значении &lt;2 прямые а и в параллельны? </a:t>
            </a:r>
          </a:p>
          <a:p>
            <a:pPr marL="457200" indent="-457200">
              <a:buNone/>
            </a:pPr>
            <a:r>
              <a:rPr lang="ru-RU" sz="1800" dirty="0" smtClean="0"/>
              <a:t>		а) 60</a:t>
            </a:r>
            <a:r>
              <a:rPr lang="ru-RU" sz="1800" baseline="30000" dirty="0" smtClean="0"/>
              <a:t>0</a:t>
            </a:r>
            <a:r>
              <a:rPr lang="ru-RU" sz="1800" dirty="0" smtClean="0"/>
              <a:t>, б) 120</a:t>
            </a:r>
            <a:r>
              <a:rPr lang="ru-RU" sz="1800" baseline="30000" dirty="0" smtClean="0"/>
              <a:t>0</a:t>
            </a:r>
            <a:r>
              <a:rPr lang="ru-RU" sz="1800" dirty="0" smtClean="0"/>
              <a:t>, в) не знаю</a:t>
            </a:r>
          </a:p>
          <a:p>
            <a:pPr marL="457200" indent="-457200">
              <a:buAutoNum type="arabicPeriod" startAt="3"/>
            </a:pPr>
            <a:r>
              <a:rPr lang="ru-RU" sz="1800" dirty="0" smtClean="0"/>
              <a:t>На рисунке а</a:t>
            </a:r>
            <a:r>
              <a:rPr lang="en-US" sz="1800" dirty="0" smtClean="0"/>
              <a:t>II</a:t>
            </a:r>
            <a:r>
              <a:rPr lang="ru-RU" sz="1800" dirty="0" smtClean="0"/>
              <a:t>в, с- секущая, &lt;3=103</a:t>
            </a:r>
            <a:r>
              <a:rPr lang="ru-RU" sz="1800" baseline="30000" dirty="0" smtClean="0"/>
              <a:t>0</a:t>
            </a:r>
            <a:r>
              <a:rPr lang="ru-RU" sz="1800" dirty="0" smtClean="0"/>
              <a:t>. Найдите &lt;2. </a:t>
            </a:r>
          </a:p>
          <a:p>
            <a:pPr marL="457200" indent="-457200">
              <a:buNone/>
            </a:pPr>
            <a:r>
              <a:rPr lang="ru-RU" sz="1800" dirty="0" smtClean="0"/>
              <a:t>		а) 103</a:t>
            </a:r>
            <a:r>
              <a:rPr lang="ru-RU" sz="1800" baseline="30000" dirty="0" smtClean="0"/>
              <a:t>0</a:t>
            </a:r>
            <a:r>
              <a:rPr lang="ru-RU" sz="1800" dirty="0" smtClean="0"/>
              <a:t>, б) 77</a:t>
            </a:r>
            <a:r>
              <a:rPr lang="ru-RU" sz="1800" baseline="30000" dirty="0" smtClean="0"/>
              <a:t>0</a:t>
            </a:r>
            <a:r>
              <a:rPr lang="ru-RU" sz="1800" dirty="0" smtClean="0"/>
              <a:t>, в) не знаю</a:t>
            </a:r>
          </a:p>
          <a:p>
            <a:pPr marL="457200" indent="-457200">
              <a:buNone/>
            </a:pPr>
            <a:r>
              <a:rPr lang="ru-RU" sz="2000" b="1" dirty="0" smtClean="0"/>
              <a:t>                                      </a:t>
            </a:r>
            <a:r>
              <a:rPr lang="ru-RU" sz="2000" dirty="0" smtClean="0"/>
              <a:t>    </a:t>
            </a:r>
            <a:r>
              <a:rPr lang="ru-RU" sz="2000" b="1" dirty="0" smtClean="0"/>
              <a:t>с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    </a:t>
            </a:r>
            <a:r>
              <a:rPr lang="ru-RU" sz="2000" b="1" dirty="0" smtClean="0"/>
              <a:t>3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</a:t>
            </a:r>
            <a:r>
              <a:rPr lang="ru-RU" sz="2000" b="1" dirty="0" smtClean="0"/>
              <a:t>1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</a:t>
            </a:r>
          </a:p>
          <a:p>
            <a:pPr marL="457200" indent="-457200">
              <a:buNone/>
            </a:pPr>
            <a:r>
              <a:rPr lang="ru-RU" sz="2000" b="1" dirty="0" smtClean="0"/>
              <a:t>                      2</a:t>
            </a:r>
            <a:endParaRPr lang="ru-RU" sz="2000" b="1" dirty="0"/>
          </a:p>
        </p:txBody>
      </p: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533400" y="4267200"/>
            <a:ext cx="4343400" cy="1981200"/>
            <a:chOff x="336" y="2592"/>
            <a:chExt cx="2736" cy="1344"/>
          </a:xfrm>
        </p:grpSpPr>
        <p:grpSp>
          <p:nvGrpSpPr>
            <p:cNvPr id="15" name="Group 21"/>
            <p:cNvGrpSpPr>
              <a:grpSpLocks/>
            </p:cNvGrpSpPr>
            <p:nvPr/>
          </p:nvGrpSpPr>
          <p:grpSpPr bwMode="auto">
            <a:xfrm>
              <a:off x="336" y="2592"/>
              <a:ext cx="2400" cy="1344"/>
              <a:chOff x="336" y="2592"/>
              <a:chExt cx="2400" cy="1344"/>
            </a:xfrm>
          </p:grpSpPr>
          <p:grpSp>
            <p:nvGrpSpPr>
              <p:cNvPr id="18" name="Group 16"/>
              <p:cNvGrpSpPr>
                <a:grpSpLocks/>
              </p:cNvGrpSpPr>
              <p:nvPr/>
            </p:nvGrpSpPr>
            <p:grpSpPr bwMode="auto">
              <a:xfrm>
                <a:off x="336" y="2592"/>
                <a:ext cx="2400" cy="1344"/>
                <a:chOff x="336" y="2592"/>
                <a:chExt cx="2400" cy="1344"/>
              </a:xfrm>
            </p:grpSpPr>
            <p:sp>
              <p:nvSpPr>
                <p:cNvPr id="23" name="Line 13"/>
                <p:cNvSpPr>
                  <a:spLocks noChangeShapeType="1"/>
                </p:cNvSpPr>
                <p:nvPr/>
              </p:nvSpPr>
              <p:spPr bwMode="auto">
                <a:xfrm>
                  <a:off x="336" y="2880"/>
                  <a:ext cx="24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Line 14"/>
                <p:cNvSpPr>
                  <a:spLocks noChangeShapeType="1"/>
                </p:cNvSpPr>
                <p:nvPr/>
              </p:nvSpPr>
              <p:spPr bwMode="auto">
                <a:xfrm>
                  <a:off x="336" y="3504"/>
                  <a:ext cx="235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816" y="2592"/>
                  <a:ext cx="1104" cy="13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1440" y="2592"/>
                <a:ext cx="240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400" b="1" dirty="0"/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816" y="3456"/>
                <a:ext cx="240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dirty="0" smtClean="0"/>
                  <a:t>       </a:t>
                </a:r>
                <a:endParaRPr lang="ru-RU" sz="2400" b="1" dirty="0"/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40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400" b="1" dirty="0"/>
              </a:p>
            </p:txBody>
          </p: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1296" y="3264"/>
                <a:ext cx="192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2400" b="1" dirty="0"/>
              </a:p>
            </p:txBody>
          </p:sp>
        </p:grp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2832" y="273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а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2736" y="340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 подробно: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ru-RU" sz="2400" dirty="0" smtClean="0"/>
              <a:t>	Из произвольной точки М, взятой внутри угла А, который равен 143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, проведены прямые, параллельные сторонам угла А. Найдите величину меньшего из углов, образовавшихся при вершине М.</a:t>
            </a:r>
          </a:p>
          <a:p>
            <a:pPr marL="514350" indent="-514350" algn="just">
              <a:buNone/>
            </a:pPr>
            <a:r>
              <a:rPr lang="ru-RU" sz="2400" dirty="0" smtClean="0"/>
              <a:t>		Варианты ответа:</a:t>
            </a:r>
          </a:p>
          <a:p>
            <a:pPr marL="514350" indent="-514350" algn="just">
              <a:buNone/>
            </a:pPr>
            <a:r>
              <a:rPr lang="ru-RU" sz="2400" dirty="0" smtClean="0"/>
              <a:t>			а) 37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, б) 143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, в) не знаю</a:t>
            </a:r>
          </a:p>
          <a:p>
            <a:pPr marL="514350" indent="-514350" algn="just">
              <a:buNone/>
            </a:pPr>
            <a:endParaRPr lang="ru-RU" sz="2400" dirty="0" smtClean="0"/>
          </a:p>
          <a:p>
            <a:pPr marL="514350" indent="-514350" algn="just">
              <a:buNone/>
            </a:pPr>
            <a:endParaRPr lang="ru-RU" sz="2400" dirty="0" smtClean="0"/>
          </a:p>
          <a:p>
            <a:pPr marL="514350" indent="-514350" algn="just">
              <a:buNone/>
            </a:pPr>
            <a:endParaRPr lang="ru-RU" sz="2400" dirty="0" smtClean="0"/>
          </a:p>
          <a:p>
            <a:pPr marL="514350" indent="-514350" algn="just">
              <a:buNone/>
            </a:pPr>
            <a:endParaRPr lang="ru-RU" sz="2400" dirty="0" smtClean="0"/>
          </a:p>
          <a:p>
            <a:pPr marL="514350" indent="-514350" algn="just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Смотри решение</a:t>
            </a:r>
          </a:p>
          <a:p>
            <a:pPr marL="514350" indent="-514350" algn="just">
              <a:buNone/>
            </a:pPr>
            <a:endParaRPr lang="ru-RU" sz="2400" dirty="0" smtClean="0"/>
          </a:p>
          <a:p>
            <a:pPr marL="514350" indent="-514350" algn="r">
              <a:buNone/>
            </a:pPr>
            <a:endParaRPr lang="ru-RU" sz="2400" dirty="0"/>
          </a:p>
        </p:txBody>
      </p:sp>
      <p:pic>
        <p:nvPicPr>
          <p:cNvPr id="4" name="Picture 6" descr="che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114800"/>
            <a:ext cx="266700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        </a:t>
            </a:r>
            <a:r>
              <a:rPr lang="en-US" dirty="0" smtClean="0"/>
              <a:t>b</a:t>
            </a:r>
            <a:r>
              <a:rPr lang="ru-RU" dirty="0" smtClean="0"/>
              <a:t>                        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В               1.М             а</a:t>
            </a:r>
          </a:p>
          <a:p>
            <a:pPr algn="just">
              <a:buNone/>
            </a:pPr>
            <a:r>
              <a:rPr lang="ru-RU" dirty="0" smtClean="0"/>
              <a:t>                          </a:t>
            </a:r>
          </a:p>
          <a:p>
            <a:pPr algn="just">
              <a:buNone/>
            </a:pPr>
            <a:r>
              <a:rPr lang="ru-RU" dirty="0" smtClean="0"/>
              <a:t>                        </a:t>
            </a:r>
          </a:p>
          <a:p>
            <a:pPr algn="just">
              <a:buNone/>
            </a:pPr>
            <a:r>
              <a:rPr lang="ru-RU" dirty="0" smtClean="0"/>
              <a:t>         А                 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None/>
            </a:pPr>
            <a:r>
              <a:rPr lang="ru-RU" u="sng" dirty="0" smtClean="0"/>
              <a:t>Дано</a:t>
            </a:r>
            <a:r>
              <a:rPr lang="ru-RU" dirty="0" smtClean="0"/>
              <a:t>: &lt;А=143</a:t>
            </a:r>
            <a:r>
              <a:rPr lang="ru-RU" baseline="30000" dirty="0" smtClean="0"/>
              <a:t>0</a:t>
            </a:r>
            <a:r>
              <a:rPr lang="ru-RU" dirty="0" smtClean="0"/>
              <a:t>, МЄ&lt;А, </a:t>
            </a:r>
            <a:r>
              <a:rPr lang="ru-RU" dirty="0" smtClean="0"/>
              <a:t>через </a:t>
            </a:r>
            <a:r>
              <a:rPr lang="ru-RU" dirty="0" smtClean="0"/>
              <a:t>М проведены прямые а и </a:t>
            </a:r>
            <a:r>
              <a:rPr lang="en-US" dirty="0" smtClean="0"/>
              <a:t>b</a:t>
            </a:r>
            <a:r>
              <a:rPr lang="ru-RU" dirty="0" smtClean="0"/>
              <a:t>, параллельные </a:t>
            </a:r>
            <a:r>
              <a:rPr lang="ru-RU" dirty="0" smtClean="0"/>
              <a:t>к сторонам </a:t>
            </a:r>
            <a:r>
              <a:rPr lang="ru-RU" dirty="0" smtClean="0"/>
              <a:t>&lt;А.</a:t>
            </a:r>
          </a:p>
          <a:p>
            <a:pPr algn="just">
              <a:buNone/>
            </a:pPr>
            <a:r>
              <a:rPr lang="ru-RU" u="sng" dirty="0" smtClean="0"/>
              <a:t>Найти</a:t>
            </a:r>
            <a:r>
              <a:rPr lang="ru-RU" dirty="0" smtClean="0"/>
              <a:t>: меньший угол при вершине М.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-76200" y="2819400"/>
            <a:ext cx="2133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71600" y="42672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9600" y="29718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143000" y="2743200"/>
            <a:ext cx="2590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1. По условию прямые а</a:t>
            </a:r>
            <a:r>
              <a:rPr lang="en-US" sz="2400" dirty="0" smtClean="0"/>
              <a:t>II</a:t>
            </a:r>
            <a:r>
              <a:rPr lang="ru-RU" sz="2400" dirty="0" smtClean="0"/>
              <a:t>АС при секущей АВ.</a:t>
            </a:r>
          </a:p>
          <a:p>
            <a:pPr algn="just">
              <a:buNone/>
            </a:pPr>
            <a:r>
              <a:rPr lang="ru-RU" sz="2400" dirty="0" smtClean="0"/>
              <a:t>Т. К. &lt;А=143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, то по 3 свойству параллельных прямых  &lt;А+&lt;АВМ=180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 – односторонние, следовательно &lt;АМВ=180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-143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=37</a:t>
            </a:r>
            <a:r>
              <a:rPr lang="ru-RU" sz="2400" baseline="30000" dirty="0" smtClean="0"/>
              <a:t>0</a:t>
            </a:r>
          </a:p>
          <a:p>
            <a:pPr algn="just">
              <a:buNone/>
            </a:pPr>
            <a:r>
              <a:rPr lang="ru-RU" sz="2400" dirty="0" smtClean="0"/>
              <a:t>2. По условию прямые </a:t>
            </a:r>
            <a:r>
              <a:rPr lang="en-US" sz="2400" dirty="0" err="1" smtClean="0"/>
              <a:t>bII</a:t>
            </a:r>
            <a:r>
              <a:rPr lang="ru-RU" sz="2400" dirty="0" smtClean="0"/>
              <a:t>АВ при секущей а.</a:t>
            </a:r>
          </a:p>
          <a:p>
            <a:pPr algn="just">
              <a:buNone/>
            </a:pPr>
            <a:r>
              <a:rPr lang="ru-RU" sz="2400" dirty="0" smtClean="0"/>
              <a:t>&lt;АМВ=&lt;1, как накрест лежащие углы по первому свойству параллельности, следовательно &lt;1=37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ОТВЕТ: &lt;1=37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/>
          <a:lstStyle/>
          <a:p>
            <a:r>
              <a:rPr lang="ru-RU" dirty="0" smtClean="0"/>
              <a:t>Домашнее задание: №213, 215, вопрос 14 стр. 68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390</Words>
  <Application>Microsoft Office PowerPoint</Application>
  <PresentationFormat>Экран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геометрии 7 класс</vt:lpstr>
      <vt:lpstr>Устный опрос</vt:lpstr>
      <vt:lpstr>Выберите верные утверждения</vt:lpstr>
      <vt:lpstr>Установите, истинно или ложно высказывание в каждом из следующих заданий.</vt:lpstr>
      <vt:lpstr>В каждом задании установите верный ответ из числа предложенных:</vt:lpstr>
      <vt:lpstr>Решите задачу подробно:</vt:lpstr>
      <vt:lpstr>РЕШЕНИЕ</vt:lpstr>
      <vt:lpstr>Презентация PowerPoint</vt:lpstr>
      <vt:lpstr>Домашнее задание: №213, 215, вопрос 14 стр. 68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 7 класс</dc:title>
  <cp:lastModifiedBy>скрипник</cp:lastModifiedBy>
  <cp:revision>35</cp:revision>
  <dcterms:modified xsi:type="dcterms:W3CDTF">2012-01-20T09:32:44Z</dcterms:modified>
</cp:coreProperties>
</file>