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86" r:id="rId3"/>
    <p:sldId id="282" r:id="rId4"/>
    <p:sldId id="264" r:id="rId5"/>
    <p:sldId id="270" r:id="rId6"/>
    <p:sldId id="271" r:id="rId7"/>
    <p:sldId id="258" r:id="rId8"/>
    <p:sldId id="273" r:id="rId9"/>
    <p:sldId id="259" r:id="rId10"/>
    <p:sldId id="272" r:id="rId11"/>
    <p:sldId id="275" r:id="rId12"/>
    <p:sldId id="288" r:id="rId13"/>
    <p:sldId id="277" r:id="rId14"/>
    <p:sldId id="280" r:id="rId15"/>
    <p:sldId id="260" r:id="rId16"/>
    <p:sldId id="263" r:id="rId17"/>
    <p:sldId id="268" r:id="rId18"/>
    <p:sldId id="261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9900"/>
    <a:srgbClr val="3399FF"/>
    <a:srgbClr val="CC0000"/>
    <a:srgbClr val="33CC33"/>
    <a:srgbClr val="FFFF00"/>
    <a:srgbClr val="CC3300"/>
    <a:srgbClr val="A26D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1" autoAdjust="0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40705C-55E5-4C3C-9B62-8D263DCC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1679-E44B-4701-9B0B-F24A7194D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DC6B-1262-45F5-8F7F-4E6ED81AC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0633-21C4-411B-B173-76494B42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EE8A-CB4E-4958-96C6-9EFB16B6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67B6-E128-420A-A4EF-FEC6C5DB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31F35-8CB3-4F6D-B79F-35BDCC482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611C-B8D7-43E9-B21A-200FED99A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8032-D934-4EDA-A14F-A78B44B7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0EBF-7FDD-42D3-80EE-39E1366D8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9C97-1B92-46AD-A899-44985E3E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B377-0A19-4097-A915-F7BF232E7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2FAC68B-5EAD-4B47-B9F7-E5CCDB43F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063625"/>
          </a:xfrm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374063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Канкулова Марита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Лябидовна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  <a:latin typeface="Arial" charset="0"/>
              </a:rPr>
              <a:t>у</a:t>
            </a:r>
            <a:r>
              <a:rPr lang="ru-RU" smtClean="0">
                <a:effectLst/>
              </a:rPr>
              <a:t>читель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русского языка и литературы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Arial" charset="0"/>
              </a:rPr>
              <a:t> </a:t>
            </a:r>
            <a:r>
              <a:rPr lang="ru-RU" sz="2400" smtClean="0">
                <a:effectLst/>
                <a:latin typeface="Arial" charset="0"/>
              </a:rPr>
              <a:t>высшей квалификационной 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effectLst/>
                <a:latin typeface="Arial" charset="0"/>
              </a:rPr>
              <a:t>категории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341438"/>
            <a:ext cx="33845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smtClean="0">
                <a:effectLst/>
              </a:rPr>
              <a:t>ПРОДОЛЖИТЬ СТИХОТВОРЕНИЕ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686800" cy="4530725"/>
          </a:xfrm>
          <a:noFill/>
          <a:ln/>
        </p:spPr>
        <p:txBody>
          <a:bodyPr/>
          <a:lstStyle/>
          <a:p>
            <a:pPr algn="ctr"/>
            <a:endParaRPr lang="ru-RU" smtClean="0">
              <a:effectLst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708275"/>
            <a:ext cx="80645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/>
              <a:t>Ноябрь. Еще совсем немного</a:t>
            </a:r>
            <a:br>
              <a:rPr lang="ru-RU" sz="3200"/>
            </a:br>
            <a:r>
              <a:rPr lang="ru-RU" sz="3200"/>
              <a:t>Ждать в гости зиму. У порога</a:t>
            </a:r>
            <a:br>
              <a:rPr lang="ru-RU" sz="3200"/>
            </a:br>
            <a:r>
              <a:rPr lang="ru-RU" sz="3200"/>
              <a:t>Присыпал землю первый снег.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Осень. (ноябрь)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Дождик, Дождик моросит Осенний.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Сеет дождик через сито Дым серый.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Дождь — художник: Он рисует Лужи,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И на трубах он играет Не хуже.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Вот и серый снег пошел,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Лег густо.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До чего же хорошо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</a:rPr>
              <a:t>И грустно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CC00CC"/>
                </a:solidFill>
                <a:effectLst/>
              </a:rPr>
              <a:t>Найти в данном отрывке стихотворения простое предложение</a:t>
            </a:r>
            <a:r>
              <a:rPr lang="ru-RU" sz="2800" smtClean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b="0" i="1" smtClean="0">
                <a:solidFill>
                  <a:schemeClr val="tx1"/>
                </a:solidFill>
                <a:effectLst/>
              </a:rPr>
              <a:t>Отгадать загадку.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0" smtClean="0">
                <a:solidFill>
                  <a:schemeClr val="tx1"/>
                </a:solidFill>
                <a:effectLst/>
              </a:rPr>
            </a:br>
            <a:endParaRPr lang="ru-RU" sz="40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/>
            <a:r>
              <a:rPr lang="ru-RU" sz="1800" smtClean="0">
                <a:effectLst/>
              </a:rPr>
              <a:t>Кто тепло к нам не пускает,                                  </a:t>
            </a:r>
          </a:p>
          <a:p>
            <a:pPr marL="609600" indent="-609600"/>
            <a:r>
              <a:rPr lang="ru-RU" sz="1800" smtClean="0">
                <a:effectLst/>
              </a:rPr>
              <a:t>Первым снегом нас пугает?</a:t>
            </a:r>
          </a:p>
          <a:p>
            <a:pPr marL="609600" indent="-609600"/>
            <a:r>
              <a:rPr lang="ru-RU" sz="1800" smtClean="0">
                <a:effectLst/>
              </a:rPr>
              <a:t>Кто зовет к нам холода,</a:t>
            </a:r>
          </a:p>
          <a:p>
            <a:pPr marL="609600" indent="-609600"/>
            <a:r>
              <a:rPr lang="ru-RU" sz="1800" smtClean="0">
                <a:effectLst/>
              </a:rPr>
              <a:t>Знаешь ты? Конечно, да!</a:t>
            </a:r>
          </a:p>
          <a:p>
            <a:pPr marL="609600" indent="-609600"/>
            <a:r>
              <a:rPr lang="ru-RU" sz="1600" b="1" smtClean="0">
                <a:effectLst/>
              </a:rPr>
              <a:t>(ьрбяон)</a:t>
            </a:r>
          </a:p>
          <a:p>
            <a:pPr marL="609600" indent="-609600"/>
            <a:endParaRPr lang="ru-RU" sz="1600" b="1" smtClean="0">
              <a:effectLst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3392488"/>
            <a:ext cx="41767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marL="342900" indent="-342900" algn="ctr">
              <a:buFontTx/>
              <a:buAutoNum type="arabicPeriod"/>
            </a:pPr>
            <a:endParaRPr lang="ru-RU"/>
          </a:p>
          <a:p>
            <a:pPr marL="342900" indent="-342900" algn="ctr"/>
            <a:r>
              <a:rPr lang="ru-RU"/>
              <a:t>                      </a:t>
            </a:r>
          </a:p>
          <a:p>
            <a:pPr marL="342900" indent="-342900" algn="ctr"/>
            <a:r>
              <a:rPr lang="ru-RU"/>
              <a:t>3.  Солнце больше нас не греет,</a:t>
            </a:r>
          </a:p>
          <a:p>
            <a:pPr marL="342900" indent="-342900" algn="ctr"/>
            <a:r>
              <a:rPr lang="ru-RU"/>
              <a:t>Холодком поземка веет!</a:t>
            </a:r>
          </a:p>
          <a:p>
            <a:pPr marL="342900" indent="-342900" algn="ctr"/>
            <a:r>
              <a:rPr lang="ru-RU"/>
              <a:t>Дунул в лужу ветерок</a:t>
            </a:r>
          </a:p>
          <a:p>
            <a:pPr marL="342900" indent="-342900" algn="ctr"/>
            <a:r>
              <a:rPr lang="ru-RU"/>
              <a:t>И сковал ее ...(кодел) </a:t>
            </a:r>
          </a:p>
          <a:p>
            <a:pPr marL="342900" indent="-342900" algn="ctr" eaLnBrk="0" hangingPunct="0"/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643438" y="1828800"/>
            <a:ext cx="4321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eaLnBrk="0" hangingPunct="0"/>
            <a:r>
              <a:rPr lang="ru-RU"/>
              <a:t>Солнца нет, на небе тучи,</a:t>
            </a:r>
          </a:p>
          <a:p>
            <a:pPr eaLnBrk="0" hangingPunct="0"/>
            <a:r>
              <a:rPr lang="ru-RU"/>
              <a:t>Ветер вредный и колючий,</a:t>
            </a:r>
          </a:p>
          <a:p>
            <a:pPr eaLnBrk="0" hangingPunct="0"/>
            <a:r>
              <a:rPr lang="ru-RU"/>
              <a:t>Дует так, спасенья нет!Что такое? Дай ответ!</a:t>
            </a:r>
          </a:p>
          <a:p>
            <a:pPr eaLnBrk="0" hangingPunct="0"/>
            <a:r>
              <a:rPr lang="ru-RU"/>
              <a:t>(ьнесо яяндзоп) 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40052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ИГРА</a:t>
            </a:r>
            <a:r>
              <a:rPr lang="ru-RU" smtClean="0">
                <a:effectLst/>
                <a:latin typeface="Arial" charset="0"/>
              </a:rPr>
              <a:t>  «</a:t>
            </a:r>
            <a:r>
              <a:rPr lang="ru-RU" smtClean="0">
                <a:effectLst/>
              </a:rPr>
              <a:t>КТО БОЛЬШЕ»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rgbClr val="800000"/>
                </a:solidFill>
                <a:effectLst/>
              </a:rPr>
              <a:t>Подобрать к </a:t>
            </a:r>
            <a:r>
              <a:rPr lang="ru-RU" smtClean="0">
                <a:solidFill>
                  <a:srgbClr val="009900"/>
                </a:solidFill>
                <a:effectLst/>
              </a:rPr>
              <a:t>существительному </a:t>
            </a:r>
            <a:r>
              <a:rPr lang="ru-RU" smtClean="0">
                <a:solidFill>
                  <a:srgbClr val="FF0000"/>
                </a:solidFill>
                <a:effectLst/>
              </a:rPr>
              <a:t>осень</a:t>
            </a:r>
            <a:endParaRPr lang="ru-RU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009900"/>
                </a:solidFill>
                <a:effectLst/>
              </a:rPr>
              <a:t>прилагательные.  (за одну минуту).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Творческое задание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3600" smtClean="0">
                <a:solidFill>
                  <a:schemeClr val="hlink"/>
                </a:solidFill>
                <a:effectLst/>
              </a:rPr>
              <a:t>Подобрать однокоренные слова:</a:t>
            </a:r>
          </a:p>
          <a:p>
            <a:endParaRPr lang="ru-RU" sz="3600" smtClean="0">
              <a:solidFill>
                <a:schemeClr val="hlink"/>
              </a:solidFill>
              <a:effectLst/>
            </a:endParaRPr>
          </a:p>
          <a:p>
            <a:r>
              <a:rPr lang="ru-RU" smtClean="0">
                <a:solidFill>
                  <a:schemeClr val="folHlink"/>
                </a:solidFill>
                <a:effectLst/>
              </a:rPr>
              <a:t>ОСЕНЬ-</a:t>
            </a:r>
          </a:p>
          <a:p>
            <a:r>
              <a:rPr lang="ru-RU" smtClean="0">
                <a:solidFill>
                  <a:schemeClr val="folHlink"/>
                </a:solidFill>
                <a:effectLst/>
              </a:rPr>
              <a:t>ЛИСТ-</a:t>
            </a:r>
          </a:p>
          <a:p>
            <a:r>
              <a:rPr lang="ru-RU" smtClean="0">
                <a:solidFill>
                  <a:schemeClr val="folHlink"/>
                </a:solidFill>
                <a:effectLst/>
              </a:rPr>
              <a:t>ДОЖДЬ-</a:t>
            </a:r>
          </a:p>
          <a:p>
            <a:r>
              <a:rPr lang="ru-RU" smtClean="0">
                <a:solidFill>
                  <a:schemeClr val="folHlink"/>
                </a:solidFill>
                <a:effectLst/>
              </a:rPr>
              <a:t>ЛЕС-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600">
                <a:solidFill>
                  <a:schemeClr val="hlink"/>
                </a:solidFill>
              </a:rPr>
              <a:t>Подобрать однокоренные слова: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600">
              <a:solidFill>
                <a:schemeClr val="hlink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ОСЕНЬ-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ЛИСТ-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ДОЖДЬ-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ЛЕС-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233363"/>
            <a:ext cx="2097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НОЯБРЬ</a:t>
            </a:r>
            <a:r>
              <a:rPr lang="ru-RU" sz="3200" b="1"/>
              <a:t> </a:t>
            </a:r>
            <a:r>
              <a:rPr lang="ru-RU" sz="3200"/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6425" y="981075"/>
            <a:ext cx="8318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i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ПОПРОБУЙТЕ ПРОЧИТАТЬ НАЗВАНИЕ ПЕРЕЛЕТНЫХ </a:t>
            </a:r>
          </a:p>
          <a:p>
            <a:pPr algn="ctr">
              <a:defRPr/>
            </a:pPr>
            <a:endParaRPr lang="ru-RU" sz="900" i="1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i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ПТИЦ ПО ПЕРВОЙ БУКВЕ ИЗОБРАЖЕННЫХ ПРЕДМЕТОВ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0" y="1773238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-3175" y="1906588"/>
            <a:ext cx="471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Rockwell Extra Bold" pitchFamily="18" charset="0"/>
              </a:rPr>
              <a:t>1.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0" y="4005263"/>
            <a:ext cx="471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Rockwell Extra Bold" pitchFamily="18" charset="0"/>
              </a:rPr>
              <a:t>2.</a:t>
            </a:r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420938"/>
            <a:ext cx="720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349500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234950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2349500"/>
            <a:ext cx="106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538" y="2349500"/>
            <a:ext cx="12969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2349500"/>
            <a:ext cx="15128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850" y="2349500"/>
            <a:ext cx="1511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4652963"/>
            <a:ext cx="7207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7088" y="4652963"/>
            <a:ext cx="1152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35150" y="4652963"/>
            <a:ext cx="12239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4663" y="4581525"/>
            <a:ext cx="1725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08625" y="4508500"/>
            <a:ext cx="12239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59113" y="4581525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16688" y="4652963"/>
            <a:ext cx="12239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2" name="Picture 4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812088" y="4652963"/>
            <a:ext cx="11525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55" grpId="0"/>
      <p:bldP spid="102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563563"/>
            <a:ext cx="91455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064000" algn="l"/>
              </a:tabLst>
            </a:pPr>
            <a:endParaRPr lang="ru-RU" sz="2800">
              <a:latin typeface="Monotype Corsiva" pitchFamily="66" charset="0"/>
            </a:endParaRPr>
          </a:p>
          <a:p>
            <a:pPr algn="ctr">
              <a:tabLst>
                <a:tab pos="4064000" algn="l"/>
              </a:tabLst>
            </a:pPr>
            <a:r>
              <a:rPr lang="ru-RU" sz="2800">
                <a:latin typeface="Monotype Corsiva" pitchFamily="66" charset="0"/>
              </a:rPr>
              <a:t>       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Поспевает брусника                                                    Снова осень на пороге </a:t>
            </a:r>
            <a:b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Стали дни холоднее,                                                     Листья пожелтели</a:t>
            </a:r>
            <a:b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И от птичьего крика                                                      Закружились по дороге</a:t>
            </a:r>
          </a:p>
          <a:p>
            <a:pPr algn="ctr">
              <a:tabLst>
                <a:tab pos="4064000" algn="l"/>
              </a:tabLst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В сердце стало грустнее</a:t>
            </a: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Желтые метели</a:t>
            </a:r>
          </a:p>
          <a:p>
            <a:pPr algn="ctr">
              <a:tabLst>
                <a:tab pos="4064000" algn="l"/>
              </a:tabLst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* * *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850" y="3938588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i="1"/>
              <a:t>Какое настроение у вас создают картины природы, описанные поэтами?</a:t>
            </a:r>
          </a:p>
          <a:p>
            <a:pPr>
              <a:buFont typeface="Wingdings" pitchFamily="2" charset="2"/>
              <a:buChar char="q"/>
            </a:pPr>
            <a:r>
              <a:rPr lang="ru-RU" sz="2400" i="1"/>
              <a:t>Выпишите сложносочиненное предложение.</a:t>
            </a:r>
          </a:p>
          <a:p>
            <a:pPr>
              <a:buFont typeface="Wingdings" pitchFamily="2" charset="2"/>
              <a:buNone/>
            </a:pPr>
            <a:endParaRPr lang="ru-RU" sz="2400" i="1"/>
          </a:p>
        </p:txBody>
      </p:sp>
      <p:pic>
        <p:nvPicPr>
          <p:cNvPr id="14342" name="Picture 6" descr="2095P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2852738"/>
            <a:ext cx="1195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20109">
            <a:off x="7525543" y="5444332"/>
            <a:ext cx="12239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38451">
            <a:off x="468312" y="5661026"/>
            <a:ext cx="936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38464">
            <a:off x="3564731" y="2780507"/>
            <a:ext cx="1081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5435600"/>
            <a:ext cx="129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708275"/>
            <a:ext cx="1081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2102P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260350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4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F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Изображение 0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0"/>
            <a:ext cx="946785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Изображение 0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Изображение 0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922463" y="3208338"/>
            <a:ext cx="700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CC0000"/>
                </a:solidFill>
              </a:rPr>
              <a:t>Любите осень! Любите друг друга! Мир прекрасен!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781300"/>
            <a:ext cx="4140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0"/>
            <a:ext cx="42116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68638"/>
            <a:ext cx="49323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8593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  <a:noFill/>
          <a:ln/>
        </p:spPr>
        <p:txBody>
          <a:bodyPr/>
          <a:lstStyle/>
          <a:p>
            <a:r>
              <a:rPr lang="ru-RU" sz="4000" smtClean="0">
                <a:solidFill>
                  <a:srgbClr val="CC0000"/>
                </a:solidFill>
                <a:effectLst/>
              </a:rPr>
              <a:t>Итог урока</a:t>
            </a:r>
            <a:br>
              <a:rPr lang="ru-RU" sz="4000" smtClean="0">
                <a:solidFill>
                  <a:srgbClr val="CC0000"/>
                </a:solidFill>
                <a:effectLst/>
              </a:rPr>
            </a:br>
            <a:endParaRPr lang="ru-RU" sz="4000" smtClean="0">
              <a:solidFill>
                <a:srgbClr val="CC0000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smtClean="0">
                <a:solidFill>
                  <a:srgbClr val="993300"/>
                </a:solidFill>
                <a:effectLst/>
              </a:rPr>
              <a:t>Понравился ли вам сегодняшний урок? Почему?</a:t>
            </a:r>
          </a:p>
          <a:p>
            <a:r>
              <a:rPr lang="ru-RU" b="1" smtClean="0">
                <a:solidFill>
                  <a:srgbClr val="993300"/>
                </a:solidFill>
                <a:effectLst/>
              </a:rPr>
              <a:t>Чем мы сегодня занимались на уроке?</a:t>
            </a:r>
          </a:p>
          <a:p>
            <a:r>
              <a:rPr lang="ru-RU" b="1" smtClean="0">
                <a:solidFill>
                  <a:srgbClr val="993300"/>
                </a:solidFill>
                <a:effectLst/>
              </a:rPr>
              <a:t> В чем у вас были вызваны затруднения?</a:t>
            </a:r>
          </a:p>
          <a:p>
            <a:r>
              <a:rPr lang="ru-RU" b="1" smtClean="0">
                <a:solidFill>
                  <a:srgbClr val="993300"/>
                </a:solidFill>
                <a:effectLst/>
              </a:rPr>
              <a:t>Почему? </a:t>
            </a:r>
          </a:p>
          <a:p>
            <a:r>
              <a:rPr lang="ru-RU" b="1" smtClean="0">
                <a:solidFill>
                  <a:srgbClr val="993300"/>
                </a:solidFill>
                <a:effectLst/>
              </a:rPr>
              <a:t>Что понравилось больше всего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96875" y="0"/>
            <a:ext cx="10153650" cy="18446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Monotype Corsiva" pitchFamily="66" charset="0"/>
              </a:rPr>
              <a:t/>
            </a:r>
            <a:br>
              <a:rPr lang="ru-RU" sz="4000" smtClean="0">
                <a:latin typeface="Monotype Corsiva" pitchFamily="66" charset="0"/>
              </a:rPr>
            </a:br>
            <a:r>
              <a:rPr lang="ru-RU" sz="4000" smtClean="0">
                <a:latin typeface="Monotype Corsiva" pitchFamily="66" charset="0"/>
              </a:rPr>
              <a:t>… </a:t>
            </a:r>
            <a:r>
              <a:rPr lang="ru-RU" sz="3200" smtClean="0">
                <a:latin typeface="Monotype Corsiva" pitchFamily="66" charset="0"/>
              </a:rPr>
              <a:t>Унылая пора! Очей очарованье! Приятна</a:t>
            </a:r>
            <a:br>
              <a:rPr lang="ru-RU" sz="3200" smtClean="0">
                <a:latin typeface="Monotype Corsiva" pitchFamily="66" charset="0"/>
              </a:rPr>
            </a:br>
            <a:r>
              <a:rPr lang="ru-RU" sz="3200" smtClean="0">
                <a:latin typeface="Monotype Corsiva" pitchFamily="66" charset="0"/>
              </a:rPr>
              <a:t>мне твоя прощальная краса-</a:t>
            </a:r>
            <a:br>
              <a:rPr lang="ru-RU" sz="3200" smtClean="0">
                <a:latin typeface="Monotype Corsiva" pitchFamily="66" charset="0"/>
              </a:rPr>
            </a:br>
            <a:r>
              <a:rPr lang="ru-RU" sz="3200" smtClean="0">
                <a:latin typeface="Monotype Corsiva" pitchFamily="66" charset="0"/>
              </a:rPr>
              <a:t>Люблю я пышное природы увяданье, </a:t>
            </a:r>
            <a:br>
              <a:rPr lang="ru-RU" sz="3200" smtClean="0">
                <a:latin typeface="Monotype Corsiva" pitchFamily="66" charset="0"/>
              </a:rPr>
            </a:br>
            <a:r>
              <a:rPr lang="ru-RU" sz="3200" smtClean="0">
                <a:latin typeface="Monotype Corsiva" pitchFamily="66" charset="0"/>
              </a:rPr>
              <a:t>В багрец и золото одетые леса…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32363" y="4652963"/>
            <a:ext cx="3521075" cy="7667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mtClean="0"/>
              <a:t>А. С. Пушкин</a:t>
            </a:r>
          </a:p>
        </p:txBody>
      </p:sp>
      <p:pic>
        <p:nvPicPr>
          <p:cNvPr id="2053" name="Picture 5" descr="nature 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420938"/>
            <a:ext cx="71294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650" y="115888"/>
            <a:ext cx="864235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 smtClean="0">
                <a:solidFill>
                  <a:srgbClr val="993300"/>
                </a:solidFill>
                <a:effectLst/>
              </a:rPr>
              <a:t>МОУ  «СОШ» с.п. Камлюко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180022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CC3300"/>
                </a:solidFill>
                <a:effectLst/>
              </a:rPr>
              <a:t>Интегрированный урок</a:t>
            </a:r>
          </a:p>
          <a:p>
            <a:pPr algn="ctr">
              <a:buFont typeface="Wingdings" pitchFamily="2" charset="2"/>
              <a:buNone/>
            </a:pPr>
            <a:r>
              <a:rPr lang="ru-RU" sz="2800" smtClean="0">
                <a:solidFill>
                  <a:srgbClr val="CC3300"/>
                </a:solidFill>
                <a:effectLst/>
              </a:rPr>
              <a:t>Русский язык, литература,  искусство и технология</a:t>
            </a:r>
            <a:endParaRPr lang="ru-RU" sz="2800" b="1" smtClean="0">
              <a:solidFill>
                <a:srgbClr val="CC3300"/>
              </a:solidFill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CC3300"/>
                </a:solidFill>
                <a:effectLst/>
              </a:rPr>
              <a:t>«На карнавале у  осени»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68538" y="4652963"/>
            <a:ext cx="5160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669900"/>
                </a:solidFill>
              </a:rPr>
              <a:t>Автор: Канкулова Марита Лябидовна</a:t>
            </a:r>
          </a:p>
          <a:p>
            <a:pPr algn="ctr"/>
            <a:r>
              <a:rPr lang="ru-RU" sz="2400">
                <a:solidFill>
                  <a:srgbClr val="669900"/>
                </a:solidFill>
              </a:rPr>
              <a:t>Учитель русского языка и литературы</a:t>
            </a:r>
          </a:p>
          <a:p>
            <a:pPr algn="ctr"/>
            <a:r>
              <a:rPr lang="ru-RU" sz="2400">
                <a:solidFill>
                  <a:srgbClr val="669900"/>
                </a:solidFill>
              </a:rPr>
              <a:t>высшей кв.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ЗОЛОТАЯ ОСЕНЬ</a:t>
            </a:r>
          </a:p>
        </p:txBody>
      </p:sp>
      <p:pic>
        <p:nvPicPr>
          <p:cNvPr id="47107" name="Picture 3" descr="016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8208962" cy="511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P10002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Изображение 0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Изображение 0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Изображение 0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Изображение 07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Деревья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Деревья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252413" y="0"/>
            <a:ext cx="71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Деревья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88900" y="-127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Деревья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0"/>
            <a:ext cx="71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a6050a81c56a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5400" smtClean="0">
                <a:effectLst/>
                <a:latin typeface="Monotype Corsiva" pitchFamily="66" charset="0"/>
              </a:rPr>
              <a:t>Магия леса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2773" name="Picture 5" descr="10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62088"/>
            <a:ext cx="8135937" cy="463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40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hlink"/>
                </a:solidFill>
                <a:latin typeface="Rockwell" pitchFamily="18" charset="0"/>
              </a:rPr>
              <a:t>СЕНТЯБРЬ</a:t>
            </a:r>
            <a:endParaRPr lang="ru-RU" sz="3200" b="1">
              <a:solidFill>
                <a:schemeClr val="hlink"/>
              </a:solidFill>
              <a:latin typeface="Rockwell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55875" y="1125538"/>
            <a:ext cx="392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6600"/>
                </a:solidFill>
              </a:rPr>
              <a:t>КРОССВОРД «Мой огород»</a:t>
            </a:r>
          </a:p>
        </p:txBody>
      </p:sp>
      <p:graphicFrame>
        <p:nvGraphicFramePr>
          <p:cNvPr id="7453" name="Group 285"/>
          <p:cNvGraphicFramePr>
            <a:graphicFrameLocks noGrp="1"/>
          </p:cNvGraphicFramePr>
          <p:nvPr>
            <p:ph/>
          </p:nvPr>
        </p:nvGraphicFramePr>
        <p:xfrm>
          <a:off x="1692275" y="2060575"/>
          <a:ext cx="5770563" cy="3997326"/>
        </p:xfrm>
        <a:graphic>
          <a:graphicData uri="http://schemas.openxmlformats.org/drawingml/2006/table">
            <a:tbl>
              <a:tblPr/>
              <a:tblGrid>
                <a:gridCol w="720725"/>
                <a:gridCol w="719138"/>
                <a:gridCol w="723900"/>
                <a:gridCol w="722312"/>
                <a:gridCol w="720725"/>
                <a:gridCol w="720725"/>
                <a:gridCol w="722313"/>
                <a:gridCol w="720725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29" name="Picture 286" descr="2102P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260350"/>
            <a:ext cx="24447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1" name="Picture 286" descr="2102P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132388"/>
            <a:ext cx="24447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smtClean="0">
                <a:effectLst/>
                <a:latin typeface="Harlow Solid Italic" pitchFamily="82" charset="0"/>
              </a:rPr>
              <a:t/>
            </a:r>
            <a:br>
              <a:rPr lang="ru-RU" sz="4000" smtClean="0">
                <a:effectLst/>
                <a:latin typeface="Harlow Solid Italic" pitchFamily="82" charset="0"/>
              </a:rPr>
            </a:br>
            <a:r>
              <a:rPr lang="ru-RU" sz="4000" smtClean="0">
                <a:effectLst/>
                <a:latin typeface="Harlow Solid Italic" pitchFamily="82" charset="0"/>
              </a:rPr>
              <a:t/>
            </a:r>
            <a:br>
              <a:rPr lang="ru-RU" sz="4000" smtClean="0">
                <a:effectLst/>
                <a:latin typeface="Harlow Solid Italic" pitchFamily="82" charset="0"/>
              </a:rPr>
            </a:br>
            <a:endParaRPr lang="ru-RU" sz="4000" smtClean="0">
              <a:effectLst/>
              <a:latin typeface="Harlow Solid Italic" pitchFamily="82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pic>
        <p:nvPicPr>
          <p:cNvPr id="36868" name="Picture 4" descr="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207375" cy="6453188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692275" y="1557338"/>
            <a:ext cx="4694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– Октябрь. Природа загрустила.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Пора разлуки наступила.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Деревья с листьями прощаются, 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И птицы к югу направляются.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Дожди шумят с утра до вечера, 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Гулять нельзя, и делать нечего.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260350"/>
            <a:ext cx="198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ОКТЯБРЬ</a:t>
            </a:r>
            <a:r>
              <a:rPr lang="ru-RU" sz="2800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87675" y="692150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ЗАГАДКИ: «Осень»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3908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b="1"/>
              <a:t>  1.…Вслед за августом приходит,</a:t>
            </a:r>
          </a:p>
          <a:p>
            <a:pPr marL="342900" indent="-342900"/>
            <a:r>
              <a:rPr lang="ru-RU" b="1"/>
              <a:t>С листопадом хороводит</a:t>
            </a:r>
          </a:p>
          <a:p>
            <a:pPr marL="342900" indent="-342900"/>
            <a:r>
              <a:rPr lang="ru-RU" b="1"/>
              <a:t>И богат он урожаем,</a:t>
            </a:r>
          </a:p>
          <a:p>
            <a:pPr marL="342900" indent="-342900"/>
            <a:r>
              <a:rPr lang="ru-RU" b="1"/>
              <a:t>Мы его, конечно, знаем! (ьрбятнес)</a:t>
            </a:r>
            <a:r>
              <a:rPr lang="ru-RU"/>
              <a:t>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5288" y="2852738"/>
            <a:ext cx="35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ru-RU" b="1"/>
          </a:p>
          <a:p>
            <a:pPr marL="342900" indent="-342900"/>
            <a:r>
              <a:rPr lang="ru-RU" b="1"/>
              <a:t>  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5288" y="4005263"/>
            <a:ext cx="3889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Мочит поле, лес и луг,</a:t>
            </a:r>
          </a:p>
          <a:p>
            <a:pPr marL="342900" indent="-342900"/>
            <a:r>
              <a:rPr lang="ru-RU" b="1"/>
              <a:t>Город, дом и все вокруг!</a:t>
            </a:r>
          </a:p>
          <a:p>
            <a:pPr marL="342900" indent="-342900"/>
            <a:r>
              <a:rPr lang="ru-RU" b="1"/>
              <a:t>Облаков и туч он вождь</a:t>
            </a:r>
          </a:p>
          <a:p>
            <a:pPr marL="342900" indent="-342900"/>
            <a:r>
              <a:rPr lang="ru-RU" b="1"/>
              <a:t>Ты же знаешь, это -....(ьджод)</a:t>
            </a:r>
            <a:r>
              <a:rPr lang="ru-RU"/>
              <a:t>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39750" y="5229225"/>
            <a:ext cx="3759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4. Холода их так пугают,</a:t>
            </a:r>
          </a:p>
          <a:p>
            <a:pPr marL="342900" indent="-342900"/>
            <a:r>
              <a:rPr lang="ru-RU" b="1"/>
              <a:t>К теплым странам улетают,</a:t>
            </a:r>
          </a:p>
          <a:p>
            <a:pPr marL="342900" indent="-342900"/>
            <a:r>
              <a:rPr lang="ru-RU" b="1"/>
              <a:t>Петь не могут, веселиться</a:t>
            </a:r>
          </a:p>
          <a:p>
            <a:pPr marL="342900" indent="-342900"/>
            <a:r>
              <a:rPr lang="ru-RU" b="1"/>
              <a:t>Кто собрался в стайки? ...(ыцитп)</a:t>
            </a:r>
            <a:r>
              <a:rPr lang="ru-RU"/>
              <a:t> </a:t>
            </a:r>
            <a:endParaRPr lang="ru-RU" b="1"/>
          </a:p>
          <a:p>
            <a:pPr marL="342900" indent="-342900"/>
            <a:r>
              <a:rPr lang="ru-RU" b="1"/>
              <a:t>   </a:t>
            </a:r>
          </a:p>
          <a:p>
            <a:pPr marL="342900" indent="-342900"/>
            <a:r>
              <a:rPr lang="ru-RU" b="1"/>
              <a:t>    </a:t>
            </a:r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endParaRPr lang="ru-RU" b="1"/>
          </a:p>
          <a:p>
            <a:pPr marL="342900" indent="-342900"/>
            <a:r>
              <a:rPr lang="ru-RU" b="1"/>
              <a:t>     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987675" y="6284913"/>
            <a:ext cx="26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1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6157" name="Picture 17" descr="2102P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9250" y="981075"/>
            <a:ext cx="24447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23850" y="2474913"/>
            <a:ext cx="30241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eaLnBrk="0" hangingPunct="0"/>
            <a:r>
              <a:rPr lang="ru-RU" b="1"/>
              <a:t>Осень в гости к нам пришла</a:t>
            </a:r>
          </a:p>
          <a:p>
            <a:pPr eaLnBrk="0" hangingPunct="0"/>
            <a:r>
              <a:rPr lang="ru-RU" b="1"/>
              <a:t>И с собою принесла...Что? </a:t>
            </a:r>
          </a:p>
          <a:p>
            <a:pPr eaLnBrk="0" hangingPunct="0"/>
            <a:r>
              <a:rPr lang="ru-RU" b="1"/>
              <a:t>Скажите наугад!</a:t>
            </a:r>
          </a:p>
          <a:p>
            <a:pPr eaLnBrk="0" hangingPunct="0"/>
            <a:r>
              <a:rPr lang="ru-RU" b="1"/>
              <a:t>Ну, конечно...(дапотсил) </a:t>
            </a:r>
          </a:p>
          <a:p>
            <a:pPr eaLnBrk="0" hangingPunct="0"/>
            <a:endParaRPr lang="ru-RU" b="1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5373688"/>
            <a:ext cx="1584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2708275"/>
            <a:ext cx="14398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221163"/>
            <a:ext cx="1584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1196975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5" grpId="0"/>
      <p:bldP spid="9227" grpId="0"/>
      <p:bldP spid="9230" grpId="0"/>
      <p:bldP spid="9231" grpId="0"/>
    </p:bld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1336</TotalTime>
  <Words>441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Wingdings</vt:lpstr>
      <vt:lpstr>Calibri</vt:lpstr>
      <vt:lpstr>Monotype Corsiva</vt:lpstr>
      <vt:lpstr>Rockwell</vt:lpstr>
      <vt:lpstr>Harlow Solid Italic</vt:lpstr>
      <vt:lpstr>Rockwell Extra Bold</vt:lpstr>
      <vt:lpstr>Клен</vt:lpstr>
      <vt:lpstr>Слайд 1</vt:lpstr>
      <vt:lpstr> … Унылая пора! Очей очарованье! Приятна мне твоя прощальная краса- Люблю я пышное природы увяданье,  В багрец и золото одетые леса…</vt:lpstr>
      <vt:lpstr>ЗОЛОТАЯ ОСЕНЬ</vt:lpstr>
      <vt:lpstr>Слайд 4</vt:lpstr>
      <vt:lpstr>Слайд 5</vt:lpstr>
      <vt:lpstr>Магия леса</vt:lpstr>
      <vt:lpstr>Слайд 7</vt:lpstr>
      <vt:lpstr>  </vt:lpstr>
      <vt:lpstr>Слайд 9</vt:lpstr>
      <vt:lpstr>ПРОДОЛЖИТЬ СТИХОТВОРЕНИЕ</vt:lpstr>
      <vt:lpstr>Осень. (ноябрь)</vt:lpstr>
      <vt:lpstr>Отгадать загадку. </vt:lpstr>
      <vt:lpstr>ИГРА  «КТО БОЛЬШЕ»</vt:lpstr>
      <vt:lpstr>Творческое задание</vt:lpstr>
      <vt:lpstr>Слайд 15</vt:lpstr>
      <vt:lpstr>Слайд 16</vt:lpstr>
      <vt:lpstr>Слайд 17</vt:lpstr>
      <vt:lpstr>Слайд 18</vt:lpstr>
      <vt:lpstr>Итог урока </vt:lpstr>
      <vt:lpstr>МОУ  «СОШ» с.п. Камлюко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Унылая пора! Очей очарованье! Приятна мне твоя прощальная краса- Люблю я пышное природы увяданье, В багрец  и золото одетые леса…</dc:title>
  <dc:creator>Дима</dc:creator>
  <cp:lastModifiedBy>Дарёна</cp:lastModifiedBy>
  <cp:revision>18</cp:revision>
  <dcterms:created xsi:type="dcterms:W3CDTF">2008-10-21T09:56:17Z</dcterms:created>
  <dcterms:modified xsi:type="dcterms:W3CDTF">2012-03-29T13:54:24Z</dcterms:modified>
</cp:coreProperties>
</file>