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6"/>
  </p:notesMasterIdLst>
  <p:sldIdLst>
    <p:sldId id="272" r:id="rId2"/>
    <p:sldId id="273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1" r:id="rId14"/>
    <p:sldId id="275" r:id="rId15"/>
    <p:sldId id="276" r:id="rId16"/>
    <p:sldId id="278" r:id="rId17"/>
    <p:sldId id="279" r:id="rId18"/>
    <p:sldId id="280" r:id="rId19"/>
    <p:sldId id="281" r:id="rId20"/>
    <p:sldId id="270" r:id="rId21"/>
    <p:sldId id="266" r:id="rId22"/>
    <p:sldId id="274" r:id="rId23"/>
    <p:sldId id="267" r:id="rId24"/>
    <p:sldId id="282" r:id="rId25"/>
  </p:sldIdLst>
  <p:sldSz cx="9144000" cy="6858000" type="screen4x3"/>
  <p:notesSz cx="6858000" cy="9144000"/>
  <p:custShowLst>
    <p:custShow name="Произвольный показ 1" id="0">
      <p:sldLst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21"/>
        <p:sld r:id="rId22"/>
        <p:sld r:id="rId24"/>
      </p:sldLst>
    </p:custShow>
  </p:custShow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Таня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17" autoAdjust="0"/>
    <p:restoredTop sz="94718" autoAdjust="0"/>
  </p:normalViewPr>
  <p:slideViewPr>
    <p:cSldViewPr>
      <p:cViewPr varScale="1">
        <p:scale>
          <a:sx n="71" d="100"/>
          <a:sy n="71" d="100"/>
        </p:scale>
        <p:origin x="-4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4C788B7-66B9-42BC-B480-AC634D168E2F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318557E-BBA8-43C2-A4BA-002FC4009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63F82-8CFD-4980-877C-F3F4C0A8EB26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F295B6F-588B-4C4B-A20C-597BC3413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32DC4-5459-4883-8CC8-0155E8EE1CE3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6E18A-3C3A-41BB-9A23-2FC8E17DA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AB2CA-27B9-45F4-9D9F-25DAE30814A4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D1513-D392-4921-8C6A-D3B9DCE16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AFE26-9239-4745-B9BA-89F74D0E9E01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28D24-6C0A-4172-B3DC-E1276B64B9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8FCB8-647B-4452-9A46-DA0A8EEBCCC8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9A61D-A5A0-44F5-97F5-A091E6C220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350FD-C8E4-4C40-A5CB-F791F3611BE5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7D23F-298E-464A-8EC1-AF86318CD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451F65F-D310-463B-B744-3BD448E85AA4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3A1679F-F381-483C-A53C-1B9AF7C38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0599A-381C-4D11-90DC-7E44AB4B779C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BBECF-9487-4484-A41C-C1D62E9F9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7E32E-D50F-4727-9B11-89466F6D0AE8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F0301-6DF1-43A9-A898-D4C60D00A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E41DC-D1DB-4A61-92F1-B40B209251D6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049F9-EC77-4DAF-94E2-7637A8C88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208AE-7B93-4109-8A3C-9319A9189BEC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5957F-3481-44B3-9A1D-156284E8A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FFAF8D52-FC6A-4B1B-BDCA-E0EDF576A271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5276ACB-2573-4DEA-9049-DE88E985B6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1" r:id="rId2"/>
    <p:sldLayoutId id="2147483790" r:id="rId3"/>
    <p:sldLayoutId id="2147483789" r:id="rId4"/>
    <p:sldLayoutId id="2147483793" r:id="rId5"/>
    <p:sldLayoutId id="2147483794" r:id="rId6"/>
    <p:sldLayoutId id="2147483788" r:id="rId7"/>
    <p:sldLayoutId id="2147483787" r:id="rId8"/>
    <p:sldLayoutId id="2147483786" r:id="rId9"/>
    <p:sldLayoutId id="2147483785" r:id="rId10"/>
    <p:sldLayoutId id="214748378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390525" y="487363"/>
            <a:ext cx="8362950" cy="944562"/>
            <a:chOff x="246" y="307"/>
            <a:chExt cx="5268" cy="595"/>
          </a:xfrm>
        </p:grpSpPr>
        <p:pic>
          <p:nvPicPr>
            <p:cNvPr id="14337" name="Заголово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6" y="307"/>
              <a:ext cx="5268" cy="595"/>
            </a:xfrm>
            <a:prstGeom prst="rect">
              <a:avLst/>
            </a:prstGeom>
            <a:noFill/>
          </p:spPr>
        </p:pic>
        <p:sp>
          <p:nvSpPr>
            <p:cNvPr id="14338" name="Text Box 2"/>
            <p:cNvSpPr txBox="1">
              <a:spLocks noChangeArrowheads="1"/>
            </p:cNvSpPr>
            <p:nvPr/>
          </p:nvSpPr>
          <p:spPr bwMode="auto">
            <a:xfrm>
              <a:off x="288" y="391"/>
              <a:ext cx="5184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ru-RU" sz="4000">
                  <a:solidFill>
                    <a:srgbClr val="000000"/>
                  </a:solidFill>
                  <a:latin typeface="Georgia" pitchFamily="18" charset="0"/>
                </a:rPr>
                <a:t>    Проверка домашнего задания</a:t>
              </a:r>
            </a:p>
          </p:txBody>
        </p:sp>
      </p:grpSp>
      <p:grpSp>
        <p:nvGrpSpPr>
          <p:cNvPr id="3" name="Содержимое 2"/>
          <p:cNvGrpSpPr>
            <a:grpSpLocks noGrp="1"/>
          </p:cNvGrpSpPr>
          <p:nvPr/>
        </p:nvGrpSpPr>
        <p:grpSpPr bwMode="auto">
          <a:xfrm>
            <a:off x="390525" y="1609725"/>
            <a:ext cx="8478838" cy="5059363"/>
            <a:chOff x="246" y="1014"/>
            <a:chExt cx="5341" cy="3187"/>
          </a:xfrm>
        </p:grpSpPr>
        <p:pic>
          <p:nvPicPr>
            <p:cNvPr id="14340" name="Содержимое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6" y="1014"/>
              <a:ext cx="5341" cy="3187"/>
            </a:xfrm>
            <a:prstGeom prst="rect">
              <a:avLst/>
            </a:prstGeom>
            <a:noFill/>
          </p:spPr>
        </p:pic>
        <p:sp>
          <p:nvSpPr>
            <p:cNvPr id="14341" name="Text Box 5"/>
            <p:cNvSpPr txBox="1">
              <a:spLocks noChangeArrowheads="1"/>
            </p:cNvSpPr>
            <p:nvPr/>
          </p:nvSpPr>
          <p:spPr bwMode="auto">
            <a:xfrm>
              <a:off x="288" y="1071"/>
              <a:ext cx="5184" cy="3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65125" indent="-255588" algn="just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</a:pPr>
              <a:r>
                <a:rPr lang="ru-RU" sz="2800">
                  <a:solidFill>
                    <a:srgbClr val="000000"/>
                  </a:solidFill>
                  <a:cs typeface="Arial" charset="0"/>
                </a:rPr>
                <a:t>Природные богатства – это воздух и вода, полезные ископаемые и почва, растения и животные.</a:t>
              </a:r>
            </a:p>
            <a:p>
              <a:pPr marL="365125" indent="-255588" algn="just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</a:pPr>
              <a:r>
                <a:rPr lang="ru-RU" sz="2800">
                  <a:solidFill>
                    <a:srgbClr val="000000"/>
                  </a:solidFill>
                  <a:cs typeface="Arial" charset="0"/>
                </a:rPr>
                <a:t>Капитал – это имущество, благодаря которому производят новые товары; капиталом могут быть и деньги.</a:t>
              </a:r>
            </a:p>
            <a:p>
              <a:pPr marL="365125" indent="-255588" algn="just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</a:pPr>
              <a:r>
                <a:rPr lang="ru-RU" sz="2800">
                  <a:solidFill>
                    <a:srgbClr val="000000"/>
                  </a:solidFill>
                  <a:cs typeface="Arial" charset="0"/>
                </a:rPr>
                <a:t>Труд необходим для того, чтобы добывать природные богатства. Он нужен, </a:t>
              </a:r>
            </a:p>
            <a:p>
              <a:pPr marL="365125" indent="-255588" algn="just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None/>
              </a:pPr>
              <a:r>
                <a:rPr lang="ru-RU" sz="2800">
                  <a:solidFill>
                    <a:srgbClr val="000000"/>
                  </a:solidFill>
                  <a:cs typeface="Arial" charset="0"/>
                </a:rPr>
                <a:t>   чтобы создавать капитал. Он требуется </a:t>
              </a:r>
            </a:p>
            <a:p>
              <a:pPr marL="365125" indent="-255588" algn="just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None/>
              </a:pPr>
              <a:r>
                <a:rPr lang="ru-RU" sz="2800">
                  <a:solidFill>
                    <a:srgbClr val="000000"/>
                  </a:solidFill>
                  <a:cs typeface="Arial" charset="0"/>
                </a:rPr>
                <a:t>   для производства любых товаров и услуг.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660525"/>
          </a:xfrm>
        </p:spPr>
        <p:txBody>
          <a:bodyPr/>
          <a:lstStyle/>
          <a:p>
            <a:r>
              <a:rPr lang="ru-RU" sz="4400" smtClean="0"/>
              <a:t>                 известняк</a:t>
            </a:r>
          </a:p>
        </p:txBody>
      </p:sp>
      <p:pic>
        <p:nvPicPr>
          <p:cNvPr id="4" name="Содержимое 3" descr="47241026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9763" y="1889125"/>
            <a:ext cx="8010525" cy="4743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1589087"/>
          </a:xfrm>
        </p:spPr>
        <p:txBody>
          <a:bodyPr/>
          <a:lstStyle/>
          <a:p>
            <a:r>
              <a:rPr lang="ru-RU" sz="4400" smtClean="0"/>
              <a:t>             Железная руда</a:t>
            </a:r>
          </a:p>
        </p:txBody>
      </p:sp>
      <p:pic>
        <p:nvPicPr>
          <p:cNvPr id="4" name="Содержимое 3" descr="0023-023-ZHeleznaja-rud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738188"/>
            <a:ext cx="7358063" cy="591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250825" y="2349500"/>
            <a:ext cx="8229600" cy="1066800"/>
          </a:xfrm>
        </p:spPr>
        <p:txBody>
          <a:bodyPr/>
          <a:lstStyle/>
          <a:p>
            <a:r>
              <a:rPr lang="ru-RU" sz="4400" smtClean="0"/>
              <a:t>                    песок</a:t>
            </a:r>
          </a:p>
        </p:txBody>
      </p:sp>
      <p:pic>
        <p:nvPicPr>
          <p:cNvPr id="7" name="Содержимое 6" descr="0027-027-Peso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2788" y="738188"/>
            <a:ext cx="7718425" cy="5632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620713"/>
            <a:ext cx="8229600" cy="5762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Полезные ископаемые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388" y="1484313"/>
          <a:ext cx="8785225" cy="48974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208"/>
                <a:gridCol w="3528392"/>
                <a:gridCol w="3384375"/>
              </a:tblGrid>
              <a:tr h="60269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название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основные свойства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использование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026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26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26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26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26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26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76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5762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 Полезные ископаемые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57338"/>
          <a:ext cx="8229600" cy="47053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4600"/>
                <a:gridCol w="3171800"/>
                <a:gridCol w="2743200"/>
              </a:tblGrid>
              <a:tr h="54217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название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основные  свойства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использование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4217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гранит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зернистый, твёрдый и прочный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строительство;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отделка станций метро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42178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42178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42178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42178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42178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13267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6492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Полезные ископаемые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4313"/>
          <a:ext cx="8229600" cy="49895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6568"/>
                <a:gridCol w="3459832"/>
                <a:gridCol w="2743200"/>
              </a:tblGrid>
              <a:tr h="4946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название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основные свойства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использование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019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гранит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зернистый, твёрдый и прочный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строительство; отделка станций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метро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2196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Известняк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белого,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серого ил жёлтого цвета; если капнуть каплю кислоты - шипит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Строительство, мел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946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46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46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46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46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5762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 Полезные ископаемые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12875"/>
          <a:ext cx="8229600" cy="51847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6568"/>
                <a:gridCol w="3456384"/>
                <a:gridCol w="2746648"/>
              </a:tblGrid>
              <a:tr h="4748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название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основные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свойства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использование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196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гранит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зернистый, твёрдый и прочный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строительство; отделка станций метро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7089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известняк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белого, серого или жёлтого цвета; если капнуть каплю </a:t>
                      </a:r>
                    </a:p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кислоты – шипит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строительство; мел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196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глина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Очень мелкая взвесь бурого,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жёлтого, белого и др. цветов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кирпич, посуда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748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48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48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48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504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Полезные ископаемые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850" y="1341438"/>
          <a:ext cx="8569325" cy="51831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1926"/>
                <a:gridCol w="3240360"/>
                <a:gridCol w="3097040"/>
              </a:tblGrid>
              <a:tr h="41861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название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основные свойства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использование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2253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гранит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зернистый, твёрдый и прочный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строительство; отделка станций метро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3219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известняк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белого, серого или жёлтого цвета; если капнуть каплю кислоты – шипит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строительство; мел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3219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глина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очень мелкая взвесь бурого, жёлтого,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белого и др. цветов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кирпич, посуда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2253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каменный уголь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чёрного цвета, твёрдый, но хрупкий, горюч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отопление, кокс – краски, лекарства, духи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86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86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86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504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Полезные ископаемые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0825" y="1341438"/>
          <a:ext cx="8435975" cy="52562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919"/>
                <a:gridCol w="3600400"/>
                <a:gridCol w="2818657"/>
              </a:tblGrid>
              <a:tr h="42489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название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основные свойства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использование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3338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гранит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зернистый, твёрдый и прочный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строительство; отделка станций метро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4769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известняк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белого, серого или жёлтого цвета; если капнуть каплю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кислоты – шипит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строительство; мел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3338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глина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очень мелкая взвесь бурого, жёлтого, белого и др.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цветов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кирпич, посуда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3338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каменный уголь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чёрного цвета, твёрдый, но хрупкий, горюч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отопление, </a:t>
                      </a:r>
                      <a:r>
                        <a:rPr lang="ru-RU" dirty="0" err="1" smtClean="0">
                          <a:latin typeface="Arial" pitchFamily="34" charset="0"/>
                          <a:cs typeface="Arial" pitchFamily="34" charset="0"/>
                        </a:rPr>
                        <a:t>кокс-краски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, лекарства, духи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3338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нефть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жидкость тёмного цвета, с запахом бензина, горюча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керосин, бензин, мыло, лекарства, тех. Спирт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489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dirty="0"/>
                    </a:p>
                  </a:txBody>
                  <a:tcPr/>
                </a:tc>
              </a:tr>
              <a:tr h="42489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3603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Полезные ископаемые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388" y="1268413"/>
          <a:ext cx="8713787" cy="51847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919"/>
                <a:gridCol w="3792273"/>
                <a:gridCol w="2904596"/>
              </a:tblGrid>
              <a:tr h="39591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название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основные свойства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использование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8336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гранит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зернистый, твёрдый и прочный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строительство; отделка станций метро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7624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известняк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белого, серого или  жёлтого цвета; если капнуть каплю кислоты – шипит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строительство,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мел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8336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глина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очень мелкая взвесь бурого, жёлтого, белого и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др. цветов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кирпич, посуда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8336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каменный уголь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чёрного цвета, твёрдый, но хрупкий, горюч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отопление, лекарства, </a:t>
                      </a:r>
                      <a:r>
                        <a:rPr lang="ru-RU" dirty="0" err="1" smtClean="0">
                          <a:latin typeface="Arial" pitchFamily="34" charset="0"/>
                          <a:cs typeface="Arial" pitchFamily="34" charset="0"/>
                        </a:rPr>
                        <a:t>кокс-краски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духи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8336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нефть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жидкость тёмного цвета,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с запахом бензина, горюча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керосин, бензин, мыло, лекарства, тех. Спирт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8336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железная руда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чёрного цвета, твёрдое,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плотное вещество, притягивает металл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машины, ножи и ножницы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59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401638" y="579438"/>
            <a:ext cx="8364537" cy="1212850"/>
            <a:chOff x="253" y="365"/>
            <a:chExt cx="5269" cy="764"/>
          </a:xfrm>
        </p:grpSpPr>
        <p:pic>
          <p:nvPicPr>
            <p:cNvPr id="15361" name="Заголово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3" y="365"/>
              <a:ext cx="5269" cy="764"/>
            </a:xfrm>
            <a:prstGeom prst="rect">
              <a:avLst/>
            </a:prstGeom>
            <a:noFill/>
          </p:spPr>
        </p:pic>
        <p:sp>
          <p:nvSpPr>
            <p:cNvPr id="15362" name="Text Box 2"/>
            <p:cNvSpPr txBox="1">
              <a:spLocks noChangeArrowheads="1"/>
            </p:cNvSpPr>
            <p:nvPr/>
          </p:nvSpPr>
          <p:spPr bwMode="auto">
            <a:xfrm>
              <a:off x="295" y="391"/>
              <a:ext cx="5184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ru-RU" sz="4000">
                  <a:solidFill>
                    <a:srgbClr val="000000"/>
                  </a:solidFill>
                  <a:latin typeface="Georgia" pitchFamily="18" charset="0"/>
                </a:rPr>
                <a:t>             </a:t>
              </a:r>
              <a:r>
                <a:rPr lang="ru-RU" sz="4000">
                  <a:solidFill>
                    <a:srgbClr val="000000"/>
                  </a:solidFill>
                  <a:cs typeface="Arial" charset="0"/>
                </a:rPr>
                <a:t>Экспресс – проверка </a:t>
              </a:r>
            </a:p>
          </p:txBody>
        </p:sp>
      </p:grpSp>
      <p:grpSp>
        <p:nvGrpSpPr>
          <p:cNvPr id="3" name="Содержимое 2"/>
          <p:cNvGrpSpPr>
            <a:grpSpLocks noGrp="1"/>
          </p:cNvGrpSpPr>
          <p:nvPr/>
        </p:nvGrpSpPr>
        <p:grpSpPr bwMode="auto">
          <a:xfrm>
            <a:off x="231775" y="2073275"/>
            <a:ext cx="8521700" cy="4595813"/>
            <a:chOff x="146" y="1306"/>
            <a:chExt cx="5368" cy="2895"/>
          </a:xfrm>
        </p:grpSpPr>
        <p:pic>
          <p:nvPicPr>
            <p:cNvPr id="15364" name="Содержимое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6" y="1306"/>
              <a:ext cx="5368" cy="2895"/>
            </a:xfrm>
            <a:prstGeom prst="rect">
              <a:avLst/>
            </a:prstGeom>
            <a:noFill/>
          </p:spPr>
        </p:pic>
        <p:sp>
          <p:nvSpPr>
            <p:cNvPr id="15365" name="Text Box 5"/>
            <p:cNvSpPr txBox="1">
              <a:spLocks noChangeArrowheads="1"/>
            </p:cNvSpPr>
            <p:nvPr/>
          </p:nvSpPr>
          <p:spPr bwMode="auto">
            <a:xfrm>
              <a:off x="288" y="1417"/>
              <a:ext cx="5184" cy="2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65125" indent="-255588" algn="just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None/>
              </a:pPr>
              <a:r>
                <a:rPr lang="ru-RU" sz="4800">
                  <a:solidFill>
                    <a:srgbClr val="000000"/>
                  </a:solidFill>
                  <a:cs typeface="Arial" charset="0"/>
                </a:rPr>
                <a:t>196 б, г, д </a:t>
              </a:r>
            </a:p>
            <a:p>
              <a:pPr marL="365125" indent="-255588" algn="just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None/>
              </a:pPr>
              <a:r>
                <a:rPr lang="ru-RU" sz="4800">
                  <a:solidFill>
                    <a:srgbClr val="000000"/>
                  </a:solidFill>
                  <a:cs typeface="Arial" charset="0"/>
                </a:rPr>
                <a:t>      197 б</a:t>
              </a:r>
            </a:p>
            <a:p>
              <a:pPr marL="365125" indent="-255588" algn="just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None/>
              </a:pPr>
              <a:r>
                <a:rPr lang="ru-RU" sz="4800">
                  <a:solidFill>
                    <a:srgbClr val="000000"/>
                  </a:solidFill>
                  <a:cs typeface="Arial" charset="0"/>
                </a:rPr>
                <a:t>          198 б</a:t>
              </a:r>
            </a:p>
            <a:p>
              <a:pPr marL="365125" indent="-255588" algn="just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None/>
              </a:pPr>
              <a:r>
                <a:rPr lang="ru-RU" sz="4800">
                  <a:solidFill>
                    <a:srgbClr val="000000"/>
                  </a:solidFill>
                  <a:cs typeface="Arial" charset="0"/>
                </a:rPr>
                <a:t>               199 в </a:t>
              </a:r>
            </a:p>
            <a:p>
              <a:pPr marL="365125" indent="-255588" algn="just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None/>
              </a:pPr>
              <a:r>
                <a:rPr lang="ru-RU" sz="4800">
                  <a:solidFill>
                    <a:srgbClr val="000000"/>
                  </a:solidFill>
                  <a:cs typeface="Arial" charset="0"/>
                </a:rPr>
                <a:t>                   200 а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388" y="476250"/>
            <a:ext cx="8785225" cy="431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Полезные ископаемые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388" y="908050"/>
          <a:ext cx="8785225" cy="56753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2248"/>
                <a:gridCol w="3659519"/>
                <a:gridCol w="289320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название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основные свойства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использование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гранит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зернистый, твёрдый и прочный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строительство; отделка станций метро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Известняк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белого, серого или желтоватого цвета, если капнуть каплю кислоты – шипит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строительство, мел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глина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очень мелкая взвесь бурого,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жёлтого, белого и др.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кирпич, посуда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каменный уголь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чёрного цвета, твёрдый, но хрупкий, горюч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отопление, </a:t>
                      </a:r>
                      <a:r>
                        <a:rPr lang="ru-RU" dirty="0" err="1" smtClean="0">
                          <a:latin typeface="Arial" pitchFamily="34" charset="0"/>
                          <a:cs typeface="Arial" pitchFamily="34" charset="0"/>
                        </a:rPr>
                        <a:t>кокс-краски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</a:p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лекарство, духи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нефть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жидкость тёмного цвета, с запахом бензина, горюча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керосин, бензин,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мыло,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лекарства, тех.масла, тех.спирт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железная руда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чёрного цвета, твёрдое, плотное вещество, притягивает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металл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машины, ножи и ножницы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песок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в виде крупинок, сыпучий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строительство, стекло, дороги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7207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/>
              <a:t>Добыча полезных ископаемых</a:t>
            </a:r>
            <a:endParaRPr lang="ru-RU" sz="4400" dirty="0"/>
          </a:p>
        </p:txBody>
      </p:sp>
      <p:pic>
        <p:nvPicPr>
          <p:cNvPr id="5" name="Рисунок 4" descr="458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" y="1962150"/>
            <a:ext cx="4340225" cy="4121150"/>
          </a:xfrm>
          <a:prstGeom prst="rect">
            <a:avLst/>
          </a:prstGeom>
          <a:noFill/>
        </p:spPr>
      </p:pic>
      <p:pic>
        <p:nvPicPr>
          <p:cNvPr id="6" name="Рисунок 5" descr="1674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9500" y="2682875"/>
            <a:ext cx="4121150" cy="394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10080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/>
              <a:t>   Добыча полезных ископаемых</a:t>
            </a:r>
            <a:endParaRPr lang="ru-RU" sz="4400" dirty="0"/>
          </a:p>
        </p:txBody>
      </p:sp>
      <p:pic>
        <p:nvPicPr>
          <p:cNvPr id="3" name="Рисунок 2" descr="Рисунок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1390650"/>
            <a:ext cx="3548063" cy="3254375"/>
          </a:xfrm>
          <a:prstGeom prst="rect">
            <a:avLst/>
          </a:prstGeom>
          <a:noFill/>
        </p:spPr>
      </p:pic>
      <p:pic>
        <p:nvPicPr>
          <p:cNvPr id="4" name="Рисунок 3" descr="Рисунок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0863" y="3402013"/>
            <a:ext cx="4956175" cy="3376612"/>
          </a:xfrm>
          <a:prstGeom prst="rect">
            <a:avLst/>
          </a:prstGeom>
          <a:noFill/>
        </p:spPr>
      </p:pic>
      <p:pic>
        <p:nvPicPr>
          <p:cNvPr id="5" name="Рисунок 4" descr="Рисунок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3450" y="1457325"/>
            <a:ext cx="4119563" cy="2760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268288" y="633413"/>
            <a:ext cx="8547100" cy="946150"/>
            <a:chOff x="169" y="399"/>
            <a:chExt cx="5384" cy="596"/>
          </a:xfrm>
        </p:grpSpPr>
        <p:pic>
          <p:nvPicPr>
            <p:cNvPr id="36865" name="Заголово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9" y="399"/>
              <a:ext cx="5384" cy="596"/>
            </a:xfrm>
            <a:prstGeom prst="rect">
              <a:avLst/>
            </a:prstGeom>
            <a:noFill/>
          </p:spPr>
        </p:pic>
        <p:sp>
          <p:nvSpPr>
            <p:cNvPr id="36866" name="Text Box 2"/>
            <p:cNvSpPr txBox="1">
              <a:spLocks noChangeArrowheads="1"/>
            </p:cNvSpPr>
            <p:nvPr/>
          </p:nvSpPr>
          <p:spPr bwMode="auto">
            <a:xfrm>
              <a:off x="340" y="482"/>
              <a:ext cx="5171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ru-RU" sz="4000">
                  <a:solidFill>
                    <a:srgbClr val="000000"/>
                  </a:solidFill>
                  <a:cs typeface="Arial" charset="0"/>
                </a:rPr>
                <a:t>Проверь себя</a:t>
              </a:r>
              <a:r>
                <a:rPr lang="ru-RU" sz="4000">
                  <a:solidFill>
                    <a:srgbClr val="000000"/>
                  </a:solidFill>
                  <a:latin typeface="Georgia" pitchFamily="18" charset="0"/>
                </a:rPr>
                <a:t>:</a:t>
              </a:r>
            </a:p>
          </p:txBody>
        </p:sp>
      </p:grpSp>
      <p:grpSp>
        <p:nvGrpSpPr>
          <p:cNvPr id="5" name="Содержимое 4"/>
          <p:cNvGrpSpPr>
            <a:grpSpLocks noGrp="1"/>
          </p:cNvGrpSpPr>
          <p:nvPr/>
        </p:nvGrpSpPr>
        <p:grpSpPr bwMode="auto">
          <a:xfrm>
            <a:off x="476250" y="1584325"/>
            <a:ext cx="8472488" cy="5011738"/>
            <a:chOff x="300" y="998"/>
            <a:chExt cx="5337" cy="3157"/>
          </a:xfrm>
        </p:grpSpPr>
        <p:pic>
          <p:nvPicPr>
            <p:cNvPr id="36868" name="Содержимое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0" y="998"/>
              <a:ext cx="5337" cy="3157"/>
            </a:xfrm>
            <a:prstGeom prst="rect">
              <a:avLst/>
            </a:prstGeom>
            <a:noFill/>
          </p:spPr>
        </p:pic>
        <p:sp>
          <p:nvSpPr>
            <p:cNvPr id="36869" name="Text Box 5"/>
            <p:cNvSpPr txBox="1">
              <a:spLocks noChangeArrowheads="1"/>
            </p:cNvSpPr>
            <p:nvPr/>
          </p:nvSpPr>
          <p:spPr bwMode="auto">
            <a:xfrm>
              <a:off x="340" y="1026"/>
              <a:ext cx="5184" cy="3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65125" indent="-255588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</a:pPr>
              <a:endParaRPr lang="ru-RU" sz="2800">
                <a:solidFill>
                  <a:srgbClr val="000000"/>
                </a:solidFill>
                <a:cs typeface="Arial" charset="0"/>
              </a:endParaRPr>
            </a:p>
            <a:p>
              <a:pPr marL="365125" indent="-255588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</a:pPr>
              <a:r>
                <a:rPr lang="ru-RU" sz="2800">
                  <a:solidFill>
                    <a:srgbClr val="000000"/>
                  </a:solidFill>
                  <a:cs typeface="Arial" charset="0"/>
                </a:rPr>
                <a:t>Приведи примеры полезных ископаемых.</a:t>
              </a:r>
            </a:p>
            <a:p>
              <a:pPr marL="365125" indent="-255588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None/>
              </a:pPr>
              <a:endParaRPr lang="ru-RU" sz="2800">
                <a:solidFill>
                  <a:srgbClr val="000000"/>
                </a:solidFill>
                <a:cs typeface="Arial" charset="0"/>
              </a:endParaRPr>
            </a:p>
            <a:p>
              <a:pPr marL="365125" indent="-255588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</a:pPr>
              <a:r>
                <a:rPr lang="ru-RU" sz="2800">
                  <a:solidFill>
                    <a:srgbClr val="000000"/>
                  </a:solidFill>
                  <a:cs typeface="Arial" charset="0"/>
                </a:rPr>
                <a:t>Для чего люди добывают полезные ископаемые.</a:t>
              </a:r>
            </a:p>
            <a:p>
              <a:pPr marL="365125" indent="-255588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None/>
              </a:pPr>
              <a:endParaRPr lang="ru-RU" sz="2800">
                <a:solidFill>
                  <a:srgbClr val="000000"/>
                </a:solidFill>
                <a:cs typeface="Arial" charset="0"/>
              </a:endParaRPr>
            </a:p>
            <a:p>
              <a:pPr marL="365125" indent="-255588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</a:pPr>
              <a:r>
                <a:rPr lang="ru-RU" sz="2800">
                  <a:solidFill>
                    <a:srgbClr val="000000"/>
                  </a:solidFill>
                  <a:cs typeface="Arial" charset="0"/>
                </a:rPr>
                <a:t>Что называют месторождениями?</a:t>
              </a:r>
            </a:p>
            <a:p>
              <a:pPr marL="365125" indent="-255588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None/>
              </a:pPr>
              <a:endParaRPr lang="ru-RU" sz="2800">
                <a:solidFill>
                  <a:srgbClr val="000000"/>
                </a:solidFill>
                <a:cs typeface="Arial" charset="0"/>
              </a:endParaRPr>
            </a:p>
            <a:p>
              <a:pPr marL="365125" indent="-255588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</a:pPr>
              <a:r>
                <a:rPr lang="ru-RU" sz="2800">
                  <a:solidFill>
                    <a:srgbClr val="000000"/>
                  </a:solidFill>
                  <a:cs typeface="Arial" charset="0"/>
                </a:rPr>
                <a:t>Какие способы добычи полезных ископаемых тебе известны?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Текст 2"/>
          <p:cNvGrpSpPr>
            <a:grpSpLocks noGrp="1"/>
          </p:cNvGrpSpPr>
          <p:nvPr/>
        </p:nvGrpSpPr>
        <p:grpSpPr bwMode="auto">
          <a:xfrm>
            <a:off x="427038" y="2163763"/>
            <a:ext cx="8240712" cy="4164012"/>
            <a:chOff x="269" y="1363"/>
            <a:chExt cx="5191" cy="2623"/>
          </a:xfrm>
        </p:grpSpPr>
        <p:pic>
          <p:nvPicPr>
            <p:cNvPr id="37889" name="Текст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9" y="1363"/>
              <a:ext cx="5191" cy="2623"/>
            </a:xfrm>
            <a:prstGeom prst="rect">
              <a:avLst/>
            </a:prstGeom>
            <a:noFill/>
          </p:spPr>
        </p:pic>
        <p:sp>
          <p:nvSpPr>
            <p:cNvPr id="37890" name="Text Box 2"/>
            <p:cNvSpPr txBox="1">
              <a:spLocks noChangeArrowheads="1"/>
            </p:cNvSpPr>
            <p:nvPr/>
          </p:nvSpPr>
          <p:spPr bwMode="auto">
            <a:xfrm>
              <a:off x="340" y="1389"/>
              <a:ext cx="5080" cy="2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44450" algn="just">
                <a:spcBef>
                  <a:spcPts val="300"/>
                </a:spcBef>
                <a:buClr>
                  <a:srgbClr val="A04DA3"/>
                </a:buClr>
                <a:buFont typeface="Arial" charset="0"/>
                <a:buChar char="•"/>
              </a:pPr>
              <a:endParaRPr lang="ru-RU" sz="2800">
                <a:solidFill>
                  <a:schemeClr val="tx2"/>
                </a:solidFill>
                <a:cs typeface="Arial" charset="0"/>
              </a:endParaRPr>
            </a:p>
            <a:p>
              <a:pPr marL="44450" algn="just">
                <a:spcBef>
                  <a:spcPts val="300"/>
                </a:spcBef>
                <a:buClr>
                  <a:srgbClr val="A04DA3"/>
                </a:buClr>
                <a:buFont typeface="Arial" charset="0"/>
                <a:buChar char="•"/>
              </a:pPr>
              <a:r>
                <a:rPr lang="ru-RU" sz="2800">
                  <a:solidFill>
                    <a:schemeClr val="tx2"/>
                  </a:solidFill>
                  <a:cs typeface="Arial" charset="0"/>
                </a:rPr>
                <a:t>Почему добывать полезные ископаемые </a:t>
              </a:r>
            </a:p>
            <a:p>
              <a:pPr marL="44450" algn="just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None/>
              </a:pPr>
              <a:r>
                <a:rPr lang="ru-RU" sz="2800">
                  <a:solidFill>
                    <a:schemeClr val="tx2"/>
                  </a:solidFill>
                  <a:cs typeface="Arial" charset="0"/>
                </a:rPr>
                <a:t>  становится всё труднее и труднее.</a:t>
              </a:r>
            </a:p>
            <a:p>
              <a:pPr marL="44450" algn="just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None/>
              </a:pPr>
              <a:r>
                <a:rPr lang="ru-RU" sz="2800">
                  <a:solidFill>
                    <a:schemeClr val="tx2"/>
                  </a:solidFill>
                  <a:cs typeface="Arial" charset="0"/>
                </a:rPr>
                <a:t> </a:t>
              </a:r>
            </a:p>
            <a:p>
              <a:pPr marL="44450" algn="just">
                <a:spcBef>
                  <a:spcPts val="300"/>
                </a:spcBef>
                <a:buClr>
                  <a:srgbClr val="A04DA3"/>
                </a:buClr>
                <a:buFont typeface="Arial" charset="0"/>
                <a:buChar char="•"/>
              </a:pPr>
              <a:r>
                <a:rPr lang="ru-RU" sz="2800">
                  <a:solidFill>
                    <a:schemeClr val="tx2"/>
                  </a:solidFill>
                  <a:cs typeface="Arial" charset="0"/>
                </a:rPr>
                <a:t>Как вы думаете, могут ли иссякнуть полезные</a:t>
              </a:r>
            </a:p>
            <a:p>
              <a:pPr marL="44450" algn="just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None/>
              </a:pPr>
              <a:r>
                <a:rPr lang="ru-RU" sz="2800">
                  <a:solidFill>
                    <a:schemeClr val="tx2"/>
                  </a:solidFill>
                  <a:cs typeface="Arial" charset="0"/>
                </a:rPr>
                <a:t>  ископаемые на нашей планете </a:t>
              </a:r>
            </a:p>
          </p:txBody>
        </p:sp>
      </p:grp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rot="11128905" flipV="1">
            <a:off x="673100" y="-2681288"/>
            <a:ext cx="7772400" cy="4857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7" name="Заголовок 1"/>
          <p:cNvGrpSpPr>
            <a:grpSpLocks/>
          </p:cNvGrpSpPr>
          <p:nvPr/>
        </p:nvGrpSpPr>
        <p:grpSpPr bwMode="auto">
          <a:xfrm>
            <a:off x="280988" y="738188"/>
            <a:ext cx="8534400" cy="908050"/>
            <a:chOff x="177" y="465"/>
            <a:chExt cx="5376" cy="572"/>
          </a:xfrm>
        </p:grpSpPr>
        <p:pic>
          <p:nvPicPr>
            <p:cNvPr id="37893" name="Заголовок 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7" y="465"/>
              <a:ext cx="5376" cy="572"/>
            </a:xfrm>
            <a:prstGeom prst="rect">
              <a:avLst/>
            </a:prstGeom>
            <a:noFill/>
          </p:spPr>
        </p:pic>
        <p:sp>
          <p:nvSpPr>
            <p:cNvPr id="37894" name="Text Box 6"/>
            <p:cNvSpPr txBox="1">
              <a:spLocks noChangeArrowheads="1"/>
            </p:cNvSpPr>
            <p:nvPr/>
          </p:nvSpPr>
          <p:spPr bwMode="auto">
            <a:xfrm>
              <a:off x="340" y="527"/>
              <a:ext cx="5171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ru-RU" sz="3900">
                  <a:cs typeface="Arial" charset="0"/>
                </a:rPr>
                <a:t>подумай:</a:t>
              </a: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8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" y="596900"/>
            <a:ext cx="9023350" cy="613251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195263" y="590550"/>
            <a:ext cx="8570912" cy="969963"/>
            <a:chOff x="123" y="372"/>
            <a:chExt cx="5399" cy="611"/>
          </a:xfrm>
        </p:grpSpPr>
        <p:pic>
          <p:nvPicPr>
            <p:cNvPr id="17409" name="Заголово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3" y="372"/>
              <a:ext cx="5399" cy="611"/>
            </a:xfrm>
            <a:prstGeom prst="rect">
              <a:avLst/>
            </a:prstGeom>
            <a:noFill/>
          </p:spPr>
        </p:pic>
        <p:sp>
          <p:nvSpPr>
            <p:cNvPr id="17410" name="Text Box 2"/>
            <p:cNvSpPr txBox="1">
              <a:spLocks noChangeArrowheads="1"/>
            </p:cNvSpPr>
            <p:nvPr/>
          </p:nvSpPr>
          <p:spPr bwMode="auto">
            <a:xfrm>
              <a:off x="295" y="436"/>
              <a:ext cx="518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ru-RU" sz="4000">
                  <a:solidFill>
                    <a:srgbClr val="000000"/>
                  </a:solidFill>
                  <a:cs typeface="Arial" charset="0"/>
                </a:rPr>
                <a:t>подумай</a:t>
              </a:r>
            </a:p>
          </p:txBody>
        </p:sp>
      </p:grpSp>
      <p:grpSp>
        <p:nvGrpSpPr>
          <p:cNvPr id="3" name="Содержимое 2"/>
          <p:cNvGrpSpPr>
            <a:grpSpLocks noGrp="1"/>
          </p:cNvGrpSpPr>
          <p:nvPr/>
        </p:nvGrpSpPr>
        <p:grpSpPr bwMode="auto">
          <a:xfrm>
            <a:off x="427038" y="1579563"/>
            <a:ext cx="8412162" cy="6735762"/>
            <a:chOff x="269" y="995"/>
            <a:chExt cx="5299" cy="4243"/>
          </a:xfrm>
        </p:grpSpPr>
        <p:pic>
          <p:nvPicPr>
            <p:cNvPr id="17412" name="Содержимое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9" y="995"/>
              <a:ext cx="5299" cy="4243"/>
            </a:xfrm>
            <a:prstGeom prst="rect">
              <a:avLst/>
            </a:prstGeom>
            <a:noFill/>
          </p:spPr>
        </p:pic>
        <p:sp>
          <p:nvSpPr>
            <p:cNvPr id="17413" name="Text Box 5"/>
            <p:cNvSpPr txBox="1">
              <a:spLocks noChangeArrowheads="1"/>
            </p:cNvSpPr>
            <p:nvPr/>
          </p:nvSpPr>
          <p:spPr bwMode="auto">
            <a:xfrm>
              <a:off x="340" y="1071"/>
              <a:ext cx="5184" cy="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65125" indent="-255588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</a:pPr>
              <a:r>
                <a:rPr lang="ru-RU" sz="3600">
                  <a:solidFill>
                    <a:srgbClr val="000000"/>
                  </a:solidFill>
                  <a:cs typeface="Arial" charset="0"/>
                </a:rPr>
                <a:t>Что такое полезные ископаемые?</a:t>
              </a:r>
            </a:p>
            <a:p>
              <a:pPr marL="365125" indent="-255588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None/>
              </a:pPr>
              <a:endParaRPr lang="ru-RU" sz="3600">
                <a:solidFill>
                  <a:srgbClr val="000000"/>
                </a:solidFill>
                <a:cs typeface="Arial" charset="0"/>
              </a:endParaRPr>
            </a:p>
            <a:p>
              <a:pPr marL="365125" indent="-255588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</a:pPr>
              <a:r>
                <a:rPr lang="ru-RU" sz="3600">
                  <a:solidFill>
                    <a:srgbClr val="000000"/>
                  </a:solidFill>
                  <a:cs typeface="Arial" charset="0"/>
                </a:rPr>
                <a:t>Для чего их добывают ?</a:t>
              </a:r>
            </a:p>
            <a:p>
              <a:pPr marL="365125" indent="-255588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</a:pPr>
              <a:endParaRPr lang="ru-RU" sz="3600">
                <a:solidFill>
                  <a:srgbClr val="000000"/>
                </a:solidFill>
                <a:cs typeface="Arial" charset="0"/>
              </a:endParaRPr>
            </a:p>
            <a:p>
              <a:pPr marL="365125" indent="-255588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</a:pPr>
              <a:r>
                <a:rPr lang="ru-RU" sz="3600">
                  <a:solidFill>
                    <a:srgbClr val="000000"/>
                  </a:solidFill>
                  <a:cs typeface="Arial" charset="0"/>
                </a:rPr>
                <a:t>Как их добывают ?</a:t>
              </a:r>
            </a:p>
            <a:p>
              <a:pPr marL="365125" indent="-255588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</a:pPr>
              <a:endParaRPr lang="ru-RU" sz="3600">
                <a:solidFill>
                  <a:srgbClr val="000000"/>
                </a:solidFill>
                <a:cs typeface="Arial" charset="0"/>
              </a:endParaRPr>
            </a:p>
            <a:p>
              <a:pPr marL="365125" indent="-255588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</a:pPr>
              <a:r>
                <a:rPr lang="ru-RU" sz="3600">
                  <a:solidFill>
                    <a:srgbClr val="000000"/>
                  </a:solidFill>
                  <a:cs typeface="Arial" charset="0"/>
                </a:rPr>
                <a:t>Какие полезные ископаемые вы </a:t>
              </a:r>
            </a:p>
            <a:p>
              <a:pPr marL="365125" indent="-255588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None/>
              </a:pPr>
              <a:r>
                <a:rPr lang="ru-RU" sz="3600">
                  <a:solidFill>
                    <a:srgbClr val="000000"/>
                  </a:solidFill>
                  <a:cs typeface="Arial" charset="0"/>
                </a:rPr>
                <a:t>      знаете? </a:t>
              </a:r>
            </a:p>
            <a:p>
              <a:pPr marL="365125" indent="-255588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</a:pPr>
              <a:endParaRPr lang="ru-RU" sz="4000">
                <a:solidFill>
                  <a:srgbClr val="000000"/>
                </a:solidFill>
                <a:latin typeface="Georgia" pitchFamily="18" charset="0"/>
              </a:endParaRPr>
            </a:p>
            <a:p>
              <a:pPr marL="365125" indent="-255588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</a:pPr>
              <a:endParaRPr lang="ru-RU" sz="4000">
                <a:solidFill>
                  <a:srgbClr val="000000"/>
                </a:solidFill>
                <a:latin typeface="Georgia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390525" y="792163"/>
            <a:ext cx="8362950" cy="1212850"/>
            <a:chOff x="246" y="499"/>
            <a:chExt cx="5268" cy="764"/>
          </a:xfrm>
        </p:grpSpPr>
        <p:pic>
          <p:nvPicPr>
            <p:cNvPr id="18433" name="Заголово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6" y="499"/>
              <a:ext cx="5268" cy="764"/>
            </a:xfrm>
            <a:prstGeom prst="rect">
              <a:avLst/>
            </a:prstGeom>
            <a:noFill/>
          </p:spPr>
        </p:pic>
        <p:sp>
          <p:nvSpPr>
            <p:cNvPr id="18434" name="Text Box 2"/>
            <p:cNvSpPr txBox="1">
              <a:spLocks noChangeArrowheads="1"/>
            </p:cNvSpPr>
            <p:nvPr/>
          </p:nvSpPr>
          <p:spPr bwMode="auto">
            <a:xfrm>
              <a:off x="288" y="527"/>
              <a:ext cx="5184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ru-RU" sz="4400">
                  <a:solidFill>
                    <a:srgbClr val="000000"/>
                  </a:solidFill>
                  <a:latin typeface="Georgia" pitchFamily="18" charset="0"/>
                </a:rPr>
                <a:t>       Полезные ископаемые</a:t>
              </a:r>
            </a:p>
          </p:txBody>
        </p:sp>
      </p:grpSp>
      <p:grpSp>
        <p:nvGrpSpPr>
          <p:cNvPr id="3" name="Содержимое 2"/>
          <p:cNvGrpSpPr>
            <a:grpSpLocks noGrp="1"/>
          </p:cNvGrpSpPr>
          <p:nvPr/>
        </p:nvGrpSpPr>
        <p:grpSpPr bwMode="auto">
          <a:xfrm>
            <a:off x="365125" y="2206625"/>
            <a:ext cx="8388350" cy="4462463"/>
            <a:chOff x="230" y="1390"/>
            <a:chExt cx="5284" cy="2811"/>
          </a:xfrm>
        </p:grpSpPr>
        <p:pic>
          <p:nvPicPr>
            <p:cNvPr id="18436" name="Содержимое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0" y="1390"/>
              <a:ext cx="5284" cy="2811"/>
            </a:xfrm>
            <a:prstGeom prst="rect">
              <a:avLst/>
            </a:prstGeom>
            <a:noFill/>
          </p:spPr>
        </p:pic>
        <p:sp>
          <p:nvSpPr>
            <p:cNvPr id="18437" name="Text Box 5"/>
            <p:cNvSpPr txBox="1">
              <a:spLocks noChangeArrowheads="1"/>
            </p:cNvSpPr>
            <p:nvPr/>
          </p:nvSpPr>
          <p:spPr bwMode="auto">
            <a:xfrm>
              <a:off x="288" y="1417"/>
              <a:ext cx="5184" cy="2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65125" indent="-255588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None/>
              </a:pPr>
              <a:endParaRPr lang="ru-RU" sz="3200">
                <a:solidFill>
                  <a:srgbClr val="000000"/>
                </a:solidFill>
                <a:cs typeface="Arial" charset="0"/>
              </a:endParaRPr>
            </a:p>
            <a:p>
              <a:pPr marL="365125" indent="-255588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</a:pPr>
              <a:r>
                <a:rPr lang="ru-RU" sz="3200">
                  <a:solidFill>
                    <a:srgbClr val="000000"/>
                  </a:solidFill>
                  <a:cs typeface="Arial" charset="0"/>
                </a:rPr>
                <a:t>Это горные породы и минералы, которые человек использует в хозяйстве.</a:t>
              </a:r>
            </a:p>
            <a:p>
              <a:pPr marL="365125" indent="-255588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</a:pPr>
              <a:endParaRPr lang="ru-RU" sz="3200">
                <a:solidFill>
                  <a:srgbClr val="000000"/>
                </a:solidFill>
                <a:cs typeface="Arial" charset="0"/>
              </a:endParaRPr>
            </a:p>
            <a:p>
              <a:pPr marL="365125" indent="-255588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</a:pPr>
              <a:r>
                <a:rPr lang="ru-RU" sz="3200">
                  <a:solidFill>
                    <a:srgbClr val="000000"/>
                  </a:solidFill>
                  <a:cs typeface="Arial" charset="0"/>
                </a:rPr>
                <a:t>Это огромное, бесценное богатство Земли.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3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150938"/>
          </a:xfrm>
        </p:spPr>
        <p:txBody>
          <a:bodyPr/>
          <a:lstStyle/>
          <a:p>
            <a:pPr algn="ctr"/>
            <a:r>
              <a:rPr lang="ru-RU" sz="4400" smtClean="0"/>
              <a:t>Добыча нефти</a:t>
            </a:r>
          </a:p>
        </p:txBody>
      </p:sp>
      <p:pic>
        <p:nvPicPr>
          <p:cNvPr id="6" name="Содержимое 5" descr="103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4013" y="1889125"/>
            <a:ext cx="8077200" cy="4913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/>
              <a:t>                   гранит</a:t>
            </a:r>
          </a:p>
        </p:txBody>
      </p:sp>
      <p:pic>
        <p:nvPicPr>
          <p:cNvPr id="4" name="Содержимое 3" descr="0003-003-Grani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0988" y="884238"/>
            <a:ext cx="8509000" cy="5705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/>
              <a:t>               Каменный уголь</a:t>
            </a:r>
          </a:p>
        </p:txBody>
      </p:sp>
      <p:pic>
        <p:nvPicPr>
          <p:cNvPr id="4" name="Содержимое 3" descr="0019-019-Kamennyj-ugo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3713" y="738188"/>
            <a:ext cx="8223250" cy="5851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/>
              <a:t>                    глина</a:t>
            </a:r>
          </a:p>
        </p:txBody>
      </p:sp>
      <p:pic>
        <p:nvPicPr>
          <p:cNvPr id="5" name="Содержимое 4" descr="0016-016-Glin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9763" y="957263"/>
            <a:ext cx="7937500" cy="5778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</TotalTime>
  <Words>530</Words>
  <Application>Microsoft Office PowerPoint</Application>
  <PresentationFormat>Экран (4:3)</PresentationFormat>
  <Paragraphs>169</Paragraphs>
  <Slides>24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24</vt:i4>
      </vt:variant>
      <vt:variant>
        <vt:lpstr>Произвольные показы</vt:lpstr>
      </vt:variant>
      <vt:variant>
        <vt:i4>1</vt:i4>
      </vt:variant>
    </vt:vector>
  </HeadingPairs>
  <TitlesOfParts>
    <vt:vector size="34" baseType="lpstr">
      <vt:lpstr>Georgia</vt:lpstr>
      <vt:lpstr>Arial</vt:lpstr>
      <vt:lpstr>Trebuchet MS</vt:lpstr>
      <vt:lpstr>Wingdings 2</vt:lpstr>
      <vt:lpstr>Calibri</vt:lpstr>
      <vt:lpstr>Городская</vt:lpstr>
      <vt:lpstr>Городская</vt:lpstr>
      <vt:lpstr>Городская</vt:lpstr>
      <vt:lpstr>Городская</vt:lpstr>
      <vt:lpstr>Слайд 1</vt:lpstr>
      <vt:lpstr>Слайд 2</vt:lpstr>
      <vt:lpstr>Слайд 3</vt:lpstr>
      <vt:lpstr>Слайд 4</vt:lpstr>
      <vt:lpstr>Слайд 5</vt:lpstr>
      <vt:lpstr>Добыча нефти</vt:lpstr>
      <vt:lpstr>                   гранит</vt:lpstr>
      <vt:lpstr>               Каменный уголь</vt:lpstr>
      <vt:lpstr>                    глина</vt:lpstr>
      <vt:lpstr>                 известняк</vt:lpstr>
      <vt:lpstr>             Железная руда</vt:lpstr>
      <vt:lpstr>                    песок</vt:lpstr>
      <vt:lpstr>           Полезные ископаемые</vt:lpstr>
      <vt:lpstr>            Полезные ископаемые</vt:lpstr>
      <vt:lpstr>         Полезные ископаемые</vt:lpstr>
      <vt:lpstr>            Полезные ископаемые</vt:lpstr>
      <vt:lpstr>           Полезные ископаемые</vt:lpstr>
      <vt:lpstr>           Полезные ископаемые</vt:lpstr>
      <vt:lpstr>           Полезные ископаемые</vt:lpstr>
      <vt:lpstr>           Полезные ископаемые</vt:lpstr>
      <vt:lpstr>Добыча полезных ископаемых</vt:lpstr>
      <vt:lpstr>   Добыча полезных ископаемых</vt:lpstr>
      <vt:lpstr>Слайд 23</vt:lpstr>
      <vt:lpstr>Слайд 24</vt:lpstr>
      <vt:lpstr>Произвольный показ 1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USER</cp:lastModifiedBy>
  <cp:revision>65</cp:revision>
  <dcterms:created xsi:type="dcterms:W3CDTF">2011-02-02T15:02:32Z</dcterms:created>
  <dcterms:modified xsi:type="dcterms:W3CDTF">2012-03-18T21:29:56Z</dcterms:modified>
</cp:coreProperties>
</file>