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72" r:id="rId2"/>
    <p:sldId id="273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5" r:id="rId15"/>
    <p:sldId id="276" r:id="rId16"/>
    <p:sldId id="278" r:id="rId17"/>
    <p:sldId id="279" r:id="rId18"/>
    <p:sldId id="280" r:id="rId19"/>
    <p:sldId id="281" r:id="rId20"/>
    <p:sldId id="270" r:id="rId21"/>
    <p:sldId id="266" r:id="rId22"/>
    <p:sldId id="274" r:id="rId23"/>
    <p:sldId id="267" r:id="rId24"/>
    <p:sldId id="282" r:id="rId25"/>
  </p:sldIdLst>
  <p:sldSz cx="9144000" cy="6858000" type="screen4x3"/>
  <p:notesSz cx="6858000" cy="9144000"/>
  <p:custShowLst>
    <p:custShow name="Произвольный показ 1" id="0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21"/>
        <p:sld r:id="rId22"/>
        <p:sld r:id="rId2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7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EB9952-AAF5-4623-8A83-3890B201407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37F6A7-E483-4E0F-89AE-B98293D2B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1878-C46C-4453-BB54-09B634C3DBA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FFAA6-6EF3-427A-8A7C-4C7009CC7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9116-F128-4FCB-A488-2F26F376C80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CD22-571C-4E22-8B31-535F65964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753A-5013-483E-B98A-B1692071A4FE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6DA0-1499-4D15-B491-1952F9EA2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A76C-364E-4600-BAA6-635AD9850363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AE71-23CA-49E9-92BB-7F853CA0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DEC6-E1C1-40B8-9870-AA7F5B7847FB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30EB-FDF8-4F70-A5E5-171019E0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10F1-D145-4B88-9BBF-7E09EA766A4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6416-95AD-4B9B-A0E8-C49B719CD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7A2A0A-07D0-4D97-AD0A-8F5DCDFD3AAD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EE0E18-13F1-45A5-BFC2-538A264C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947D-17B2-401F-B4B0-28777F6C48D7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317E-F67A-477F-B290-442AB90E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FDDB-EEFD-453A-B215-1E1BA96C5C22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111C-FD41-45DE-A590-06507B7A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D5E6-996D-41B5-B585-66981E922B6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EA92-DF33-4BCD-990E-523B7DE3F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B80E-E68A-474D-820D-9B29DE56C601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0649-14DC-4000-B7A4-B5E6AD58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D64F280-1A94-442D-A849-A4CBBD0003B8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E10DFAA-688F-4BDC-B1C5-0351A4576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93" r:id="rId5"/>
    <p:sldLayoutId id="2147483794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0525" y="487363"/>
            <a:ext cx="8362950" cy="944562"/>
            <a:chOff x="246" y="307"/>
            <a:chExt cx="5268" cy="595"/>
          </a:xfrm>
        </p:grpSpPr>
        <p:pic>
          <p:nvPicPr>
            <p:cNvPr id="1433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" y="307"/>
              <a:ext cx="5268" cy="595"/>
            </a:xfrm>
            <a:prstGeom prst="rect">
              <a:avLst/>
            </a:prstGeom>
            <a:noFill/>
          </p:spPr>
        </p:pic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288" y="391"/>
              <a:ext cx="518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latin typeface="Georgia" pitchFamily="18" charset="0"/>
                </a:rPr>
                <a:t>    Проверка домашнего задания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90525" y="1609725"/>
            <a:ext cx="8478838" cy="5059363"/>
            <a:chOff x="246" y="1014"/>
            <a:chExt cx="5341" cy="3187"/>
          </a:xfrm>
        </p:grpSpPr>
        <p:pic>
          <p:nvPicPr>
            <p:cNvPr id="14340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" y="1014"/>
              <a:ext cx="5341" cy="3187"/>
            </a:xfrm>
            <a:prstGeom prst="rect">
              <a:avLst/>
            </a:prstGeom>
            <a:noFill/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88" y="1071"/>
              <a:ext cx="5184" cy="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Природные богатства – это воздух и вода, полезные ископаемые и почва, растения и животные.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Капитал – это имущество, благодаря которому производят новые товары; капиталом могут быть и деньги.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Труд необходим для того, чтобы добывать природные богатства. Он нужен,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   чтобы создавать капитал. Он требуется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   для производства любых товаров и услуг.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60525"/>
          </a:xfrm>
        </p:spPr>
        <p:txBody>
          <a:bodyPr/>
          <a:lstStyle/>
          <a:p>
            <a:r>
              <a:rPr lang="ru-RU" sz="4400" smtClean="0"/>
              <a:t>                 известняк</a:t>
            </a:r>
          </a:p>
        </p:txBody>
      </p:sp>
      <p:pic>
        <p:nvPicPr>
          <p:cNvPr id="4" name="Содержимое 3" descr="4724102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1889125"/>
            <a:ext cx="8010525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89087"/>
          </a:xfrm>
        </p:spPr>
        <p:txBody>
          <a:bodyPr/>
          <a:lstStyle/>
          <a:p>
            <a:r>
              <a:rPr lang="ru-RU" sz="4400" smtClean="0"/>
              <a:t>             Железная руда</a:t>
            </a:r>
          </a:p>
        </p:txBody>
      </p:sp>
      <p:pic>
        <p:nvPicPr>
          <p:cNvPr id="4" name="Содержимое 3" descr="0023-023-ZHeleznaja-ru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738188"/>
            <a:ext cx="7358063" cy="591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2349500"/>
            <a:ext cx="8229600" cy="1066800"/>
          </a:xfrm>
        </p:spPr>
        <p:txBody>
          <a:bodyPr/>
          <a:lstStyle/>
          <a:p>
            <a:r>
              <a:rPr lang="ru-RU" sz="4400" smtClean="0"/>
              <a:t>                    песок</a:t>
            </a:r>
          </a:p>
        </p:txBody>
      </p:sp>
      <p:pic>
        <p:nvPicPr>
          <p:cNvPr id="7" name="Содержимое 6" descr="0027-027-Pes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8" y="738188"/>
            <a:ext cx="7718425" cy="563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484313"/>
          <a:ext cx="8785225" cy="4897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3528392"/>
                <a:gridCol w="3384375"/>
              </a:tblGrid>
              <a:tr h="6026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7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9600" cy="4705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00"/>
                <a:gridCol w="3171800"/>
                <a:gridCol w="2743200"/>
              </a:tblGrid>
              <a:tr h="542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3267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989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568"/>
                <a:gridCol w="3459832"/>
                <a:gridCol w="2743200"/>
              </a:tblGrid>
              <a:tr h="4946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19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серого ил жёлтого цвета; если капнуть каплю кислоты - шипит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5184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568"/>
                <a:gridCol w="3456384"/>
                <a:gridCol w="2746648"/>
              </a:tblGrid>
              <a:tr h="474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9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708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жёлтого цвета; если капнуть каплю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9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жёлтого, белого и др.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04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569325" cy="5183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926"/>
                <a:gridCol w="3240360"/>
                <a:gridCol w="3097040"/>
              </a:tblGrid>
              <a:tr h="4186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25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21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жёлтого цвета; если капнуть каплю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21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 жёлтого,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белого и др.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25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кокс – краски, лекарства, духи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8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04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435975" cy="5256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919"/>
                <a:gridCol w="3600400"/>
                <a:gridCol w="2818657"/>
              </a:tblGrid>
              <a:tr h="4248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76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жёлтого цвета; если капнуть каплю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 жёлтого, белого и др.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кокс-краски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, лекарства, духи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нефть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жидкость тёмного цвета, с запахом бензина, горюча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керосин, бензин, мыло, лекарства, тех. Спирт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8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4248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360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713787" cy="5184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919"/>
                <a:gridCol w="3792273"/>
                <a:gridCol w="2904596"/>
              </a:tblGrid>
              <a:tr h="3959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62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 жёлтого цвета; если капнуть каплю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 жёлтого, белого 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др.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лекарства,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кокс-краски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духи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нефть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жидкость тёмного цвета,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 запахом бензина, горюча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керосин, бензин, мыло, лекарства, тех. Спирт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железная руда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твёрдое,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плотное вещество, притягивает металл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машины, ножи и ножницы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5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401638" y="579438"/>
            <a:ext cx="8364537" cy="1212850"/>
            <a:chOff x="253" y="365"/>
            <a:chExt cx="5269" cy="764"/>
          </a:xfrm>
        </p:grpSpPr>
        <p:pic>
          <p:nvPicPr>
            <p:cNvPr id="1536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" y="365"/>
              <a:ext cx="5269" cy="764"/>
            </a:xfrm>
            <a:prstGeom prst="rect">
              <a:avLst/>
            </a:prstGeom>
            <a:noFill/>
          </p:spPr>
        </p:pic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295" y="391"/>
              <a:ext cx="518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latin typeface="Georgia" pitchFamily="18" charset="0"/>
                </a:rPr>
                <a:t>             </a:t>
              </a:r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Экспресс – проверка 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231775" y="2073275"/>
            <a:ext cx="8521700" cy="4595813"/>
            <a:chOff x="146" y="1306"/>
            <a:chExt cx="5368" cy="2895"/>
          </a:xfrm>
        </p:grpSpPr>
        <p:pic>
          <p:nvPicPr>
            <p:cNvPr id="15364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" y="1306"/>
              <a:ext cx="5368" cy="2895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88" y="1417"/>
              <a:ext cx="5184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196 б, г, д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197 б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    198 б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         199 в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             200 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431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8785225" cy="5675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3659519"/>
                <a:gridCol w="28932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желтоватого цвета, если капнуть каплю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жёлтого, белого и др.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кокс-краски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лекарство, духи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нефть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жидкость тёмного цвета, с запахом бензина, горюча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керосин, бензин,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мыло,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лекарства, тех.масла, тех.спирт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железная руда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твёрдое, плотное вещество, притягивает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металл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машины, ножи и ножницы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песок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 виде крупинок, сыпучий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 стекло, дороги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Добыча полезных ископаемых</a:t>
            </a:r>
            <a:endParaRPr lang="ru-RU" sz="4400" dirty="0"/>
          </a:p>
        </p:txBody>
      </p:sp>
      <p:pic>
        <p:nvPicPr>
          <p:cNvPr id="5" name="Рисунок 4" descr="45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1962150"/>
            <a:ext cx="4340225" cy="4121150"/>
          </a:xfrm>
          <a:prstGeom prst="rect">
            <a:avLst/>
          </a:prstGeom>
          <a:noFill/>
        </p:spPr>
      </p:pic>
      <p:pic>
        <p:nvPicPr>
          <p:cNvPr id="6" name="Рисунок 5" descr="1674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2682875"/>
            <a:ext cx="4121150" cy="394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08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   Добыча полезных ископаемых</a:t>
            </a:r>
            <a:endParaRPr lang="ru-RU" sz="4400" dirty="0"/>
          </a:p>
        </p:txBody>
      </p:sp>
      <p:pic>
        <p:nvPicPr>
          <p:cNvPr id="3" name="Рисунок 2" descr="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390650"/>
            <a:ext cx="3548063" cy="3254375"/>
          </a:xfrm>
          <a:prstGeom prst="rect">
            <a:avLst/>
          </a:prstGeom>
          <a:noFill/>
        </p:spPr>
      </p:pic>
      <p:pic>
        <p:nvPicPr>
          <p:cNvPr id="4" name="Рисунок 3" descr="Рисунок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3" y="3402013"/>
            <a:ext cx="4956175" cy="3376612"/>
          </a:xfrm>
          <a:prstGeom prst="rect">
            <a:avLst/>
          </a:prstGeom>
          <a:noFill/>
        </p:spPr>
      </p:pic>
      <p:pic>
        <p:nvPicPr>
          <p:cNvPr id="5" name="Рисунок 4" descr="Рисунок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1457325"/>
            <a:ext cx="4119563" cy="276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68288" y="633413"/>
            <a:ext cx="8547100" cy="946150"/>
            <a:chOff x="169" y="399"/>
            <a:chExt cx="5384" cy="596"/>
          </a:xfrm>
        </p:grpSpPr>
        <p:pic>
          <p:nvPicPr>
            <p:cNvPr id="3686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" y="399"/>
              <a:ext cx="5384" cy="596"/>
            </a:xfrm>
            <a:prstGeom prst="rect">
              <a:avLst/>
            </a:prstGeom>
            <a:noFill/>
          </p:spPr>
        </p:pic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340" y="482"/>
              <a:ext cx="517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Проверь себя</a:t>
              </a:r>
              <a:r>
                <a:rPr lang="ru-RU" sz="4000">
                  <a:solidFill>
                    <a:srgbClr val="000000"/>
                  </a:solidFill>
                  <a:latin typeface="Georgia" pitchFamily="18" charset="0"/>
                </a:rPr>
                <a:t>:</a:t>
              </a:r>
            </a:p>
          </p:txBody>
        </p:sp>
      </p:grpSp>
      <p:grpSp>
        <p:nvGrpSpPr>
          <p:cNvPr id="5" name="Содержимое 4"/>
          <p:cNvGrpSpPr>
            <a:grpSpLocks noGrp="1"/>
          </p:cNvGrpSpPr>
          <p:nvPr/>
        </p:nvGrpSpPr>
        <p:grpSpPr bwMode="auto">
          <a:xfrm>
            <a:off x="476250" y="1584325"/>
            <a:ext cx="8472488" cy="5011738"/>
            <a:chOff x="300" y="998"/>
            <a:chExt cx="5337" cy="3157"/>
          </a:xfrm>
        </p:grpSpPr>
        <p:pic>
          <p:nvPicPr>
            <p:cNvPr id="36868" name="Содержимое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998"/>
              <a:ext cx="5337" cy="3157"/>
            </a:xfrm>
            <a:prstGeom prst="rect">
              <a:avLst/>
            </a:prstGeom>
            <a:noFill/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340" y="1026"/>
              <a:ext cx="5184" cy="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Приведи примеры полезных ископаемых.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Для чего люди добывают полезные ископаемые.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Что называют месторождениями?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Какие способы добычи полезных ископаемых тебе известны?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Текст 2"/>
          <p:cNvGrpSpPr>
            <a:grpSpLocks noGrp="1"/>
          </p:cNvGrpSpPr>
          <p:nvPr/>
        </p:nvGrpSpPr>
        <p:grpSpPr bwMode="auto">
          <a:xfrm>
            <a:off x="427038" y="2163763"/>
            <a:ext cx="8240712" cy="4164012"/>
            <a:chOff x="269" y="1363"/>
            <a:chExt cx="5191" cy="2623"/>
          </a:xfrm>
        </p:grpSpPr>
        <p:pic>
          <p:nvPicPr>
            <p:cNvPr id="37889" name="Текст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" y="1363"/>
              <a:ext cx="5191" cy="2623"/>
            </a:xfrm>
            <a:prstGeom prst="rect">
              <a:avLst/>
            </a:prstGeom>
            <a:noFill/>
          </p:spPr>
        </p:pic>
        <p:sp>
          <p:nvSpPr>
            <p:cNvPr id="37890" name="Text Box 2"/>
            <p:cNvSpPr txBox="1">
              <a:spLocks noChangeArrowheads="1"/>
            </p:cNvSpPr>
            <p:nvPr/>
          </p:nvSpPr>
          <p:spPr bwMode="auto">
            <a:xfrm>
              <a:off x="340" y="1389"/>
              <a:ext cx="508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endParaRPr lang="ru-RU" sz="2800">
                <a:solidFill>
                  <a:schemeClr val="tx2"/>
                </a:solidFill>
                <a:cs typeface="Arial" charset="0"/>
              </a:endParaRP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Почему добывать полезные ископаемые 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 становится всё труднее и труднее.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Как вы думаете, могут ли иссякнуть полезные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 ископаемые на нашей планете 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1128905" flipV="1">
            <a:off x="673100" y="-2681288"/>
            <a:ext cx="7772400" cy="485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" name="Заголовок 1"/>
          <p:cNvGrpSpPr>
            <a:grpSpLocks/>
          </p:cNvGrpSpPr>
          <p:nvPr/>
        </p:nvGrpSpPr>
        <p:grpSpPr bwMode="auto">
          <a:xfrm>
            <a:off x="280988" y="738188"/>
            <a:ext cx="8534400" cy="908050"/>
            <a:chOff x="177" y="465"/>
            <a:chExt cx="5376" cy="572"/>
          </a:xfrm>
        </p:grpSpPr>
        <p:pic>
          <p:nvPicPr>
            <p:cNvPr id="37893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" y="465"/>
              <a:ext cx="5376" cy="572"/>
            </a:xfrm>
            <a:prstGeom prst="rect">
              <a:avLst/>
            </a:prstGeom>
            <a:noFill/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340" y="527"/>
              <a:ext cx="517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3900">
                  <a:cs typeface="Arial" charset="0"/>
                </a:rPr>
                <a:t>подумай: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596900"/>
            <a:ext cx="9023350" cy="61325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95263" y="590550"/>
            <a:ext cx="8570912" cy="969963"/>
            <a:chOff x="123" y="372"/>
            <a:chExt cx="5399" cy="611"/>
          </a:xfrm>
        </p:grpSpPr>
        <p:pic>
          <p:nvPicPr>
            <p:cNvPr id="1740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" y="372"/>
              <a:ext cx="5399" cy="611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95" y="436"/>
              <a:ext cx="518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подумай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27038" y="1579563"/>
            <a:ext cx="8412162" cy="6735762"/>
            <a:chOff x="269" y="995"/>
            <a:chExt cx="5299" cy="4243"/>
          </a:xfrm>
        </p:grpSpPr>
        <p:pic>
          <p:nvPicPr>
            <p:cNvPr id="17412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" y="995"/>
              <a:ext cx="5299" cy="4243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40" y="1071"/>
              <a:ext cx="5184" cy="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Что такое полезные ископаемые?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36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Для чего их добывают 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36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Как их добывают 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36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Какие полезные ископаемые вы 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      знаете? 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4000">
                <a:solidFill>
                  <a:srgbClr val="000000"/>
                </a:solidFill>
                <a:latin typeface="Georgia" pitchFamily="18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4000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0525" y="792163"/>
            <a:ext cx="8362950" cy="1212850"/>
            <a:chOff x="246" y="499"/>
            <a:chExt cx="5268" cy="764"/>
          </a:xfrm>
        </p:grpSpPr>
        <p:pic>
          <p:nvPicPr>
            <p:cNvPr id="1843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" y="499"/>
              <a:ext cx="5268" cy="764"/>
            </a:xfrm>
            <a:prstGeom prst="rect">
              <a:avLst/>
            </a:prstGeom>
            <a:noFill/>
          </p:spPr>
        </p:pic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288" y="527"/>
              <a:ext cx="518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400">
                  <a:solidFill>
                    <a:srgbClr val="000000"/>
                  </a:solidFill>
                  <a:latin typeface="Georgia" pitchFamily="18" charset="0"/>
                </a:rPr>
                <a:t>       Полезные ископаемые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65125" y="2206625"/>
            <a:ext cx="8388350" cy="4462463"/>
            <a:chOff x="230" y="1390"/>
            <a:chExt cx="5284" cy="2811"/>
          </a:xfrm>
        </p:grpSpPr>
        <p:pic>
          <p:nvPicPr>
            <p:cNvPr id="18436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" y="1390"/>
              <a:ext cx="5284" cy="2811"/>
            </a:xfrm>
            <a:prstGeom prst="rect">
              <a:avLst/>
            </a:prstGeom>
            <a:noFill/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88" y="1417"/>
              <a:ext cx="5184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32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200">
                  <a:solidFill>
                    <a:srgbClr val="000000"/>
                  </a:solidFill>
                  <a:cs typeface="Arial" charset="0"/>
                </a:rPr>
                <a:t>Это горные породы и минералы, которые человек использует в хозяйстве.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32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200">
                  <a:solidFill>
                    <a:srgbClr val="000000"/>
                  </a:solidFill>
                  <a:cs typeface="Arial" charset="0"/>
                </a:rPr>
                <a:t>Это огромное, бесценное богатство Земли.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ctr"/>
            <a:r>
              <a:rPr lang="ru-RU" sz="4400" smtClean="0"/>
              <a:t>Добыча нефти</a:t>
            </a:r>
          </a:p>
        </p:txBody>
      </p:sp>
      <p:pic>
        <p:nvPicPr>
          <p:cNvPr id="6" name="Содержимое 5" descr="103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4013" y="1889125"/>
            <a:ext cx="8077200" cy="4913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    гранит</a:t>
            </a:r>
          </a:p>
        </p:txBody>
      </p:sp>
      <p:pic>
        <p:nvPicPr>
          <p:cNvPr id="4" name="Содержимое 3" descr="0003-003-Gran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884238"/>
            <a:ext cx="8509000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Каменный уголь</a:t>
            </a:r>
          </a:p>
        </p:txBody>
      </p:sp>
      <p:pic>
        <p:nvPicPr>
          <p:cNvPr id="4" name="Содержимое 3" descr="0019-019-Kamennyj-ug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738188"/>
            <a:ext cx="822325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     глина</a:t>
            </a:r>
          </a:p>
        </p:txBody>
      </p:sp>
      <p:pic>
        <p:nvPicPr>
          <p:cNvPr id="5" name="Содержимое 4" descr="0016-016-Gl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957263"/>
            <a:ext cx="7937500" cy="577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530</Words>
  <Application>Microsoft Office PowerPoint</Application>
  <PresentationFormat>Экран (4:3)</PresentationFormat>
  <Paragraphs>169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  <vt:variant>
        <vt:lpstr>Произвольные показы</vt:lpstr>
      </vt:variant>
      <vt:variant>
        <vt:i4>1</vt:i4>
      </vt:variant>
    </vt:vector>
  </HeadingPairs>
  <TitlesOfParts>
    <vt:vector size="34" baseType="lpstr">
      <vt:lpstr>Georgia</vt:lpstr>
      <vt:lpstr>Arial</vt:lpstr>
      <vt:lpstr>Trebuchet MS</vt:lpstr>
      <vt:lpstr>Wingdings 2</vt:lpstr>
      <vt:lpstr>Calibri</vt:lpstr>
      <vt:lpstr>Городская</vt:lpstr>
      <vt:lpstr>Городская</vt:lpstr>
      <vt:lpstr>Городская</vt:lpstr>
      <vt:lpstr>Городская</vt:lpstr>
      <vt:lpstr>Слайд 1</vt:lpstr>
      <vt:lpstr>Слайд 2</vt:lpstr>
      <vt:lpstr>Слайд 3</vt:lpstr>
      <vt:lpstr>Слайд 4</vt:lpstr>
      <vt:lpstr>Слайд 5</vt:lpstr>
      <vt:lpstr>Добыча нефти</vt:lpstr>
      <vt:lpstr>                   гранит</vt:lpstr>
      <vt:lpstr>               Каменный уголь</vt:lpstr>
      <vt:lpstr>                    глина</vt:lpstr>
      <vt:lpstr>                 известняк</vt:lpstr>
      <vt:lpstr>             Железная руда</vt:lpstr>
      <vt:lpstr>                    песок</vt:lpstr>
      <vt:lpstr>           Полезные ископаемые</vt:lpstr>
      <vt:lpstr>            Полезные ископаемые</vt:lpstr>
      <vt:lpstr>         Полезные ископаемые</vt:lpstr>
      <vt:lpstr>            Полезные ископаемые</vt:lpstr>
      <vt:lpstr>           Полезные ископаемые</vt:lpstr>
      <vt:lpstr>           Полезные ископаемые</vt:lpstr>
      <vt:lpstr>           Полезные ископаемые</vt:lpstr>
      <vt:lpstr>           Полезные ископаемые</vt:lpstr>
      <vt:lpstr>Добыча полезных ископаемых</vt:lpstr>
      <vt:lpstr>   Добыча полезных ископаемых</vt:lpstr>
      <vt:lpstr>Слайд 23</vt:lpstr>
      <vt:lpstr>Слайд 24</vt:lpstr>
      <vt:lpstr>Произвольный показ 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nadezhda.pronskaya</cp:lastModifiedBy>
  <cp:revision>65</cp:revision>
  <dcterms:created xsi:type="dcterms:W3CDTF">2011-02-02T15:02:32Z</dcterms:created>
  <dcterms:modified xsi:type="dcterms:W3CDTF">2012-05-02T07:00:58Z</dcterms:modified>
</cp:coreProperties>
</file>