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3" r:id="rId21"/>
    <p:sldId id="276" r:id="rId22"/>
    <p:sldId id="278" r:id="rId23"/>
    <p:sldId id="279" r:id="rId24"/>
    <p:sldId id="284" r:id="rId25"/>
    <p:sldId id="277" r:id="rId26"/>
    <p:sldId id="280" r:id="rId27"/>
    <p:sldId id="281" r:id="rId28"/>
    <p:sldId id="283" r:id="rId29"/>
    <p:sldId id="28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085184"/>
            <a:ext cx="7128792" cy="177281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_AlbionicTitulInfl" pitchFamily="34" charset="-52"/>
              </a:rPr>
              <a:t>Подготовила: </a:t>
            </a:r>
            <a:r>
              <a:rPr lang="ru-RU" sz="2800" b="1" dirty="0" smtClean="0">
                <a:solidFill>
                  <a:srgbClr val="7030A0"/>
                </a:solidFill>
                <a:latin typeface="a_AlbionicTitulInfl" pitchFamily="34" charset="-52"/>
              </a:rPr>
              <a:t>Попова Ирина </a:t>
            </a:r>
          </a:p>
          <a:p>
            <a:r>
              <a:rPr lang="ru-RU" sz="2800" b="1" dirty="0">
                <a:solidFill>
                  <a:srgbClr val="7030A0"/>
                </a:solidFill>
                <a:latin typeface="a_AlbionicTitulInfl" pitchFamily="34" charset="-52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a_AlbionicTitulInfl" pitchFamily="34" charset="-52"/>
              </a:rPr>
              <a:t>                      Александровна</a:t>
            </a:r>
          </a:p>
          <a:p>
            <a:r>
              <a:rPr lang="ru-RU" sz="2800" b="1" dirty="0">
                <a:latin typeface="a_AlbionicTitulInfl" pitchFamily="34" charset="-52"/>
              </a:rPr>
              <a:t> </a:t>
            </a:r>
            <a:r>
              <a:rPr lang="ru-RU" sz="2800" b="1" dirty="0" smtClean="0">
                <a:latin typeface="a_AlbionicTitulInfl" pitchFamily="34" charset="-52"/>
              </a:rPr>
              <a:t>        (учитель начальных классов)</a:t>
            </a:r>
            <a:endParaRPr lang="ru-RU" sz="2800" b="1" dirty="0">
              <a:latin typeface="a_AlbionicTitulInfl" pitchFamily="34" charset="-5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280920" cy="3240360"/>
          </a:xfrm>
        </p:spPr>
        <p:txBody>
          <a:bodyPr/>
          <a:lstStyle/>
          <a:p>
            <a:pPr marL="182880" indent="0">
              <a:buNone/>
            </a:pPr>
            <a:r>
              <a:rPr lang="ru-RU" dirty="0">
                <a:effectLst/>
              </a:rPr>
              <a:t> </a:t>
            </a:r>
            <a:r>
              <a:rPr lang="ru-RU" sz="8800" dirty="0">
                <a:solidFill>
                  <a:srgbClr val="0070C0"/>
                </a:solidFill>
                <a:effectLst/>
                <a:latin typeface="a_AlbionicTitulInfl" pitchFamily="34" charset="-52"/>
              </a:rPr>
              <a:t>Урок по математике  в 1 классе</a:t>
            </a:r>
            <a:endParaRPr lang="ru-RU" sz="8800" dirty="0">
              <a:solidFill>
                <a:srgbClr val="0070C0"/>
              </a:solidFill>
              <a:latin typeface="a_AlbionicTitulInfl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816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0498" y="1417274"/>
            <a:ext cx="1879203" cy="187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2678" y="2780928"/>
            <a:ext cx="1879203" cy="187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8927" y="1340768"/>
            <a:ext cx="1879203" cy="187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04445"/>
            <a:ext cx="1879203" cy="187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31024"/>
            <a:ext cx="1879203" cy="187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2463" y="1495539"/>
            <a:ext cx="906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FF00"/>
                </a:solidFill>
              </a:rPr>
              <a:t>9</a:t>
            </a:r>
            <a:endParaRPr lang="ru-RU" sz="96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0280" y="2959216"/>
            <a:ext cx="906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FF00"/>
                </a:solidFill>
              </a:rPr>
              <a:t>8</a:t>
            </a:r>
            <a:endParaRPr lang="ru-RU" sz="96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5519" y="1495539"/>
            <a:ext cx="906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FF00"/>
                </a:solidFill>
              </a:rPr>
              <a:t>5</a:t>
            </a:r>
            <a:endParaRPr lang="ru-RU" sz="96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02196" y="2959216"/>
            <a:ext cx="906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FF00"/>
                </a:solidFill>
              </a:rPr>
              <a:t>4</a:t>
            </a:r>
            <a:endParaRPr lang="ru-RU" sz="96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77090" y="1573647"/>
            <a:ext cx="906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FF00"/>
                </a:solidFill>
              </a:rPr>
              <a:t>3</a:t>
            </a:r>
            <a:endParaRPr lang="ru-RU" sz="9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787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000"/>
                            </p:stCondLst>
                            <p:childTnLst>
                              <p:par>
                                <p:cTn id="13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6632"/>
            <a:ext cx="2960630" cy="52055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393354"/>
            <a:ext cx="4608512" cy="3468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5130" y="4173127"/>
            <a:ext cx="4401246" cy="19921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8672" y="1452819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0788" y="1446215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38672" y="1949845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50788" y="1986513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8672" y="2566656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0788" y="2556695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38672" y="3233809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50788" y="3165540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9177" y="1404652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645641" y="1426158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9177" y="1998430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5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52120" y="1949844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109177" y="2556694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688740" y="2566655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9177" y="3207104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701582" y="3146545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42336" y="1364136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30979" y="1364136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642336" y="1943630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230979" y="1955158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42336" y="2545275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32679" y="2569023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642336" y="3165539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220525" y="3125986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5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38672" y="4566319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250788" y="4566318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38672" y="4938382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5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50788" y="4938382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638672" y="5344585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250788" y="5344585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6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38672" y="5703639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50788" y="5727848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7</a:t>
            </a:r>
            <a:endParaRPr lang="ru-RU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322934" y="4566317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5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71643" y="4566319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5322934" y="4923311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5835023" y="4954184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22934" y="5377011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91809" y="5384976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7</a:t>
            </a:r>
            <a:endParaRPr lang="ru-RU" sz="24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5329775" y="5806250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8</a:t>
            </a:r>
            <a:endParaRPr lang="ru-RU" sz="24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5908567" y="5783297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55255" y="4566316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8</a:t>
            </a:r>
            <a:endParaRPr lang="ru-RU" sz="2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415582" y="4566319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66922" y="4954183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415582" y="4954182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6866922" y="5350506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7</a:t>
            </a:r>
            <a:endParaRPr lang="ru-RU" sz="24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7415582" y="5727847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9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415582" y="5344585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66922" y="5727848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873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950" y="188640"/>
            <a:ext cx="3688212" cy="648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273256"/>
            <a:ext cx="4253854" cy="638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670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794" y="2564904"/>
            <a:ext cx="9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err="1" smtClean="0">
                <a:solidFill>
                  <a:srgbClr val="00B050"/>
                </a:solidFill>
                <a:latin typeface="a_AlbionicTitulInfl" pitchFamily="34" charset="-52"/>
              </a:rPr>
              <a:t>физминутка</a:t>
            </a:r>
            <a:endParaRPr lang="ru-RU" sz="9600" b="1" dirty="0">
              <a:solidFill>
                <a:srgbClr val="00B050"/>
              </a:solidFill>
              <a:latin typeface="a_AlbionicTitulInfl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61938"/>
            <a:ext cx="3080827" cy="2783473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3928923"/>
            <a:ext cx="3672419" cy="2804923"/>
          </a:xfrm>
          <a:prstGeom prst="ellipse">
            <a:avLst/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873" y="158549"/>
            <a:ext cx="2915816" cy="2686862"/>
          </a:xfrm>
          <a:prstGeom prst="ellipse">
            <a:avLst/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4003517"/>
            <a:ext cx="2915816" cy="2655734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06397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5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95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84976" cy="5976664"/>
          </a:xfrm>
        </p:spPr>
        <p:txBody>
          <a:bodyPr/>
          <a:lstStyle/>
          <a:p>
            <a:pPr marL="0" indent="0" algn="l">
              <a:buNone/>
            </a:pPr>
            <a:r>
              <a:rPr lang="ru-RU" sz="8000" i="1" dirty="0" smtClean="0">
                <a:solidFill>
                  <a:srgbClr val="7030A0"/>
                </a:solidFill>
                <a:latin typeface="a_AlbionicTitulInfl" pitchFamily="34" charset="-52"/>
              </a:rPr>
              <a:t>«Геометрия важна, очень всем она нужна»</a:t>
            </a:r>
            <a:endParaRPr lang="ru-RU" sz="8000" i="1" dirty="0">
              <a:solidFill>
                <a:srgbClr val="7030A0"/>
              </a:solidFill>
              <a:latin typeface="a_AlbionicTitulInfl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573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2536" y="135790"/>
            <a:ext cx="4679769" cy="67222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9769" y="0"/>
            <a:ext cx="446423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9752" y="4103"/>
            <a:ext cx="44490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a_AlbionicTitulInfl" pitchFamily="34" charset="-52"/>
              </a:rPr>
              <a:t>Геометрия</a:t>
            </a:r>
            <a:endParaRPr lang="ru-RU" sz="6000" b="1" dirty="0">
              <a:solidFill>
                <a:srgbClr val="FF0000"/>
              </a:solidFill>
              <a:latin typeface="a_AlbionicTitulInfl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526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6551" y="3124373"/>
            <a:ext cx="3444668" cy="25835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44369" y="1480448"/>
            <a:ext cx="3743665" cy="53775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6750" y="2414275"/>
            <a:ext cx="3444668" cy="25835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0541" y="4534817"/>
            <a:ext cx="4168344" cy="23231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332656"/>
            <a:ext cx="2919247" cy="7754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6038" y="-1"/>
            <a:ext cx="4167964" cy="31243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3361" y="2966256"/>
            <a:ext cx="2959655" cy="739770"/>
          </a:xfrm>
          <a:prstGeom prst="rect">
            <a:avLst/>
          </a:prstGeom>
        </p:spPr>
      </p:pic>
      <p:cxnSp>
        <p:nvCxnSpPr>
          <p:cNvPr id="13" name="Соединительная линия уступом 12"/>
          <p:cNvCxnSpPr/>
          <p:nvPr/>
        </p:nvCxnSpPr>
        <p:spPr>
          <a:xfrm>
            <a:off x="2172207" y="1267540"/>
            <a:ext cx="2438720" cy="1146735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835696" y="535738"/>
            <a:ext cx="2523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_AlbionicTitulBrk" pitchFamily="34" charset="-52"/>
              </a:rPr>
              <a:t>Кривая линия</a:t>
            </a:r>
            <a:endParaRPr lang="ru-RU" sz="2400" b="1" dirty="0">
              <a:latin typeface="a_AlbionicTitulBrk" pitchFamily="34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7342" y="1610074"/>
            <a:ext cx="2729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_AlbionicTitulBrk" pitchFamily="34" charset="-52"/>
              </a:rPr>
              <a:t>Ломаная линия</a:t>
            </a:r>
            <a:endParaRPr lang="ru-RU" sz="2400" b="1" dirty="0">
              <a:latin typeface="a_AlbionicTitulBrk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 rot="923201">
            <a:off x="3307829" y="3351517"/>
            <a:ext cx="2549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_AlbionicTitulBrk" pitchFamily="34" charset="-52"/>
              </a:rPr>
              <a:t>Прямая линия</a:t>
            </a:r>
            <a:endParaRPr lang="ru-RU" sz="2400" b="1" dirty="0">
              <a:latin typeface="a_AlbionicTitulBrk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 rot="762413">
            <a:off x="7162684" y="3521528"/>
            <a:ext cx="1505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_AlbionicTitulBrk" pitchFamily="34" charset="-52"/>
              </a:rPr>
              <a:t>отрезок</a:t>
            </a:r>
            <a:endParaRPr lang="ru-RU" sz="2400" b="1" dirty="0">
              <a:latin typeface="a_AlbionicTitulBrk" pitchFamily="34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55164" y="332656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_AlbionicTitulBrk" pitchFamily="34" charset="-52"/>
              </a:rPr>
              <a:t>лучи</a:t>
            </a:r>
            <a:endParaRPr lang="ru-RU" sz="2400" b="1" dirty="0">
              <a:latin typeface="a_AlbionicTitulBrk" pitchFamily="34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48864" y="4827208"/>
            <a:ext cx="90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_AlbionicTitulBrk" pitchFamily="34" charset="-52"/>
              </a:rPr>
              <a:t>круг</a:t>
            </a:r>
            <a:endParaRPr lang="ru-RU" sz="2400" b="1" dirty="0">
              <a:latin typeface="a_AlbionicTitulBrk" pitchFamily="34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51946" y="6165304"/>
            <a:ext cx="1431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_AlbionicTitulBrk" pitchFamily="34" charset="-52"/>
              </a:rPr>
              <a:t>квадрат</a:t>
            </a:r>
            <a:endParaRPr lang="ru-RU" sz="2400" b="1" dirty="0">
              <a:latin typeface="a_AlbionicTitulBrk" pitchFamily="34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 rot="20817517">
            <a:off x="2014774" y="4614789"/>
            <a:ext cx="2273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_AlbionicTitulBrk" pitchFamily="34" charset="-52"/>
              </a:rPr>
              <a:t>треугольник</a:t>
            </a:r>
            <a:endParaRPr lang="ru-RU" sz="2400" b="1" dirty="0">
              <a:latin typeface="a_AlbionicTitulBr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309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2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3204" y="1124744"/>
            <a:ext cx="6696744" cy="51276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0"/>
            <a:ext cx="39052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00B050"/>
                </a:solidFill>
                <a:latin typeface="a_Albionic" pitchFamily="34" charset="-52"/>
              </a:rPr>
              <a:t>паровоз</a:t>
            </a:r>
            <a:endParaRPr lang="ru-RU" sz="8000" b="1" dirty="0">
              <a:solidFill>
                <a:srgbClr val="00B050"/>
              </a:solidFill>
              <a:latin typeface="a_Albionic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362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2536" y="135790"/>
            <a:ext cx="4679769" cy="67222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9769" y="0"/>
            <a:ext cx="446423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9752" y="4103"/>
            <a:ext cx="44490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a_AlbionicTitulInfl" pitchFamily="34" charset="-52"/>
              </a:rPr>
              <a:t>Геометрия</a:t>
            </a:r>
            <a:endParaRPr lang="ru-RU" sz="6000" b="1" dirty="0">
              <a:solidFill>
                <a:srgbClr val="FF0000"/>
              </a:solidFill>
              <a:latin typeface="a_AlbionicTitulInfl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23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794" y="2564904"/>
            <a:ext cx="9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err="1" smtClean="0">
                <a:solidFill>
                  <a:srgbClr val="00B050"/>
                </a:solidFill>
                <a:latin typeface="a_AlbionicTitulInfl" pitchFamily="34" charset="-52"/>
              </a:rPr>
              <a:t>физминутка</a:t>
            </a:r>
            <a:endParaRPr lang="ru-RU" sz="9600" b="1" dirty="0">
              <a:solidFill>
                <a:srgbClr val="00B050"/>
              </a:solidFill>
              <a:latin typeface="a_AlbionicTitulInfl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61938"/>
            <a:ext cx="3080827" cy="2783473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3928923"/>
            <a:ext cx="3672419" cy="2804923"/>
          </a:xfrm>
          <a:prstGeom prst="ellipse">
            <a:avLst/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873" y="158549"/>
            <a:ext cx="2915816" cy="2686862"/>
          </a:xfrm>
          <a:prstGeom prst="ellipse">
            <a:avLst/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4003517"/>
            <a:ext cx="2915816" cy="2655734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07752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5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95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848872" cy="5328592"/>
          </a:xfrm>
        </p:spPr>
        <p:txBody>
          <a:bodyPr/>
          <a:lstStyle/>
          <a:p>
            <a:pPr marL="0" indent="0" algn="l">
              <a:buNone/>
            </a:pPr>
            <a:r>
              <a:rPr lang="ru-RU" sz="6600" dirty="0">
                <a:solidFill>
                  <a:srgbClr val="7030A0"/>
                </a:solidFill>
                <a:effectLst/>
                <a:latin typeface="a_AlbionicTitulInfl" pitchFamily="34" charset="-52"/>
              </a:rPr>
              <a:t>Тема:  </a:t>
            </a:r>
            <a:r>
              <a:rPr lang="ru-RU" sz="6600" i="1" dirty="0">
                <a:solidFill>
                  <a:srgbClr val="0070C0"/>
                </a:solidFill>
                <a:effectLst/>
                <a:latin typeface="a_AlbionicTitulInfl" pitchFamily="34" charset="-52"/>
              </a:rPr>
              <a:t>«Закрепление. Решение </a:t>
            </a:r>
            <a:r>
              <a:rPr lang="ru-RU" sz="6600" i="1" dirty="0" smtClean="0">
                <a:solidFill>
                  <a:srgbClr val="0070C0"/>
                </a:solidFill>
                <a:effectLst/>
                <a:latin typeface="a_AlbionicTitulInfl" pitchFamily="34" charset="-52"/>
              </a:rPr>
              <a:t>простых задач на сложение и вычитание»</a:t>
            </a:r>
            <a:r>
              <a:rPr lang="ru-RU" sz="6600" dirty="0">
                <a:solidFill>
                  <a:srgbClr val="0070C0"/>
                </a:solidFill>
                <a:effectLst/>
                <a:latin typeface="a_AlbionicTitulInfl" pitchFamily="34" charset="-52"/>
              </a:rPr>
              <a:t/>
            </a:r>
            <a:br>
              <a:rPr lang="ru-RU" sz="6600" dirty="0">
                <a:solidFill>
                  <a:srgbClr val="0070C0"/>
                </a:solidFill>
                <a:effectLst/>
                <a:latin typeface="a_AlbionicTitulInfl" pitchFamily="34" charset="-52"/>
              </a:rPr>
            </a:br>
            <a:endParaRPr lang="ru-RU" sz="6600" dirty="0">
              <a:solidFill>
                <a:srgbClr val="0070C0"/>
              </a:solidFill>
              <a:latin typeface="a_AlbionicTitulInfl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633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3" y="692696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7030A0"/>
                </a:solidFill>
                <a:latin typeface="a_AlbionicTitulInfl" pitchFamily="34" charset="-52"/>
              </a:rPr>
              <a:t>«Здесь задачки</a:t>
            </a:r>
          </a:p>
          <a:p>
            <a:r>
              <a:rPr lang="ru-RU" sz="8000" b="1" dirty="0" smtClean="0">
                <a:solidFill>
                  <a:srgbClr val="7030A0"/>
                </a:solidFill>
                <a:latin typeface="a_AlbionicTitulInfl" pitchFamily="34" charset="-52"/>
              </a:rPr>
              <a:t> проживают, </a:t>
            </a:r>
          </a:p>
          <a:p>
            <a:r>
              <a:rPr lang="ru-RU" sz="8000" b="1" dirty="0" smtClean="0">
                <a:solidFill>
                  <a:srgbClr val="7030A0"/>
                </a:solidFill>
                <a:latin typeface="a_AlbionicTitulInfl" pitchFamily="34" charset="-52"/>
              </a:rPr>
              <a:t> в гости деток</a:t>
            </a:r>
          </a:p>
          <a:p>
            <a:r>
              <a:rPr lang="ru-RU" sz="8000" b="1" dirty="0" smtClean="0">
                <a:solidFill>
                  <a:srgbClr val="7030A0"/>
                </a:solidFill>
                <a:latin typeface="a_AlbionicTitulInfl" pitchFamily="34" charset="-52"/>
              </a:rPr>
              <a:t> поджидают»</a:t>
            </a:r>
            <a:endParaRPr lang="ru-RU" sz="8000" b="1" dirty="0">
              <a:solidFill>
                <a:srgbClr val="7030A0"/>
              </a:solidFill>
              <a:latin typeface="a_AlbionicTitulInfl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236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2398"/>
            <a:ext cx="4644008" cy="65403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4822" y="0"/>
            <a:ext cx="4479178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48823" y="-5502"/>
            <a:ext cx="44662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err="1" smtClean="0">
                <a:solidFill>
                  <a:srgbClr val="FF0000"/>
                </a:solidFill>
                <a:latin typeface="a_AlbionicTitulInfl" pitchFamily="34" charset="-52"/>
              </a:rPr>
              <a:t>Задачкино</a:t>
            </a:r>
            <a:endParaRPr lang="ru-RU" sz="6000" b="1" dirty="0">
              <a:solidFill>
                <a:srgbClr val="FF0000"/>
              </a:solidFill>
              <a:latin typeface="a_AlbionicTitulInfl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453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58738"/>
            <a:ext cx="3683808" cy="3939902"/>
          </a:xfrm>
          <a:prstGeom prst="rect">
            <a:avLst/>
          </a:prstGeom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-24617" y="58738"/>
            <a:ext cx="645240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Из </a:t>
            </a: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корзины </a:t>
            </a:r>
          </a:p>
          <a:p>
            <a:pPr>
              <a:defRPr/>
            </a:pPr>
            <a:r>
              <a:rPr lang="ru-RU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у</a:t>
            </a: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пало 2 яблока.</a:t>
            </a:r>
            <a:endParaRPr lang="ru-RU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  <a:p>
            <a:pPr>
              <a:defRPr/>
            </a:pPr>
            <a:r>
              <a:rPr lang="ru-RU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В </a:t>
            </a: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корзине </a:t>
            </a:r>
          </a:p>
          <a:p>
            <a:pPr>
              <a:defRPr/>
            </a:pPr>
            <a:r>
              <a:rPr lang="ru-RU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о</a:t>
            </a: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сталось 5 </a:t>
            </a:r>
            <a:r>
              <a:rPr lang="ru-RU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яблок.</a:t>
            </a:r>
          </a:p>
          <a:p>
            <a:pPr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А сколько было?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092" y="4437112"/>
            <a:ext cx="918160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rPr>
              <a:t>Решение:2 </a:t>
            </a:r>
            <a:r>
              <a:rPr lang="ru-RU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rPr>
              <a:t>+ 5 = </a:t>
            </a:r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rPr>
              <a:t>7(я)</a:t>
            </a:r>
            <a:endParaRPr lang="ru-RU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rPr>
              <a:t>Ответ: </a:t>
            </a:r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было 7 </a:t>
            </a:r>
            <a:r>
              <a:rPr lang="ru-RU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яблок.</a:t>
            </a:r>
          </a:p>
        </p:txBody>
      </p:sp>
    </p:spTree>
    <p:extLst>
      <p:ext uri="{BB962C8B-B14F-4D97-AF65-F5344CB8AC3E}">
        <p14:creationId xmlns:p14="http://schemas.microsoft.com/office/powerpoint/2010/main" xmlns="" val="285149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" y="0"/>
            <a:ext cx="4178175" cy="3501008"/>
          </a:xfrm>
          <a:prstGeom prst="rect">
            <a:avLst/>
          </a:prstGeom>
        </p:spPr>
      </p:pic>
      <p:graphicFrame>
        <p:nvGraphicFramePr>
          <p:cNvPr id="6168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4358836"/>
              </p:ext>
            </p:extLst>
          </p:nvPr>
        </p:nvGraphicFramePr>
        <p:xfrm>
          <a:off x="3445543" y="648072"/>
          <a:ext cx="5580110" cy="3933056"/>
        </p:xfrm>
        <a:graphic>
          <a:graphicData uri="http://schemas.openxmlformats.org/drawingml/2006/table">
            <a:tbl>
              <a:tblPr/>
              <a:tblGrid>
                <a:gridCol w="5580110"/>
              </a:tblGrid>
              <a:tr h="39330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62075" algn="l"/>
                        </a:tabLst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Courier New" pitchFamily="49" charset="0"/>
                        </a:rPr>
                        <a:t>      Висит   4   вишни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62075" algn="l"/>
                        </a:tabLst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Courier New" pitchFamily="49" charset="0"/>
                        </a:rPr>
                        <a:t>        Упало  3 вишни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62075" algn="l"/>
                        </a:tabLst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Courier New" pitchFamily="49" charset="0"/>
                        </a:rPr>
                        <a:t>      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Courier New" pitchFamily="49" charset="0"/>
                        </a:rPr>
                        <a:t>А сколько было?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02" marB="45702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1403648" y="4581128"/>
            <a:ext cx="86557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    </a:t>
            </a:r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Решение:5+1=6(в)</a:t>
            </a:r>
          </a:p>
          <a:p>
            <a:pPr>
              <a:defRPr/>
            </a:pPr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Ответ: было 6 вишен.</a:t>
            </a:r>
            <a:endParaRPr lang="ru-RU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24" y="3501008"/>
            <a:ext cx="207264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472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198120"/>
            <a:ext cx="4572000" cy="32308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198121"/>
            <a:ext cx="3960440" cy="34778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a_AlbionicExp" pitchFamily="34" charset="-52"/>
              </a:rPr>
              <a:t>В корзине</a:t>
            </a:r>
          </a:p>
          <a:p>
            <a:r>
              <a:rPr lang="ru-RU" sz="4400" b="1" dirty="0" smtClean="0">
                <a:solidFill>
                  <a:srgbClr val="7030A0"/>
                </a:solidFill>
                <a:latin typeface="a_AlbionicExp" pitchFamily="34" charset="-52"/>
              </a:rPr>
              <a:t>лежало</a:t>
            </a:r>
          </a:p>
          <a:p>
            <a:r>
              <a:rPr lang="ru-RU" sz="4400" b="1" dirty="0" smtClean="0">
                <a:solidFill>
                  <a:srgbClr val="7030A0"/>
                </a:solidFill>
                <a:latin typeface="a_AlbionicExp" pitchFamily="34" charset="-52"/>
              </a:rPr>
              <a:t>7 персиков,</a:t>
            </a:r>
          </a:p>
          <a:p>
            <a:r>
              <a:rPr lang="ru-RU" sz="4400" b="1" dirty="0" smtClean="0">
                <a:solidFill>
                  <a:srgbClr val="7030A0"/>
                </a:solidFill>
                <a:latin typeface="a_AlbionicExp" pitchFamily="34" charset="-52"/>
              </a:rPr>
              <a:t>1 выпал.</a:t>
            </a:r>
          </a:p>
          <a:p>
            <a:endParaRPr lang="ru-RU" sz="4400" b="1" dirty="0" smtClean="0">
              <a:solidFill>
                <a:srgbClr val="7030A0"/>
              </a:solidFill>
              <a:latin typeface="a_AlbionicExp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8819" y="3352830"/>
            <a:ext cx="931697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Сколько осталось в корзине?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150" y="4725144"/>
            <a:ext cx="9316974" cy="144655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Решение:7–1=6(п)</a:t>
            </a:r>
          </a:p>
          <a:p>
            <a:r>
              <a:rPr lang="ru-RU" sz="44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Ответ:осталось</a:t>
            </a:r>
            <a:r>
              <a:rPr lang="ru-RU" sz="4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6 персиков.</a:t>
            </a:r>
            <a:endParaRPr lang="ru-RU" sz="44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417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47023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00B050"/>
                </a:solidFill>
                <a:latin typeface="a_AlbionicTitulInfl" pitchFamily="34" charset="-52"/>
              </a:rPr>
              <a:t>Условие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1680" y="1512079"/>
            <a:ext cx="42322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accent5">
                    <a:lumMod val="75000"/>
                  </a:schemeClr>
                </a:solidFill>
                <a:latin typeface="a_AlbionicTitulInfl" pitchFamily="34" charset="-52"/>
              </a:rPr>
              <a:t>вопрос</a:t>
            </a:r>
            <a:endParaRPr lang="ru-RU" sz="8000" b="1" dirty="0">
              <a:solidFill>
                <a:schemeClr val="accent5">
                  <a:lumMod val="75000"/>
                </a:schemeClr>
              </a:solidFill>
              <a:latin typeface="a_AlbionicTitulInfl" pitchFamily="34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3817314"/>
            <a:ext cx="51940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7030A0"/>
                </a:solidFill>
                <a:latin typeface="a_AlbionicTitulInfl" pitchFamily="34" charset="-52"/>
              </a:rPr>
              <a:t>Решение </a:t>
            </a:r>
            <a:endParaRPr lang="ru-RU" sz="8000" b="1" dirty="0">
              <a:solidFill>
                <a:srgbClr val="7030A0"/>
              </a:solidFill>
              <a:latin typeface="a_AlbionicTitulInfl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5160493"/>
            <a:ext cx="31994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latin typeface="a_AlbionicTitulInfl" pitchFamily="34" charset="-52"/>
              </a:rPr>
              <a:t>ответ</a:t>
            </a:r>
            <a:endParaRPr lang="ru-RU" sz="8000" b="1" dirty="0">
              <a:solidFill>
                <a:schemeClr val="accent2">
                  <a:lumMod val="75000"/>
                </a:schemeClr>
              </a:solidFill>
              <a:latin typeface="a_AlbionicTitulInfl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414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2398"/>
            <a:ext cx="4644008" cy="65403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4822" y="0"/>
            <a:ext cx="4479178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48823" y="-5502"/>
            <a:ext cx="44662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err="1" smtClean="0">
                <a:solidFill>
                  <a:srgbClr val="FF0000"/>
                </a:solidFill>
                <a:latin typeface="a_AlbionicTitulInfl" pitchFamily="34" charset="-52"/>
              </a:rPr>
              <a:t>Задачкино</a:t>
            </a:r>
            <a:endParaRPr lang="ru-RU" sz="6000" b="1" dirty="0">
              <a:solidFill>
                <a:srgbClr val="FF0000"/>
              </a:solidFill>
              <a:latin typeface="a_AlbionicTitulInfl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35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1306" y="0"/>
            <a:ext cx="5362694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508" y="28453"/>
            <a:ext cx="42695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729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1720" y="4941168"/>
            <a:ext cx="2016224" cy="16936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07" y="4952319"/>
            <a:ext cx="2076822" cy="17445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06" y="83390"/>
            <a:ext cx="2016224" cy="16936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23528" y="188640"/>
            <a:ext cx="842493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a_AlbionicTitulInfl" pitchFamily="34" charset="-52"/>
              </a:rPr>
              <a:t>        </a:t>
            </a:r>
            <a:r>
              <a:rPr lang="ru-RU" sz="8000" b="1" dirty="0" smtClean="0">
                <a:solidFill>
                  <a:srgbClr val="0070C0"/>
                </a:solidFill>
                <a:latin typeface="a_AlbionicTitulInfl" pitchFamily="34" charset="-52"/>
              </a:rPr>
              <a:t>Урок </a:t>
            </a:r>
          </a:p>
          <a:p>
            <a:r>
              <a:rPr lang="ru-RU" sz="8000" b="1" dirty="0" smtClean="0">
                <a:solidFill>
                  <a:srgbClr val="0070C0"/>
                </a:solidFill>
                <a:latin typeface="a_AlbionicTitulInfl" pitchFamily="34" charset="-52"/>
              </a:rPr>
              <a:t>   окончился,  </a:t>
            </a:r>
          </a:p>
          <a:p>
            <a:r>
              <a:rPr lang="ru-RU" sz="8000" b="1" dirty="0">
                <a:solidFill>
                  <a:srgbClr val="0070C0"/>
                </a:solidFill>
                <a:latin typeface="a_AlbionicTitulInfl" pitchFamily="34" charset="-52"/>
              </a:rPr>
              <a:t> </a:t>
            </a:r>
            <a:r>
              <a:rPr lang="ru-RU" sz="8000" b="1" dirty="0" smtClean="0">
                <a:solidFill>
                  <a:srgbClr val="0070C0"/>
                </a:solidFill>
                <a:latin typeface="a_AlbionicTitulInfl" pitchFamily="34" charset="-52"/>
              </a:rPr>
              <a:t>       увы…</a:t>
            </a:r>
          </a:p>
          <a:p>
            <a:r>
              <a:rPr lang="ru-RU" sz="8000" b="1" dirty="0" smtClean="0">
                <a:solidFill>
                  <a:srgbClr val="0070C0"/>
                </a:solidFill>
                <a:latin typeface="a_AlbionicTitulInfl" pitchFamily="34" charset="-52"/>
              </a:rPr>
              <a:t>   Вы, ребята,</a:t>
            </a:r>
          </a:p>
          <a:p>
            <a:r>
              <a:rPr lang="ru-RU" sz="8000" b="1" dirty="0" smtClean="0">
                <a:latin typeface="a_AlbionicTitulInfl" pitchFamily="34" charset="-52"/>
              </a:rPr>
              <a:t>   </a:t>
            </a:r>
            <a:r>
              <a:rPr lang="ru-RU" sz="8000" b="1" dirty="0" smtClean="0">
                <a:solidFill>
                  <a:srgbClr val="FF00FF"/>
                </a:solidFill>
                <a:latin typeface="a_AlbionicTitulInfl" pitchFamily="34" charset="-52"/>
              </a:rPr>
              <a:t>молодцы!!!</a:t>
            </a:r>
            <a:endParaRPr lang="ru-RU" sz="8000" b="1" dirty="0">
              <a:solidFill>
                <a:srgbClr val="FF00FF"/>
              </a:solidFill>
              <a:latin typeface="a_AlbionicTitulInfl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1720" y="24586"/>
            <a:ext cx="2076822" cy="17445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545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7999"/>
          </a:xfrm>
          <a:prstGeom prst="ellipse">
            <a:avLst/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 rot="19842715">
            <a:off x="-75162" y="363603"/>
            <a:ext cx="3416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FF"/>
                </a:solidFill>
                <a:latin typeface="a_AlbionicTitulInfl" pitchFamily="34" charset="-52"/>
              </a:rPr>
              <a:t>Ура !!!</a:t>
            </a:r>
            <a:endParaRPr lang="ru-RU" sz="8000" b="1" dirty="0">
              <a:solidFill>
                <a:srgbClr val="FF00FF"/>
              </a:solidFill>
              <a:latin typeface="a_AlbionicTitulInfl" pitchFamily="34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 rot="1415971">
            <a:off x="-216270" y="4812842"/>
            <a:ext cx="71897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00FF"/>
                </a:solidFill>
                <a:latin typeface="a_AlbionicTitulInfl" pitchFamily="34" charset="-52"/>
              </a:rPr>
              <a:t>Переменка!!!</a:t>
            </a:r>
            <a:endParaRPr lang="ru-RU" sz="8000" b="1" dirty="0">
              <a:solidFill>
                <a:srgbClr val="FF00FF"/>
              </a:solidFill>
              <a:latin typeface="a_AlbionicTitulInfl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868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>
                <a:solidFill>
                  <a:srgbClr val="7030A0"/>
                </a:solidFill>
                <a:effectLst/>
              </a:rPr>
              <a:t>Цели: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r>
              <a:rPr lang="ru-RU" sz="2800" i="1" dirty="0">
                <a:effectLst/>
              </a:rPr>
              <a:t> </a:t>
            </a:r>
            <a:r>
              <a:rPr lang="ru-RU" sz="2400" i="1" u="sng" dirty="0">
                <a:effectLst/>
              </a:rPr>
              <a:t>Образовательные: 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r>
              <a:rPr lang="ru-RU" sz="2800" b="0" i="1" dirty="0">
                <a:solidFill>
                  <a:srgbClr val="002060"/>
                </a:solidFill>
                <a:effectLst/>
              </a:rPr>
              <a:t>закрепление знаний и умений в решении простых задач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r>
              <a:rPr lang="ru-RU" sz="2800" u="sng" dirty="0" smtClean="0">
                <a:effectLst/>
              </a:rPr>
              <a:t> </a:t>
            </a:r>
            <a:r>
              <a:rPr lang="ru-RU" sz="2400" i="1" u="sng" dirty="0" smtClean="0">
                <a:effectLst/>
              </a:rPr>
              <a:t>Развивающие</a:t>
            </a:r>
            <a:r>
              <a:rPr lang="ru-RU" sz="2400" i="1" u="sng" dirty="0">
                <a:effectLst/>
              </a:rPr>
              <a:t>:</a:t>
            </a:r>
            <a:r>
              <a:rPr lang="ru-RU" sz="2800" u="sng" dirty="0">
                <a:effectLst/>
              </a:rPr>
              <a:t/>
            </a:r>
            <a:br>
              <a:rPr lang="ru-RU" sz="2800" u="sng" dirty="0">
                <a:effectLst/>
              </a:rPr>
            </a:br>
            <a:r>
              <a:rPr lang="ru-RU" sz="2800" b="0" i="1" dirty="0">
                <a:solidFill>
                  <a:srgbClr val="002060"/>
                </a:solidFill>
                <a:effectLst/>
              </a:rPr>
              <a:t>развитие мыслительных действий: анализ,  сравнение, обобщение, классификация</a:t>
            </a:r>
            <a:br>
              <a:rPr lang="ru-RU" sz="2800" b="0" i="1" dirty="0">
                <a:solidFill>
                  <a:srgbClr val="002060"/>
                </a:solidFill>
                <a:effectLst/>
              </a:rPr>
            </a:br>
            <a:r>
              <a:rPr lang="ru-RU" sz="2800" b="0" i="1" dirty="0">
                <a:solidFill>
                  <a:srgbClr val="002060"/>
                </a:solidFill>
                <a:effectLst/>
              </a:rPr>
              <a:t>развитие внимания, зрительной памяти, логического и образного мышления, активности учащихся на уроке</a:t>
            </a:r>
            <a:br>
              <a:rPr lang="ru-RU" sz="2800" b="0" i="1" dirty="0">
                <a:solidFill>
                  <a:srgbClr val="002060"/>
                </a:solidFill>
                <a:effectLst/>
              </a:rPr>
            </a:br>
            <a:r>
              <a:rPr lang="ru-RU" sz="2800" dirty="0" smtClean="0">
                <a:effectLst/>
              </a:rPr>
              <a:t> </a:t>
            </a:r>
            <a:r>
              <a:rPr lang="ru-RU" sz="2400" i="1" u="sng" dirty="0" smtClean="0">
                <a:effectLst/>
              </a:rPr>
              <a:t>Воспитательные</a:t>
            </a:r>
            <a:r>
              <a:rPr lang="ru-RU" sz="2400" i="1" u="sng" dirty="0">
                <a:effectLst/>
              </a:rPr>
              <a:t>: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r>
              <a:rPr lang="ru-RU" sz="2800" b="0" i="1" dirty="0">
                <a:solidFill>
                  <a:srgbClr val="002060"/>
                </a:solidFill>
                <a:effectLst/>
              </a:rPr>
              <a:t>привитие  интереса к предмету;</a:t>
            </a:r>
            <a:br>
              <a:rPr lang="ru-RU" sz="2800" b="0" i="1" dirty="0">
                <a:solidFill>
                  <a:srgbClr val="002060"/>
                </a:solidFill>
                <a:effectLst/>
              </a:rPr>
            </a:br>
            <a:r>
              <a:rPr lang="ru-RU" sz="2800" b="0" i="1" dirty="0">
                <a:solidFill>
                  <a:srgbClr val="002060"/>
                </a:solidFill>
                <a:effectLst/>
              </a:rPr>
              <a:t>воспитание у учащихся чувства товарищества</a:t>
            </a:r>
            <a:br>
              <a:rPr lang="ru-RU" sz="2800" b="0" i="1" dirty="0">
                <a:solidFill>
                  <a:srgbClr val="002060"/>
                </a:solidFill>
                <a:effectLst/>
              </a:rPr>
            </a:br>
            <a:r>
              <a:rPr lang="ru-RU" sz="2800" dirty="0" smtClean="0">
                <a:effectLst/>
              </a:rPr>
              <a:t> </a:t>
            </a:r>
            <a:r>
              <a:rPr lang="ru-RU" sz="2400" i="1" u="sng" dirty="0" err="1" smtClean="0">
                <a:effectLst/>
              </a:rPr>
              <a:t>Здоровьесберегающие</a:t>
            </a:r>
            <a:r>
              <a:rPr lang="ru-RU" sz="2400" i="1" u="sng" dirty="0">
                <a:effectLst/>
              </a:rPr>
              <a:t>: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r>
              <a:rPr lang="ru-RU" sz="2800" b="0" i="1" dirty="0">
                <a:solidFill>
                  <a:srgbClr val="002060"/>
                </a:solidFill>
                <a:effectLst/>
              </a:rPr>
              <a:t>создание благоприятных условий на уроке для учащихся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35398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3208" y="226542"/>
            <a:ext cx="5112568" cy="6328419"/>
          </a:xfrm>
          <a:prstGeom prst="ellipse">
            <a:avLst/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838881" y="6093296"/>
            <a:ext cx="77412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Страна   МАТЕМАТИКА</a:t>
            </a:r>
            <a:endParaRPr lang="ru-RU" sz="5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189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478707"/>
            <a:ext cx="2328066" cy="17000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76672"/>
            <a:ext cx="2328066" cy="17000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5037" y="2812146"/>
            <a:ext cx="2328066" cy="17000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6424" y="2858567"/>
            <a:ext cx="2328066" cy="17000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9843" y="4653136"/>
            <a:ext cx="2328066" cy="17000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8432" y="4797152"/>
            <a:ext cx="2328066" cy="1700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797152"/>
            <a:ext cx="2328066" cy="17000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1631" y="291425"/>
            <a:ext cx="3197148" cy="23403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87741" y="1072090"/>
            <a:ext cx="1492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9-9=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7506" y="913244"/>
            <a:ext cx="545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0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39289" y="4672175"/>
            <a:ext cx="1492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6-5=</a:t>
            </a:r>
            <a:endParaRPr lang="ru-RU" sz="4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933074" y="4653136"/>
            <a:ext cx="545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1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9633" y="495711"/>
            <a:ext cx="1492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5-3=</a:t>
            </a:r>
            <a:endParaRPr lang="ru-RU" sz="4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806332" y="497746"/>
            <a:ext cx="545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2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34" y="4797152"/>
            <a:ext cx="16273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2+1=</a:t>
            </a:r>
            <a:endParaRPr lang="ru-RU" sz="4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34907" y="4816191"/>
            <a:ext cx="545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3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05705" y="2858567"/>
            <a:ext cx="16273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1+3=</a:t>
            </a:r>
            <a:endParaRPr lang="ru-RU" sz="4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883286" y="2812146"/>
            <a:ext cx="545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4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28588" y="518730"/>
            <a:ext cx="16273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2+3=</a:t>
            </a:r>
            <a:endParaRPr lang="ru-RU" sz="4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042567" y="518729"/>
            <a:ext cx="545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5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50237" y="2877606"/>
            <a:ext cx="1492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8-2=</a:t>
            </a:r>
            <a:endParaRPr lang="ru-RU" sz="4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171919" y="2877606"/>
            <a:ext cx="545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6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53847" y="4824901"/>
            <a:ext cx="1492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9-2=</a:t>
            </a:r>
            <a:endParaRPr lang="ru-RU" sz="4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077851" y="4828282"/>
            <a:ext cx="545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7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177" y="2570152"/>
            <a:ext cx="2328066" cy="170007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07538" y="2589191"/>
            <a:ext cx="16273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5+3=</a:t>
            </a:r>
            <a:endParaRPr lang="ru-RU" sz="4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092763" y="2631737"/>
            <a:ext cx="545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8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973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0" grpId="0"/>
      <p:bldP spid="22" grpId="0"/>
      <p:bldP spid="24" grpId="0"/>
      <p:bldP spid="26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6632"/>
            <a:ext cx="3173338" cy="23228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7792" y="2620030"/>
            <a:ext cx="2328066" cy="17000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7467" y="2577208"/>
            <a:ext cx="2328066" cy="17000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4725144"/>
            <a:ext cx="2328066" cy="17000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4383" y="4869160"/>
            <a:ext cx="2328066" cy="17000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484" y="4869160"/>
            <a:ext cx="2328066" cy="17000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484" y="2620030"/>
            <a:ext cx="2328066" cy="1700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0416" y="533289"/>
            <a:ext cx="2328066" cy="17000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7550" y="533289"/>
            <a:ext cx="2328066" cy="17000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8538" y="875493"/>
            <a:ext cx="6351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0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22146" y="1052736"/>
            <a:ext cx="6351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99309" y="1061594"/>
            <a:ext cx="6351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2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15962" y="3140968"/>
            <a:ext cx="6351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3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33306" y="3146022"/>
            <a:ext cx="6351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4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94270" y="3140967"/>
            <a:ext cx="6351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5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37307" y="5429060"/>
            <a:ext cx="6351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6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19261" y="5409553"/>
            <a:ext cx="6351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7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43588" y="5272947"/>
            <a:ext cx="6351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8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07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6632"/>
            <a:ext cx="828092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i="1" dirty="0">
                <a:solidFill>
                  <a:srgbClr val="7030A0"/>
                </a:solidFill>
                <a:latin typeface="a_AlbionicTitulInfl" pitchFamily="34" charset="-52"/>
              </a:rPr>
              <a:t>«Цифры очень нам нужны,</a:t>
            </a:r>
            <a:endParaRPr lang="ru-RU" sz="8000" b="1" dirty="0">
              <a:solidFill>
                <a:srgbClr val="7030A0"/>
              </a:solidFill>
              <a:latin typeface="a_AlbionicTitulInfl" pitchFamily="34" charset="-52"/>
            </a:endParaRPr>
          </a:p>
          <a:p>
            <a:r>
              <a:rPr lang="ru-RU" sz="8000" b="1" i="1" dirty="0">
                <a:solidFill>
                  <a:srgbClr val="7030A0"/>
                </a:solidFill>
                <a:latin typeface="a_AlbionicTitulInfl" pitchFamily="34" charset="-52"/>
              </a:rPr>
              <a:t>б</a:t>
            </a:r>
            <a:r>
              <a:rPr lang="ru-RU" sz="8000" b="1" i="1" dirty="0" smtClean="0">
                <a:solidFill>
                  <a:srgbClr val="7030A0"/>
                </a:solidFill>
                <a:latin typeface="a_AlbionicTitulInfl" pitchFamily="34" charset="-52"/>
              </a:rPr>
              <a:t>удем </a:t>
            </a:r>
            <a:r>
              <a:rPr lang="ru-RU" sz="8000" b="1" i="1" dirty="0">
                <a:solidFill>
                  <a:srgbClr val="7030A0"/>
                </a:solidFill>
                <a:latin typeface="a_AlbionicTitulInfl" pitchFamily="34" charset="-52"/>
              </a:rPr>
              <a:t>с цифрами дружны»</a:t>
            </a:r>
            <a:endParaRPr lang="ru-RU" sz="8000" b="1" dirty="0">
              <a:solidFill>
                <a:srgbClr val="7030A0"/>
              </a:solidFill>
              <a:latin typeface="a_AlbionicTitulInfl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38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8000" dirty="0" smtClean="0">
                <a:solidFill>
                  <a:srgbClr val="FF0000"/>
                </a:solidFill>
                <a:latin typeface="a_AlbionicTitulInfl" pitchFamily="34" charset="-52"/>
              </a:rPr>
              <a:t>Число</a:t>
            </a:r>
            <a:endParaRPr lang="ru-RU" sz="8000" dirty="0">
              <a:solidFill>
                <a:srgbClr val="FF0000"/>
              </a:solidFill>
              <a:latin typeface="a_AlbionicTitulInfl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0"/>
            <a:ext cx="3900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176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/>
          <p:cNvSpPr/>
          <p:nvPr/>
        </p:nvSpPr>
        <p:spPr>
          <a:xfrm>
            <a:off x="1668252" y="745049"/>
            <a:ext cx="1440160" cy="1440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FF00"/>
                </a:solidFill>
              </a:rPr>
              <a:t>4</a:t>
            </a: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3" name="Блок-схема: узел 2"/>
          <p:cNvSpPr/>
          <p:nvPr/>
        </p:nvSpPr>
        <p:spPr>
          <a:xfrm>
            <a:off x="6372200" y="4581128"/>
            <a:ext cx="1440160" cy="1440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FF00"/>
                </a:solidFill>
              </a:rPr>
              <a:t>3</a:t>
            </a: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1081305" y="4612138"/>
            <a:ext cx="1440160" cy="1440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2987824" y="2708920"/>
            <a:ext cx="1440160" cy="1440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FF00"/>
                </a:solidFill>
              </a:rPr>
              <a:t>9</a:t>
            </a: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6372200" y="1145138"/>
            <a:ext cx="1440160" cy="1440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FF00"/>
                </a:solidFill>
              </a:rPr>
              <a:t>8</a:t>
            </a: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683568" y="1145138"/>
            <a:ext cx="817240" cy="796846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3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3299284" y="1068372"/>
            <a:ext cx="817240" cy="796846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5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171128" y="4933795"/>
            <a:ext cx="817240" cy="796846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4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2579204" y="4932842"/>
            <a:ext cx="817240" cy="796846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6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7940561" y="1465129"/>
            <a:ext cx="817240" cy="796846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9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5364088" y="1459328"/>
            <a:ext cx="817240" cy="796846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7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5" name="Блок-схема: узел 14"/>
          <p:cNvSpPr/>
          <p:nvPr/>
        </p:nvSpPr>
        <p:spPr>
          <a:xfrm>
            <a:off x="4611304" y="2852935"/>
            <a:ext cx="968629" cy="974488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10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1979712" y="3030577"/>
            <a:ext cx="817240" cy="796846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8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7956376" y="4902785"/>
            <a:ext cx="817240" cy="796846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4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5364088" y="4902785"/>
            <a:ext cx="817240" cy="796846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2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1390208" y="4581127"/>
            <a:ext cx="805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5</a:t>
            </a:r>
            <a:endParaRPr lang="ru-RU" sz="8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57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491</TotalTime>
  <Words>286</Words>
  <Application>Microsoft Office PowerPoint</Application>
  <PresentationFormat>Экран (4:3)</PresentationFormat>
  <Paragraphs>155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Воздушный поток</vt:lpstr>
      <vt:lpstr> Урок по математике  в 1 классе</vt:lpstr>
      <vt:lpstr>Тема:  «Закрепление. Решение простых задач на сложение и вычитание» </vt:lpstr>
      <vt:lpstr>Цели:  Образовательные:  закрепление знаний и умений в решении простых задач  Развивающие: развитие мыслительных действий: анализ,  сравнение, обобщение, классификация развитие внимания, зрительной памяти, логического и образного мышления, активности учащихся на уроке  Воспитательные: привитие  интереса к предмету; воспитание у учащихся чувства товарищества  Здоровьесберегающие: создание благоприятных условий на уроке для учащихся </vt:lpstr>
      <vt:lpstr>Слайд 4</vt:lpstr>
      <vt:lpstr>Слайд 5</vt:lpstr>
      <vt:lpstr>Слайд 6</vt:lpstr>
      <vt:lpstr>Слайд 7</vt:lpstr>
      <vt:lpstr>Число</vt:lpstr>
      <vt:lpstr>Слайд 9</vt:lpstr>
      <vt:lpstr>Слайд 10</vt:lpstr>
      <vt:lpstr>Слайд 11</vt:lpstr>
      <vt:lpstr>Слайд 12</vt:lpstr>
      <vt:lpstr>Слайд 13</vt:lpstr>
      <vt:lpstr>«Геометрия важна, очень всем она нужна»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Урок по математике  в 1 классе</dc:title>
  <dc:creator>User</dc:creator>
  <cp:lastModifiedBy>Tata</cp:lastModifiedBy>
  <cp:revision>43</cp:revision>
  <dcterms:created xsi:type="dcterms:W3CDTF">2011-11-29T15:44:05Z</dcterms:created>
  <dcterms:modified xsi:type="dcterms:W3CDTF">2012-03-16T13:19:14Z</dcterms:modified>
</cp:coreProperties>
</file>