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7ECA988-4930-4DD2-B0B0-626B43DBC899}" type="datetimeFigureOut">
              <a:rPr lang="ru-RU"/>
              <a:pPr>
                <a:defRPr/>
              </a:pPr>
              <a:t>25.03.2012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795B22C-2BB4-4814-BB37-34BD2346630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E17934-36AA-4212-86B5-E66BF8B7D027}" type="slidenum">
              <a:rPr lang="ru-RU"/>
              <a:pPr fontAlgn="base">
                <a:spcBef>
                  <a:spcPct val="0"/>
                </a:spcBef>
                <a:spcAft>
                  <a:spcPct val="0"/>
                </a:spcAft>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7421E1-B1B9-4F60-8C11-7787F3A2927A}"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B86D10-84C4-4D43-82F4-F92D3A4FEE6D}"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435375-A8CC-479A-B428-744E9F7D6A50}"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D56832-DC15-4C95-AB31-6DA4FF881DC9}"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BC7968-A41E-42D1-9D2F-715112ABF285}" type="slidenum">
              <a:rPr lang="ru-RU"/>
              <a:pPr fontAlgn="base">
                <a:spcBef>
                  <a:spcPct val="0"/>
                </a:spcBef>
                <a:spcAft>
                  <a:spcPct val="0"/>
                </a:spcAft>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0">
                <a:solidFill>
                  <a:srgbClr val="454545"/>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BDA9C61-986B-4CA1-909B-686047450EFF}"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6C91C1-D910-484D-A232-FE9E118BB09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E1F2D02-6143-405E-844D-2A2D7BE52C55}"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56D585E-2CF7-4CFA-9449-BB0EFCF7A71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2C4325-5AAD-4BF9-A9F5-97E2BDE6F333}"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FA2623-4E9D-466A-8CC4-59E8FF51772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78E7709-CB22-40DA-8C8B-4F6A97F4CB6B}"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5DC4B4-AFCF-4448-8868-60AE377028D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24A1EC5-BA8A-4BDD-8017-5AD1D59656D0}" type="datetimeFigureOut">
              <a:rPr lang="ru-RU"/>
              <a:pPr>
                <a:defRPr/>
              </a:pPr>
              <a:t>25.03.2012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38A66A-E47A-4CF4-A00A-E9EBD722CE0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14414" y="1600200"/>
            <a:ext cx="328138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22BADDE-3B29-406C-910A-E9B12AFA729A}" type="datetimeFigureOut">
              <a:rPr lang="ru-RU"/>
              <a:pPr>
                <a:defRPr/>
              </a:pPr>
              <a:t>25.03.2012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98263C-67CB-4DDF-A0C6-15B7BF88586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357290" y="1535113"/>
            <a:ext cx="31400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1357290" y="2174875"/>
            <a:ext cx="314009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7AB4412-68C4-426A-BFB8-F31D0A9F533E}" type="datetimeFigureOut">
              <a:rPr lang="ru-RU"/>
              <a:pPr>
                <a:defRPr/>
              </a:pPr>
              <a:t>25.03.2012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0D00483-E863-4B8B-9DDB-62D974A8A00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7914C2D-FFB1-4BA1-855A-1C368A2D1C69}" type="datetimeFigureOut">
              <a:rPr lang="ru-RU"/>
              <a:pPr>
                <a:defRPr/>
              </a:pPr>
              <a:t>25.03.2012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8A084B1-76B3-4F9B-8682-F4A37FFC434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5CE3A2C-032D-4DC8-ABF1-9CF63766F44D}" type="datetimeFigureOut">
              <a:rPr lang="ru-RU"/>
              <a:pPr>
                <a:defRPr/>
              </a:pPr>
              <a:t>25.03.2012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82ACD2D-2D63-4986-B376-580B4C763C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000240"/>
            <a:ext cx="2365371"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071538" y="3214686"/>
            <a:ext cx="2393975" cy="2911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44618CF-811C-46E2-82DD-E5743419744B}" type="datetimeFigureOut">
              <a:rPr lang="ru-RU"/>
              <a:pPr>
                <a:defRPr/>
              </a:pPr>
              <a:t>25.03.2012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E07DE57-F746-446E-B69E-0C78F479266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CEFB4B0-6C5C-486D-AF83-5B83AB390C57}" type="datetimeFigureOut">
              <a:rPr lang="ru-RU"/>
              <a:pPr>
                <a:defRPr/>
              </a:pPr>
              <a:t>25.03.2012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693C940-27E7-4F54-A937-C1122A1CF21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74638"/>
            <a:ext cx="7900987"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027" name="Текст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lumMod val="85000"/>
                  </a:schemeClr>
                </a:solidFill>
                <a:latin typeface="+mn-lt"/>
              </a:defRPr>
            </a:lvl1pPr>
          </a:lstStyle>
          <a:p>
            <a:pPr>
              <a:defRPr/>
            </a:pPr>
            <a:fld id="{28772BA5-C78B-4C5A-BDD6-291821BB8CAB}" type="datetimeFigureOut">
              <a:rPr lang="ru-RU"/>
              <a:pPr>
                <a:defRPr/>
              </a:pPr>
              <a:t>25.03.2012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lumMod val="8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lumMod val="85000"/>
                  </a:schemeClr>
                </a:solidFill>
                <a:latin typeface="+mn-lt"/>
              </a:defRPr>
            </a:lvl1pPr>
          </a:lstStyle>
          <a:p>
            <a:pPr>
              <a:defRPr/>
            </a:pPr>
            <a:fld id="{072CE299-4575-4C4B-BFC5-3B71B5AFDA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0" fontAlgn="base">
        <a:spcBef>
          <a:spcPct val="0"/>
        </a:spcBef>
        <a:spcAft>
          <a:spcPct val="0"/>
        </a:spcAft>
        <a:defRPr sz="6000" b="1" kern="1200">
          <a:solidFill>
            <a:srgbClr val="C00000"/>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6000" b="1">
          <a:solidFill>
            <a:srgbClr val="C00000"/>
          </a:solidFill>
          <a:latin typeface="ArtScript"/>
        </a:defRPr>
      </a:lvl2pPr>
      <a:lvl3pPr algn="ctr" rtl="0" fontAlgn="base">
        <a:spcBef>
          <a:spcPct val="0"/>
        </a:spcBef>
        <a:spcAft>
          <a:spcPct val="0"/>
        </a:spcAft>
        <a:defRPr sz="6000" b="1">
          <a:solidFill>
            <a:srgbClr val="C00000"/>
          </a:solidFill>
          <a:latin typeface="ArtScript"/>
        </a:defRPr>
      </a:lvl3pPr>
      <a:lvl4pPr algn="ctr" rtl="0" fontAlgn="base">
        <a:spcBef>
          <a:spcPct val="0"/>
        </a:spcBef>
        <a:spcAft>
          <a:spcPct val="0"/>
        </a:spcAft>
        <a:defRPr sz="6000" b="1">
          <a:solidFill>
            <a:srgbClr val="C00000"/>
          </a:solidFill>
          <a:latin typeface="ArtScript"/>
        </a:defRPr>
      </a:lvl4pPr>
      <a:lvl5pPr algn="ctr" rtl="0" fontAlgn="base">
        <a:spcBef>
          <a:spcPct val="0"/>
        </a:spcBef>
        <a:spcAft>
          <a:spcPct val="0"/>
        </a:spcAft>
        <a:defRPr sz="6000" b="1">
          <a:solidFill>
            <a:srgbClr val="C00000"/>
          </a:solidFill>
          <a:latin typeface="ArtScript"/>
        </a:defRPr>
      </a:lvl5pPr>
      <a:lvl6pPr marL="457200" algn="ctr" rtl="0" fontAlgn="base">
        <a:spcBef>
          <a:spcPct val="0"/>
        </a:spcBef>
        <a:spcAft>
          <a:spcPct val="0"/>
        </a:spcAft>
        <a:defRPr sz="6000" b="1">
          <a:solidFill>
            <a:srgbClr val="C00000"/>
          </a:solidFill>
          <a:latin typeface="ArtScript"/>
        </a:defRPr>
      </a:lvl6pPr>
      <a:lvl7pPr marL="914400" algn="ctr" rtl="0" fontAlgn="base">
        <a:spcBef>
          <a:spcPct val="0"/>
        </a:spcBef>
        <a:spcAft>
          <a:spcPct val="0"/>
        </a:spcAft>
        <a:defRPr sz="6000" b="1">
          <a:solidFill>
            <a:srgbClr val="C00000"/>
          </a:solidFill>
          <a:latin typeface="ArtScript"/>
        </a:defRPr>
      </a:lvl7pPr>
      <a:lvl8pPr marL="1371600" algn="ctr" rtl="0" fontAlgn="base">
        <a:spcBef>
          <a:spcPct val="0"/>
        </a:spcBef>
        <a:spcAft>
          <a:spcPct val="0"/>
        </a:spcAft>
        <a:defRPr sz="6000" b="1">
          <a:solidFill>
            <a:srgbClr val="C00000"/>
          </a:solidFill>
          <a:latin typeface="ArtScript"/>
        </a:defRPr>
      </a:lvl8pPr>
      <a:lvl9pPr marL="1828800" algn="ctr" rtl="0" fontAlgn="base">
        <a:spcBef>
          <a:spcPct val="0"/>
        </a:spcBef>
        <a:spcAft>
          <a:spcPct val="0"/>
        </a:spcAft>
        <a:defRPr sz="6000" b="1">
          <a:solidFill>
            <a:srgbClr val="C00000"/>
          </a:solidFill>
          <a:latin typeface="ArtScript"/>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fontAlgn="auto">
              <a:spcAft>
                <a:spcPts val="0"/>
              </a:spcAft>
              <a:defRPr/>
            </a:pPr>
            <a:r>
              <a:rPr lang="en-US" dirty="0" smtClean="0">
                <a:latin typeface="Harrington" pitchFamily="82" charset="0"/>
              </a:rPr>
              <a:t>Business in the USA</a:t>
            </a:r>
            <a:endParaRPr lang="ru-RU" dirty="0"/>
          </a:p>
        </p:txBody>
      </p:sp>
      <p:sp>
        <p:nvSpPr>
          <p:cNvPr id="14338" name="Подзаголовок 2"/>
          <p:cNvSpPr>
            <a:spLocks noGrp="1"/>
          </p:cNvSpPr>
          <p:nvPr>
            <p:ph type="subTitle" idx="1"/>
          </p:nvPr>
        </p:nvSpPr>
        <p:spPr/>
        <p:txBody>
          <a:bodyPr/>
          <a:lstStyle/>
          <a:p>
            <a:r>
              <a:rPr lang="ru-RU" smtClean="0"/>
              <a:t>                      </a:t>
            </a:r>
            <a:r>
              <a:rPr lang="en-US" smtClean="0"/>
              <a:t>Almaeva Diana</a:t>
            </a:r>
            <a:r>
              <a:rPr lang="ru-RU" smtClean="0"/>
              <a:t>,</a:t>
            </a:r>
            <a:r>
              <a:rPr lang="en-US" smtClean="0"/>
              <a:t> 8L1 </a:t>
            </a:r>
            <a:endParaRPr lang="ru-RU" smtClean="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jpg"/>
          <p:cNvPicPr>
            <a:picLocks noChangeAspect="1"/>
          </p:cNvPicPr>
          <p:nvPr/>
        </p:nvPicPr>
        <p:blipFill>
          <a:blip r:embed="rId3"/>
          <a:srcRect/>
          <a:stretch>
            <a:fillRect/>
          </a:stretch>
        </p:blipFill>
        <p:spPr bwMode="auto">
          <a:xfrm rot="357107">
            <a:off x="5133975" y="3748088"/>
            <a:ext cx="3527425" cy="2682875"/>
          </a:xfrm>
          <a:prstGeom prst="rect">
            <a:avLst/>
          </a:prstGeom>
          <a:noFill/>
          <a:ln w="9525">
            <a:noFill/>
            <a:miter lim="800000"/>
            <a:headEnd/>
            <a:tailEnd/>
          </a:ln>
        </p:spPr>
      </p:pic>
      <p:pic>
        <p:nvPicPr>
          <p:cNvPr id="5" name="Рисунок 4" descr="ььь.jpg"/>
          <p:cNvPicPr>
            <a:picLocks noChangeAspect="1" noChangeArrowheads="1"/>
          </p:cNvPicPr>
          <p:nvPr/>
        </p:nvPicPr>
        <p:blipFill>
          <a:blip r:embed="rId4"/>
          <a:srcRect/>
          <a:stretch>
            <a:fillRect/>
          </a:stretch>
        </p:blipFill>
        <p:spPr bwMode="auto">
          <a:xfrm>
            <a:off x="4449763" y="798513"/>
            <a:ext cx="4090987" cy="3371850"/>
          </a:xfrm>
          <a:prstGeom prst="rect">
            <a:avLst/>
          </a:prstGeom>
          <a:noFill/>
        </p:spPr>
      </p:pic>
      <p:sp>
        <p:nvSpPr>
          <p:cNvPr id="2" name="Заголовок 1"/>
          <p:cNvSpPr>
            <a:spLocks noGrp="1"/>
          </p:cNvSpPr>
          <p:nvPr>
            <p:ph type="title"/>
          </p:nvPr>
        </p:nvSpPr>
        <p:spPr/>
        <p:txBody>
          <a:bodyPr/>
          <a:lstStyle/>
          <a:p>
            <a:pPr fontAlgn="auto">
              <a:spcAft>
                <a:spcPts val="0"/>
              </a:spcAft>
              <a:defRPr/>
            </a:pPr>
            <a:r>
              <a:rPr lang="en-US" dirty="0" smtClean="0">
                <a:latin typeface="Harrington" pitchFamily="82" charset="0"/>
              </a:rPr>
              <a:t>Microsoft</a:t>
            </a:r>
            <a:endParaRPr lang="ru-RU" dirty="0"/>
          </a:p>
        </p:txBody>
      </p:sp>
      <p:sp>
        <p:nvSpPr>
          <p:cNvPr id="3" name="Содержимое 2"/>
          <p:cNvSpPr>
            <a:spLocks noGrp="1"/>
          </p:cNvSpPr>
          <p:nvPr>
            <p:ph idx="1"/>
          </p:nvPr>
        </p:nvSpPr>
        <p:spPr>
          <a:xfrm>
            <a:off x="1285875" y="1600200"/>
            <a:ext cx="3070225" cy="4525963"/>
          </a:xfrm>
        </p:spPr>
        <p:txBody>
          <a:bodyPr/>
          <a:lstStyle/>
          <a:p>
            <a:r>
              <a:rPr lang="en-US" sz="1400" b="1" smtClean="0">
                <a:latin typeface="Harrington" pitchFamily="82" charset="0"/>
              </a:rPr>
              <a:t>Microsoft Corporation is a very big company which makes computer software and video games all over the world. Bill Gates and  Paul Allen started the company in 1975.</a:t>
            </a:r>
            <a:r>
              <a:rPr lang="en-US" sz="1400" b="1" baseline="30000" smtClean="0">
                <a:latin typeface="Harrington" pitchFamily="82" charset="0"/>
              </a:rPr>
              <a:t> </a:t>
            </a:r>
          </a:p>
          <a:p>
            <a:r>
              <a:rPr lang="en-US" sz="1400" b="1" smtClean="0">
                <a:latin typeface="Harrington" pitchFamily="82" charset="0"/>
              </a:rPr>
              <a:t>Microsoft makes Windows, Microsoft Office, Internet Explorer, MSN, and the Xbox 360. These are just the most popular products - they make a lot of other ones too.</a:t>
            </a:r>
          </a:p>
          <a:p>
            <a:r>
              <a:rPr lang="en-US" sz="1400" b="1" smtClean="0">
                <a:latin typeface="Harrington" pitchFamily="82" charset="0"/>
              </a:rPr>
              <a:t> Most of Microsoft programs can’t be downloaded for free - people have to buy them in a shop or online. Some products are already installed when people buy a new computer.</a:t>
            </a:r>
            <a:endParaRPr lang="ru-RU" sz="1400" b="1" smtClean="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latin typeface="Harrington" pitchFamily="82" charset="0"/>
              </a:rPr>
              <a:t>Apple</a:t>
            </a:r>
            <a:endParaRPr lang="ru-RU" dirty="0"/>
          </a:p>
        </p:txBody>
      </p:sp>
      <p:sp>
        <p:nvSpPr>
          <p:cNvPr id="3" name="Содержимое 2"/>
          <p:cNvSpPr>
            <a:spLocks noGrp="1"/>
          </p:cNvSpPr>
          <p:nvPr>
            <p:ph idx="1"/>
          </p:nvPr>
        </p:nvSpPr>
        <p:spPr>
          <a:xfrm>
            <a:off x="1285875" y="1600200"/>
            <a:ext cx="3646488" cy="4525963"/>
          </a:xfrm>
        </p:spPr>
        <p:txBody>
          <a:bodyPr/>
          <a:lstStyle/>
          <a:p>
            <a:r>
              <a:rPr lang="en-US" sz="1800" b="1" smtClean="0">
                <a:latin typeface="Harrington" pitchFamily="82" charset="0"/>
              </a:rPr>
              <a:t>Apple is an American multinational corporation that makes  computer software and personal computers. The company's  most famous products are  the iPod, the iPhone and the iPad. People all over the world use these products. </a:t>
            </a:r>
          </a:p>
          <a:p>
            <a:r>
              <a:rPr lang="en-US" sz="1800" b="1" smtClean="0">
                <a:latin typeface="Harrington" pitchFamily="82" charset="0"/>
              </a:rPr>
              <a:t>As of July 2011, the company operates 357 retail stores in ten countries, and an online store where hardware and software products are sold.</a:t>
            </a:r>
            <a:r>
              <a:rPr lang="en-US" sz="1800" b="1" baseline="30000" smtClean="0">
                <a:latin typeface="Harrington" pitchFamily="82" charset="0"/>
              </a:rPr>
              <a:t> </a:t>
            </a:r>
            <a:endParaRPr lang="ru-RU" sz="1800" b="1" smtClean="0"/>
          </a:p>
        </p:txBody>
      </p:sp>
      <p:pic>
        <p:nvPicPr>
          <p:cNvPr id="5" name="Рисунок 4" descr="i (1).jpg"/>
          <p:cNvPicPr>
            <a:picLocks noChangeAspect="1"/>
          </p:cNvPicPr>
          <p:nvPr/>
        </p:nvPicPr>
        <p:blipFill>
          <a:blip r:embed="rId3"/>
          <a:srcRect/>
          <a:stretch>
            <a:fillRect/>
          </a:stretch>
        </p:blipFill>
        <p:spPr bwMode="auto">
          <a:xfrm rot="-810184">
            <a:off x="5267325" y="1254125"/>
            <a:ext cx="2005013" cy="1497013"/>
          </a:xfrm>
          <a:prstGeom prst="rect">
            <a:avLst/>
          </a:prstGeom>
          <a:noFill/>
          <a:ln w="9525">
            <a:noFill/>
            <a:miter lim="800000"/>
            <a:headEnd/>
            <a:tailEnd/>
          </a:ln>
        </p:spPr>
      </p:pic>
      <p:pic>
        <p:nvPicPr>
          <p:cNvPr id="8" name="Рисунок 7" descr="i (4).jpg"/>
          <p:cNvPicPr>
            <a:picLocks noChangeAspect="1"/>
          </p:cNvPicPr>
          <p:nvPr/>
        </p:nvPicPr>
        <p:blipFill>
          <a:blip r:embed="rId4"/>
          <a:srcRect/>
          <a:stretch>
            <a:fillRect/>
          </a:stretch>
        </p:blipFill>
        <p:spPr bwMode="auto">
          <a:xfrm rot="596405">
            <a:off x="7299325" y="860425"/>
            <a:ext cx="1322388" cy="2511425"/>
          </a:xfrm>
          <a:prstGeom prst="rect">
            <a:avLst/>
          </a:prstGeom>
          <a:noFill/>
          <a:ln w="9525">
            <a:noFill/>
            <a:miter lim="800000"/>
            <a:headEnd/>
            <a:tailEnd/>
          </a:ln>
        </p:spPr>
      </p:pic>
      <p:pic>
        <p:nvPicPr>
          <p:cNvPr id="9" name="Рисунок 8" descr="152px-Apple-logo.svg.png"/>
          <p:cNvPicPr>
            <a:picLocks noChangeAspect="1"/>
          </p:cNvPicPr>
          <p:nvPr/>
        </p:nvPicPr>
        <p:blipFill>
          <a:blip r:embed="rId5"/>
          <a:srcRect/>
          <a:stretch>
            <a:fillRect/>
          </a:stretch>
        </p:blipFill>
        <p:spPr bwMode="auto">
          <a:xfrm>
            <a:off x="4787900" y="2852738"/>
            <a:ext cx="3097213" cy="37893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latin typeface="Harrington" pitchFamily="82" charset="0"/>
              </a:rPr>
              <a:t>Ford Motor Company</a:t>
            </a:r>
            <a:endParaRPr lang="ru-RU" dirty="0"/>
          </a:p>
        </p:txBody>
      </p:sp>
      <p:sp>
        <p:nvSpPr>
          <p:cNvPr id="3" name="Содержимое 2"/>
          <p:cNvSpPr>
            <a:spLocks noGrp="1"/>
          </p:cNvSpPr>
          <p:nvPr>
            <p:ph idx="1"/>
          </p:nvPr>
        </p:nvSpPr>
        <p:spPr>
          <a:xfrm>
            <a:off x="1285875" y="1600200"/>
            <a:ext cx="3933825" cy="4525963"/>
          </a:xfrm>
        </p:spPr>
        <p:txBody>
          <a:bodyPr/>
          <a:lstStyle/>
          <a:p>
            <a:r>
              <a:rPr lang="en-US" sz="2000" b="1" smtClean="0">
                <a:latin typeface="Harrington" pitchFamily="82" charset="0"/>
              </a:rPr>
              <a:t>Ford Motor Company is an American multinational automaker based in Dearborn, Michigan, a suburb of Detroit. The automaker was founded by Henry Ford and incorporated on June 16, 1903. </a:t>
            </a:r>
          </a:p>
          <a:p>
            <a:r>
              <a:rPr lang="en-US" sz="2000" b="1" smtClean="0">
                <a:latin typeface="Harrington" pitchFamily="82" charset="0"/>
              </a:rPr>
              <a:t>Henry Ford's methods came to be known around the world as Fordism by 1914.</a:t>
            </a:r>
          </a:p>
          <a:p>
            <a:r>
              <a:rPr lang="en-US" sz="2000" b="1" smtClean="0">
                <a:latin typeface="Harrington" pitchFamily="82" charset="0"/>
              </a:rPr>
              <a:t>Ford is the second largest automaker in the U.S. and the fifth-largest in the world.</a:t>
            </a:r>
          </a:p>
          <a:p>
            <a:endParaRPr lang="ru-RU" sz="1200" smtClean="0"/>
          </a:p>
        </p:txBody>
      </p:sp>
      <p:pic>
        <p:nvPicPr>
          <p:cNvPr id="4" name="Рисунок 3" descr="250px-Ford_Motor_Company_Logo.svg.png"/>
          <p:cNvPicPr>
            <a:picLocks noChangeAspect="1"/>
          </p:cNvPicPr>
          <p:nvPr/>
        </p:nvPicPr>
        <p:blipFill>
          <a:blip r:embed="rId3"/>
          <a:srcRect/>
          <a:stretch>
            <a:fillRect/>
          </a:stretch>
        </p:blipFill>
        <p:spPr bwMode="auto">
          <a:xfrm>
            <a:off x="5435600" y="1700213"/>
            <a:ext cx="2881313" cy="1152525"/>
          </a:xfrm>
          <a:prstGeom prst="rect">
            <a:avLst/>
          </a:prstGeom>
          <a:noFill/>
          <a:ln w="9525">
            <a:noFill/>
            <a:miter lim="800000"/>
            <a:headEnd/>
            <a:tailEnd/>
          </a:ln>
        </p:spPr>
      </p:pic>
      <p:pic>
        <p:nvPicPr>
          <p:cNvPr id="5" name="Рисунок 4" descr="470px-Henry_ford_1919.jpg"/>
          <p:cNvPicPr>
            <a:picLocks noChangeAspect="1" noChangeArrowheads="1"/>
          </p:cNvPicPr>
          <p:nvPr/>
        </p:nvPicPr>
        <p:blipFill>
          <a:blip r:embed="rId4"/>
          <a:srcRect/>
          <a:stretch>
            <a:fillRect/>
          </a:stretch>
        </p:blipFill>
        <p:spPr bwMode="auto">
          <a:xfrm>
            <a:off x="5505450" y="2846388"/>
            <a:ext cx="2992438" cy="38227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latin typeface="Harrington" pitchFamily="82" charset="0"/>
              </a:rPr>
              <a:t>Bill Gates</a:t>
            </a:r>
            <a:endParaRPr lang="ru-RU" dirty="0"/>
          </a:p>
        </p:txBody>
      </p:sp>
      <p:sp>
        <p:nvSpPr>
          <p:cNvPr id="3" name="Содержимое 2"/>
          <p:cNvSpPr>
            <a:spLocks noGrp="1"/>
          </p:cNvSpPr>
          <p:nvPr>
            <p:ph idx="1"/>
          </p:nvPr>
        </p:nvSpPr>
        <p:spPr>
          <a:xfrm>
            <a:off x="1331913" y="1412875"/>
            <a:ext cx="3286125" cy="5073650"/>
          </a:xfrm>
        </p:spPr>
        <p:txBody>
          <a:bodyPr rtlCol="0">
            <a:normAutofit fontScale="70000" lnSpcReduction="20000"/>
          </a:bodyPr>
          <a:lstStyle/>
          <a:p>
            <a:pPr fontAlgn="auto">
              <a:spcAft>
                <a:spcPts val="0"/>
              </a:spcAft>
              <a:buFont typeface="Arial" pitchFamily="34" charset="0"/>
              <a:buChar char="•"/>
              <a:defRPr/>
            </a:pPr>
            <a:r>
              <a:rPr lang="en-US" b="1" dirty="0" smtClean="0">
                <a:latin typeface="Harrington" pitchFamily="82" charset="0"/>
              </a:rPr>
              <a:t>Bill Gates was born October 28, 1955. In 1975 at the age of 20 he left university and formed his own company. He called it</a:t>
            </a:r>
          </a:p>
          <a:p>
            <a:pPr fontAlgn="auto">
              <a:spcAft>
                <a:spcPts val="0"/>
              </a:spcAft>
              <a:buFont typeface="Arial" pitchFamily="34" charset="0"/>
              <a:buChar char="•"/>
              <a:defRPr/>
            </a:pPr>
            <a:r>
              <a:rPr lang="en-US" b="1" dirty="0" smtClean="0">
                <a:latin typeface="Harrington" pitchFamily="82" charset="0"/>
              </a:rPr>
              <a:t>Microsoft. That was the beginning of the</a:t>
            </a:r>
          </a:p>
          <a:p>
            <a:pPr fontAlgn="auto">
              <a:spcAft>
                <a:spcPts val="0"/>
              </a:spcAft>
              <a:buFont typeface="Arial" pitchFamily="34" charset="0"/>
              <a:buChar char="•"/>
              <a:defRPr/>
            </a:pPr>
            <a:r>
              <a:rPr lang="en-US" b="1" dirty="0" smtClean="0">
                <a:latin typeface="Harrington" pitchFamily="82" charset="0"/>
              </a:rPr>
              <a:t>'personal computer'. Before that, most</a:t>
            </a:r>
          </a:p>
          <a:p>
            <a:pPr fontAlgn="auto">
              <a:spcAft>
                <a:spcPts val="0"/>
              </a:spcAft>
              <a:buFont typeface="Arial" pitchFamily="34" charset="0"/>
              <a:buChar char="•"/>
              <a:defRPr/>
            </a:pPr>
            <a:r>
              <a:rPr lang="en-US" b="1" dirty="0" smtClean="0">
                <a:latin typeface="Harrington" pitchFamily="82" charset="0"/>
              </a:rPr>
              <a:t>people didn't have computers in their homes. The company is incredibly</a:t>
            </a:r>
          </a:p>
          <a:p>
            <a:pPr fontAlgn="auto">
              <a:spcAft>
                <a:spcPts val="0"/>
              </a:spcAft>
              <a:buFont typeface="Arial" pitchFamily="34" charset="0"/>
              <a:buChar char="•"/>
              <a:defRPr/>
            </a:pPr>
            <a:r>
              <a:rPr lang="en-US" b="1" dirty="0" smtClean="0">
                <a:latin typeface="Harrington" pitchFamily="82" charset="0"/>
              </a:rPr>
              <a:t>Successful and its products are known all over the world.</a:t>
            </a:r>
            <a:endParaRPr lang="ru-RU" b="1" dirty="0"/>
          </a:p>
        </p:txBody>
      </p:sp>
      <p:pic>
        <p:nvPicPr>
          <p:cNvPr id="4" name="Рисунок 3" descr="0_236de_ac547a2f_XL.jpg"/>
          <p:cNvPicPr>
            <a:picLocks noChangeAspect="1" noChangeArrowheads="1"/>
          </p:cNvPicPr>
          <p:nvPr/>
        </p:nvPicPr>
        <p:blipFill>
          <a:blip r:embed="rId3"/>
          <a:srcRect/>
          <a:stretch>
            <a:fillRect/>
          </a:stretch>
        </p:blipFill>
        <p:spPr bwMode="auto">
          <a:xfrm>
            <a:off x="4492625" y="1481138"/>
            <a:ext cx="4260850" cy="45481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latin typeface="Harrington" pitchFamily="82" charset="0"/>
              </a:rPr>
              <a:t>United States dollar</a:t>
            </a:r>
            <a:endParaRPr lang="ru-RU" dirty="0"/>
          </a:p>
        </p:txBody>
      </p:sp>
      <p:sp>
        <p:nvSpPr>
          <p:cNvPr id="3" name="Содержимое 2"/>
          <p:cNvSpPr>
            <a:spLocks noGrp="1"/>
          </p:cNvSpPr>
          <p:nvPr>
            <p:ph idx="1"/>
          </p:nvPr>
        </p:nvSpPr>
        <p:spPr>
          <a:xfrm>
            <a:off x="323850" y="1557338"/>
            <a:ext cx="3646488" cy="4525962"/>
          </a:xfrm>
        </p:spPr>
        <p:txBody>
          <a:bodyPr rtlCol="0">
            <a:normAutofit fontScale="62500" lnSpcReduction="20000"/>
          </a:bodyPr>
          <a:lstStyle/>
          <a:p>
            <a:pPr fontAlgn="auto">
              <a:spcAft>
                <a:spcPts val="0"/>
              </a:spcAft>
              <a:buFont typeface="Arial" pitchFamily="34" charset="0"/>
              <a:buChar char="•"/>
              <a:defRPr/>
            </a:pPr>
            <a:r>
              <a:rPr lang="en-US" b="1" dirty="0" smtClean="0">
                <a:latin typeface="Harrington" pitchFamily="82" charset="0"/>
              </a:rPr>
              <a:t>The U.S. dollar was created by the Constitution and defined by the Coinage Act of 1792.Since than it became the official currency of the USA. It Divided into 100 smaller units called cent or pennies. Several countries use it as of official currency. On the dollar  banknotes you can see the portraits of the most famous American people, such as George Washington the first president of the country. </a:t>
            </a:r>
            <a:endParaRPr lang="en-US" b="1" dirty="0">
              <a:latin typeface="Harrington" pitchFamily="82" charset="0"/>
            </a:endParaRPr>
          </a:p>
        </p:txBody>
      </p:sp>
      <p:pic>
        <p:nvPicPr>
          <p:cNvPr id="4" name="Рисунок 3" descr="688px-USDnotes.png"/>
          <p:cNvPicPr>
            <a:picLocks noChangeAspect="1"/>
          </p:cNvPicPr>
          <p:nvPr/>
        </p:nvPicPr>
        <p:blipFill>
          <a:blip r:embed="rId3"/>
          <a:srcRect/>
          <a:stretch>
            <a:fillRect/>
          </a:stretch>
        </p:blipFill>
        <p:spPr bwMode="auto">
          <a:xfrm>
            <a:off x="3924300" y="1341438"/>
            <a:ext cx="4783138" cy="417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S030005980">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эт">
      <a:majorFont>
        <a:latin typeface="ArtScript"/>
        <a:ea typeface=""/>
        <a:cs typeface=""/>
      </a:majorFont>
      <a:minorFont>
        <a:latin typeface="Cansellaris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TS030005980</Template>
  <TotalTime>178</TotalTime>
  <Words>350</Words>
  <Application>Microsoft Office PowerPoint</Application>
  <PresentationFormat>Экран (4:3)</PresentationFormat>
  <Paragraphs>27</Paragraphs>
  <Slides>6</Slides>
  <Notes>6</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6</vt:i4>
      </vt:variant>
    </vt:vector>
  </HeadingPairs>
  <TitlesOfParts>
    <vt:vector size="12" baseType="lpstr">
      <vt:lpstr>Cansellarist</vt:lpstr>
      <vt:lpstr>Arial</vt:lpstr>
      <vt:lpstr>ArtScript</vt:lpstr>
      <vt:lpstr>Calibri</vt:lpstr>
      <vt:lpstr>Harrington</vt:lpstr>
      <vt:lpstr>TS030005980</vt:lpstr>
      <vt:lpstr>Business in the USA</vt:lpstr>
      <vt:lpstr>Microsoft</vt:lpstr>
      <vt:lpstr>Apple</vt:lpstr>
      <vt:lpstr>Ford Motor Company</vt:lpstr>
      <vt:lpstr>Bill Gates</vt:lpstr>
      <vt:lpstr>United States dollar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USER</cp:lastModifiedBy>
  <cp:revision>24</cp:revision>
  <dcterms:created xsi:type="dcterms:W3CDTF">2011-12-07T13:10:47Z</dcterms:created>
  <dcterms:modified xsi:type="dcterms:W3CDTF">2012-03-25T14:20:48Z</dcterms:modified>
</cp:coreProperties>
</file>