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0F50517-2649-41CE-9866-B15ACFE0EFCC}" type="datetimeFigureOut">
              <a:rPr lang="ru-RU"/>
              <a:pPr>
                <a:defRPr/>
              </a:pPr>
              <a:t>25.03.2012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E2AAE80-416E-42AD-8FDE-79B0F0A86442}"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A299EE-66D1-4EA8-9E55-96A5188231E8}" type="slidenum">
              <a:rPr lang="ru-RU"/>
              <a:pPr fontAlgn="base">
                <a:spcBef>
                  <a:spcPct val="0"/>
                </a:spcBef>
                <a:spcAft>
                  <a:spcPct val="0"/>
                </a:spcAft>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74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03FC24-22F7-4018-B4BB-9362E43C4A9C}"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94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1BF20A-13F0-401D-86E3-BE840A242A6F}" type="slidenum">
              <a:rPr lang="ru-RU"/>
              <a:pPr fontAlgn="base">
                <a:spcBef>
                  <a:spcPct val="0"/>
                </a:spcBef>
                <a:spcAft>
                  <a:spcPct val="0"/>
                </a:spcAft>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CDB894-14D7-44F5-9130-E7934C4A3665}" type="slidenum">
              <a:rPr lang="ru-RU"/>
              <a:pPr fontAlgn="base">
                <a:spcBef>
                  <a:spcPct val="0"/>
                </a:spcBef>
                <a:spcAft>
                  <a:spcPct val="0"/>
                </a:spcAft>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355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4ED750-F9A9-4DE2-A4C2-20B21231411C}" type="slidenum">
              <a:rPr lang="ru-RU"/>
              <a:pPr fontAlgn="base">
                <a:spcBef>
                  <a:spcPct val="0"/>
                </a:spcBef>
                <a:spcAft>
                  <a:spcPct val="0"/>
                </a:spcAft>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560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6B0BA9-5D96-4A55-90F6-9E0ADA1B947D}" type="slidenum">
              <a:rPr lang="ru-RU"/>
              <a:pPr fontAlgn="base">
                <a:spcBef>
                  <a:spcPct val="0"/>
                </a:spcBef>
                <a:spcAft>
                  <a:spcPct val="0"/>
                </a:spcAft>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671AA12A-C553-4620-81F9-89B7B32F7B97}" type="datetimeFigureOut">
              <a:rPr lang="ru-RU"/>
              <a:pPr>
                <a:defRPr/>
              </a:pPr>
              <a:t>25.03.2012</a:t>
            </a:fld>
            <a:endParaRPr lang="ru-RU" dirty="0"/>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E70BE023-4B25-4D92-8062-7D8CA322870F}"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681B274-4C28-4FD3-8BB4-C5EDEE366374}" type="datetimeFigureOut">
              <a:rPr lang="ru-RU"/>
              <a:pPr>
                <a:defRPr/>
              </a:pPr>
              <a:t>25.03.2012</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C6334C71-C0F2-44E5-8452-02AE259A16D5}"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CA18FA1B-0E21-4B69-8456-883F8982940E}" type="datetimeFigureOut">
              <a:rPr lang="ru-RU"/>
              <a:pPr>
                <a:defRPr/>
              </a:pPr>
              <a:t>25.03.2012</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5AE5DAD-AB12-4129-9903-1DAFF8E012F5}"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E24500C-EC6F-4AFB-82FA-983CEE008CE5}" type="datetimeFigureOut">
              <a:rPr lang="ru-RU"/>
              <a:pPr>
                <a:defRPr/>
              </a:pPr>
              <a:t>25.03.2012</a:t>
            </a:fld>
            <a:endParaRPr lang="ru-RU" dirty="0"/>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875F9CC7-D648-46F6-BA9B-A026CF723792}"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E703240C-6DDD-4986-AFB7-975CFA59E169}" type="datetimeFigureOut">
              <a:rPr lang="ru-RU"/>
              <a:pPr>
                <a:defRPr/>
              </a:pPr>
              <a:t>25.03.2012</a:t>
            </a:fld>
            <a:endParaRPr lang="ru-RU" dirty="0"/>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F3CDDB2E-91CB-4AC5-9F64-652EBDB82FC0}"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83F70CFA-B676-4DCF-8BA4-64DDEC968237}" type="datetimeFigureOut">
              <a:rPr lang="ru-RU"/>
              <a:pPr>
                <a:defRPr/>
              </a:pPr>
              <a:t>25.03.2012</a:t>
            </a:fld>
            <a:endParaRPr lang="ru-RU" dirty="0"/>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44E58F59-2ACF-465C-8C1D-A8DCB1C66D69}"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1EFC701C-DDBE-4146-A085-E6752B966478}" type="datetimeFigureOut">
              <a:rPr lang="ru-RU"/>
              <a:pPr>
                <a:defRPr/>
              </a:pPr>
              <a:t>25.03.2012</a:t>
            </a:fld>
            <a:endParaRPr lang="ru-RU" dirty="0"/>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7DFE930C-9C61-4431-A18E-2365D41762EF}"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B39AF0B5-54D7-4612-8BED-26F0CF2E87DB}" type="datetimeFigureOut">
              <a:rPr lang="ru-RU"/>
              <a:pPr>
                <a:defRPr/>
              </a:pPr>
              <a:t>25.03.2012</a:t>
            </a:fld>
            <a:endParaRPr lang="ru-RU" dirty="0"/>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8713DCEC-5E0E-476F-BE64-A62CF8A9CA3F}"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9784D07F-3112-4827-A1B1-D2A8FA962B21}" type="datetimeFigureOut">
              <a:rPr lang="ru-RU"/>
              <a:pPr>
                <a:defRPr/>
              </a:pPr>
              <a:t>25.03.2012</a:t>
            </a:fld>
            <a:endParaRPr lang="ru-RU" dirty="0"/>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97E913C9-11A4-42E9-9BEF-021DFC5ABBC1}"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EFD66961-D81B-4100-B2A5-7E0AB9414939}" type="datetimeFigureOut">
              <a:rPr lang="ru-RU"/>
              <a:pPr>
                <a:defRPr/>
              </a:pPr>
              <a:t>25.03.2012</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07CA30CF-47A0-4F44-9272-54ADEC53C344}"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3AA72279-362C-4FFE-A24B-139392D7824F}" type="datetimeFigureOut">
              <a:rPr lang="ru-RU"/>
              <a:pPr>
                <a:defRPr/>
              </a:pPr>
              <a:t>25.03.2012</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ABC27B80-5CBC-4A8C-B3DA-43C8CDE72B11}"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ED3FCDDB-E59E-4777-AE2B-840AEE6172CE}" type="datetimeFigureOut">
              <a:rPr lang="ru-RU"/>
              <a:pPr>
                <a:defRPr/>
              </a:pPr>
              <a:t>25.03.2012</a:t>
            </a:fld>
            <a:endParaRPr lang="ru-RU" dirty="0"/>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dirty="0">
                <a:solidFill>
                  <a:schemeClr val="tx2">
                    <a:shade val="5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EFDB93EF-A636-474E-A52A-D3B3ACFF459F}" type="slidenum">
              <a:rPr lang="ru-RU"/>
              <a:pPr>
                <a:defRPr/>
              </a:pPr>
              <a:t>‹#›</a:t>
            </a:fld>
            <a:endParaRPr lang="ru-RU" dirty="0"/>
          </a:p>
        </p:txBody>
      </p:sp>
    </p:spTree>
  </p:cSld>
  <p:clrMap bg1="dk1" tx1="lt1" bg2="dk2" tx2="lt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34" r:id="rId5"/>
    <p:sldLayoutId id="2147483729" r:id="rId6"/>
    <p:sldLayoutId id="2147483728" r:id="rId7"/>
    <p:sldLayoutId id="2147483735" r:id="rId8"/>
    <p:sldLayoutId id="2147483736" r:id="rId9"/>
    <p:sldLayoutId id="2147483727" r:id="rId10"/>
    <p:sldLayoutId id="2147483726"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ctrTitle"/>
          </p:nvPr>
        </p:nvPicPr>
        <p:blipFill>
          <a:blip r:embed="rId3"/>
          <a:srcRect/>
          <a:stretch>
            <a:fillRect/>
          </a:stretch>
        </p:blipFill>
        <p:spPr>
          <a:xfrm>
            <a:off x="1133475" y="1566863"/>
            <a:ext cx="6748463" cy="3151187"/>
          </a:xfrm>
        </p:spPr>
      </p:pic>
      <p:sp>
        <p:nvSpPr>
          <p:cNvPr id="14338" name="TextBox 5"/>
          <p:cNvSpPr txBox="1">
            <a:spLocks noChangeArrowheads="1"/>
          </p:cNvSpPr>
          <p:nvPr/>
        </p:nvSpPr>
        <p:spPr bwMode="auto">
          <a:xfrm>
            <a:off x="4929188" y="4857750"/>
            <a:ext cx="3214687" cy="369888"/>
          </a:xfrm>
          <a:prstGeom prst="rect">
            <a:avLst/>
          </a:prstGeom>
          <a:noFill/>
          <a:ln w="9525">
            <a:noFill/>
            <a:miter lim="800000"/>
            <a:headEnd/>
            <a:tailEnd/>
          </a:ln>
        </p:spPr>
        <p:txBody>
          <a:bodyPr>
            <a:spAutoFit/>
          </a:bodyPr>
          <a:lstStyle/>
          <a:p>
            <a:r>
              <a:rPr lang="en-US"/>
              <a:t>Lanskaya  Polina</a:t>
            </a:r>
            <a:r>
              <a:rPr lang="ru-RU"/>
              <a:t>, </a:t>
            </a:r>
            <a:r>
              <a:rPr lang="en-US"/>
              <a:t>8 L1</a:t>
            </a: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1"/>
          <p:cNvSpPr>
            <a:spLocks noChangeArrowheads="1"/>
          </p:cNvSpPr>
          <p:nvPr/>
        </p:nvSpPr>
        <p:spPr bwMode="auto">
          <a:xfrm>
            <a:off x="500063" y="500063"/>
            <a:ext cx="3714750" cy="5262562"/>
          </a:xfrm>
          <a:prstGeom prst="rect">
            <a:avLst/>
          </a:prstGeom>
          <a:noFill/>
          <a:ln w="9525">
            <a:noFill/>
            <a:miter lim="800000"/>
            <a:headEnd/>
            <a:tailEnd/>
          </a:ln>
        </p:spPr>
        <p:txBody>
          <a:bodyPr>
            <a:spAutoFit/>
          </a:bodyPr>
          <a:lstStyle/>
          <a:p>
            <a:r>
              <a:rPr lang="en-US" sz="2400"/>
              <a:t>The British conquest began in the 13th century with the invasion into Ireland.</a:t>
            </a:r>
          </a:p>
          <a:p>
            <a:endParaRPr lang="en-US" sz="2400"/>
          </a:p>
          <a:p>
            <a:r>
              <a:rPr lang="en-US" sz="2400"/>
              <a:t>The path to the British colonization of America was opened with the defeat of the Spanish   Armada in 1588.</a:t>
            </a:r>
          </a:p>
          <a:p>
            <a:endParaRPr lang="en-US" sz="2400"/>
          </a:p>
          <a:p>
            <a:r>
              <a:rPr lang="en-US" sz="2400"/>
              <a:t>In 1607 the first English colony was founded in North America.</a:t>
            </a:r>
            <a:endParaRPr lang="ru-RU" sz="2400"/>
          </a:p>
        </p:txBody>
      </p:sp>
      <p:pic>
        <p:nvPicPr>
          <p:cNvPr id="16386" name="Рисунок 4" descr="Америка.gif"/>
          <p:cNvPicPr>
            <a:picLocks noChangeAspect="1"/>
          </p:cNvPicPr>
          <p:nvPr/>
        </p:nvPicPr>
        <p:blipFill>
          <a:blip r:embed="rId3"/>
          <a:srcRect/>
          <a:stretch>
            <a:fillRect/>
          </a:stretch>
        </p:blipFill>
        <p:spPr bwMode="auto">
          <a:xfrm>
            <a:off x="4643438" y="0"/>
            <a:ext cx="4211637" cy="658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1"/>
          <p:cNvSpPr>
            <a:spLocks noChangeArrowheads="1"/>
          </p:cNvSpPr>
          <p:nvPr/>
        </p:nvSpPr>
        <p:spPr bwMode="auto">
          <a:xfrm>
            <a:off x="214313" y="117475"/>
            <a:ext cx="4357687" cy="6740525"/>
          </a:xfrm>
          <a:prstGeom prst="rect">
            <a:avLst/>
          </a:prstGeom>
          <a:noFill/>
          <a:ln w="9525">
            <a:noFill/>
            <a:miter lim="800000"/>
            <a:headEnd/>
            <a:tailEnd/>
          </a:ln>
        </p:spPr>
        <p:txBody>
          <a:bodyPr>
            <a:spAutoFit/>
          </a:bodyPr>
          <a:lstStyle/>
          <a:p>
            <a:r>
              <a:rPr lang="en-US" sz="2400"/>
              <a:t>Almost at the same time the penetration began in India.</a:t>
            </a:r>
          </a:p>
          <a:p>
            <a:endParaRPr lang="en-US" sz="2400"/>
          </a:p>
          <a:p>
            <a:r>
              <a:rPr lang="en-US" sz="2400"/>
              <a:t> In 1600, a group of London merchants founded the East India Company. </a:t>
            </a:r>
          </a:p>
          <a:p>
            <a:endParaRPr lang="en-US" sz="2400"/>
          </a:p>
          <a:p>
            <a:r>
              <a:rPr lang="en-US" sz="2400"/>
              <a:t>By 1640 there  had been established a network of factories not only in India but also in Southeast Asia and the Far East. </a:t>
            </a:r>
          </a:p>
          <a:p>
            <a:endParaRPr lang="en-US" sz="2400"/>
          </a:p>
          <a:p>
            <a:r>
              <a:rPr lang="en-US" sz="2400"/>
              <a:t>In 1690 the company began to build the city of Calcutta and in the next decade it actually dominated the entire Indian subcontinent.</a:t>
            </a:r>
            <a:endParaRPr lang="ru-RU" sz="2400"/>
          </a:p>
        </p:txBody>
      </p:sp>
      <p:pic>
        <p:nvPicPr>
          <p:cNvPr id="18434" name="Рисунок 2" descr="индия и юго_восточная азия.jpg"/>
          <p:cNvPicPr>
            <a:picLocks noChangeAspect="1"/>
          </p:cNvPicPr>
          <p:nvPr/>
        </p:nvPicPr>
        <p:blipFill>
          <a:blip r:embed="rId3"/>
          <a:srcRect/>
          <a:stretch>
            <a:fillRect/>
          </a:stretch>
        </p:blipFill>
        <p:spPr bwMode="auto">
          <a:xfrm>
            <a:off x="4714875" y="428625"/>
            <a:ext cx="4429125" cy="352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1"/>
          <p:cNvSpPr>
            <a:spLocks noChangeArrowheads="1"/>
          </p:cNvSpPr>
          <p:nvPr/>
        </p:nvSpPr>
        <p:spPr bwMode="auto">
          <a:xfrm>
            <a:off x="285750" y="642938"/>
            <a:ext cx="3714750" cy="4894262"/>
          </a:xfrm>
          <a:prstGeom prst="rect">
            <a:avLst/>
          </a:prstGeom>
          <a:noFill/>
          <a:ln w="9525">
            <a:noFill/>
            <a:miter lim="800000"/>
            <a:headEnd/>
            <a:tailEnd/>
          </a:ln>
        </p:spPr>
        <p:txBody>
          <a:bodyPr>
            <a:spAutoFit/>
          </a:bodyPr>
          <a:lstStyle/>
          <a:p>
            <a:r>
              <a:rPr lang="en-US" sz="2400"/>
              <a:t>During the "colonial division of the world" (the last quarter of the 19th century) Britain invaded Cyprus, established control over Egypt and the Suez Canal, completed the conquest of Burma, established a de facto protectorate over Afghanistan, conquered vast territories in Tropical and Southern Africa.</a:t>
            </a:r>
          </a:p>
        </p:txBody>
      </p:sp>
      <p:pic>
        <p:nvPicPr>
          <p:cNvPr id="20482" name="Рисунок 2" descr="Африка.jpg"/>
          <p:cNvPicPr>
            <a:picLocks noChangeAspect="1"/>
          </p:cNvPicPr>
          <p:nvPr/>
        </p:nvPicPr>
        <p:blipFill>
          <a:blip r:embed="rId3"/>
          <a:srcRect/>
          <a:stretch>
            <a:fillRect/>
          </a:stretch>
        </p:blipFill>
        <p:spPr bwMode="auto">
          <a:xfrm>
            <a:off x="4357688" y="642938"/>
            <a:ext cx="4524375" cy="3571875"/>
          </a:xfrm>
          <a:prstGeom prst="rect">
            <a:avLst/>
          </a:prstGeom>
          <a:noFill/>
          <a:ln w="9525">
            <a:noFill/>
            <a:miter lim="800000"/>
            <a:headEnd/>
            <a:tailEnd/>
          </a:ln>
        </p:spPr>
      </p:pic>
      <p:sp>
        <p:nvSpPr>
          <p:cNvPr id="20483" name="Прямоугольник 3"/>
          <p:cNvSpPr>
            <a:spLocks noChangeArrowheads="1"/>
          </p:cNvSpPr>
          <p:nvPr/>
        </p:nvSpPr>
        <p:spPr bwMode="auto">
          <a:xfrm>
            <a:off x="500063" y="5643563"/>
            <a:ext cx="8143875" cy="830262"/>
          </a:xfrm>
          <a:prstGeom prst="rect">
            <a:avLst/>
          </a:prstGeom>
          <a:noFill/>
          <a:ln w="9525">
            <a:noFill/>
            <a:miter lim="800000"/>
            <a:headEnd/>
            <a:tailEnd/>
          </a:ln>
        </p:spPr>
        <p:txBody>
          <a:bodyPr>
            <a:spAutoFit/>
          </a:bodyPr>
          <a:lstStyle/>
          <a:p>
            <a:r>
              <a:rPr lang="en-US" sz="2400"/>
              <a:t>After a bloody Anglo-Boer War (1899-1902), Britain also seized  the Boer republics of Transvaal (South Africa)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Прямоугольник 1"/>
          <p:cNvSpPr>
            <a:spLocks noChangeArrowheads="1"/>
          </p:cNvSpPr>
          <p:nvPr/>
        </p:nvSpPr>
        <p:spPr bwMode="auto">
          <a:xfrm>
            <a:off x="785813" y="5715000"/>
            <a:ext cx="9144000" cy="954088"/>
          </a:xfrm>
          <a:prstGeom prst="rect">
            <a:avLst/>
          </a:prstGeom>
          <a:noFill/>
          <a:ln w="9525">
            <a:noFill/>
            <a:miter lim="800000"/>
            <a:headEnd/>
            <a:tailEnd/>
          </a:ln>
        </p:spPr>
        <p:txBody>
          <a:bodyPr>
            <a:spAutoFit/>
          </a:bodyPr>
          <a:lstStyle/>
          <a:p>
            <a:r>
              <a:rPr lang="en-US" sz="2800"/>
              <a:t>England had large colonies in the world, and all the            people in those colonies spoke English.</a:t>
            </a:r>
            <a:endParaRPr lang="ru-RU" sz="2800"/>
          </a:p>
        </p:txBody>
      </p:sp>
      <p:pic>
        <p:nvPicPr>
          <p:cNvPr id="22530" name="Рисунок 2" descr="british_empire-800.jpg"/>
          <p:cNvPicPr>
            <a:picLocks noChangeAspect="1"/>
          </p:cNvPicPr>
          <p:nvPr/>
        </p:nvPicPr>
        <p:blipFill>
          <a:blip r:embed="rId3"/>
          <a:srcRect/>
          <a:stretch>
            <a:fillRect/>
          </a:stretch>
        </p:blipFill>
        <p:spPr bwMode="auto">
          <a:xfrm>
            <a:off x="928688" y="0"/>
            <a:ext cx="7648575" cy="577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Рисунок 1" descr="kr-1850-bewo.jpg"/>
          <p:cNvPicPr>
            <a:picLocks noChangeAspect="1"/>
          </p:cNvPicPr>
          <p:nvPr/>
        </p:nvPicPr>
        <p:blipFill>
          <a:blip r:embed="rId3"/>
          <a:srcRect/>
          <a:stretch>
            <a:fillRect/>
          </a:stretch>
        </p:blipFill>
        <p:spPr bwMode="auto">
          <a:xfrm>
            <a:off x="785813" y="214313"/>
            <a:ext cx="7651750" cy="6357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120</TotalTime>
  <Words>198</Words>
  <Application>Microsoft Office PowerPoint</Application>
  <PresentationFormat>Экран (4:3)</PresentationFormat>
  <Paragraphs>22</Paragraphs>
  <Slides>6</Slides>
  <Notes>6</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6</vt:i4>
      </vt:variant>
      <vt:variant>
        <vt:lpstr>Заголовки слайдов</vt:lpstr>
      </vt:variant>
      <vt:variant>
        <vt:i4>6</vt:i4>
      </vt:variant>
    </vt:vector>
  </HeadingPairs>
  <TitlesOfParts>
    <vt:vector size="16" baseType="lpstr">
      <vt:lpstr>Arial</vt:lpstr>
      <vt:lpstr>Franklin Gothic Book</vt:lpstr>
      <vt:lpstr>Wingdings 2</vt:lpstr>
      <vt:lpstr>Calibri</vt:lpstr>
      <vt:lpstr>Техническая</vt:lpstr>
      <vt:lpstr>Техническая</vt:lpstr>
      <vt:lpstr>Техническая</vt:lpstr>
      <vt:lpstr>Техническая</vt:lpstr>
      <vt:lpstr>Техническая</vt:lpstr>
      <vt:lpstr>Техническая</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Ленок</dc:creator>
  <cp:lastModifiedBy>USER</cp:lastModifiedBy>
  <cp:revision>18</cp:revision>
  <dcterms:created xsi:type="dcterms:W3CDTF">2011-12-12T18:05:13Z</dcterms:created>
  <dcterms:modified xsi:type="dcterms:W3CDTF">2012-03-25T14:19:51Z</dcterms:modified>
</cp:coreProperties>
</file>