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DD6D30F-6C3B-4E66-BBEF-A04031C1C55B}" type="datetimeFigureOut">
              <a:rPr lang="ru-RU"/>
              <a:pPr>
                <a:defRPr/>
              </a:pPr>
              <a:t>25.03.2012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DF16DF1-8874-4EA1-9BB5-BA532A1BAC3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FE4E3B-635A-4D38-893B-801AF4E36369}"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7FDF88-CA39-4C55-8B0A-5BE403DEEC2F}"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3F3EA4-C964-4132-BFAE-7FCA4FDE4B3F}" type="slidenum">
              <a:rPr lang="ru-RU"/>
              <a:pPr fontAlgn="base">
                <a:spcBef>
                  <a:spcPct val="0"/>
                </a:spcBef>
                <a:spcAft>
                  <a:spcPct val="0"/>
                </a:spcAft>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DB9CA-904E-4DED-A0DD-7218DD1C8385}"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F97FFC-B355-4990-9F90-352663D5257F}"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0BB68E-2A9A-4C78-9277-D52FDE02FDAD}"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4FA4C-0EDF-4EA7-BBF3-FBD289E8F32E}"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4710DC-B304-4640-8512-C129F590C585}"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0076DD-AA7E-41BB-AC5D-020166599915}"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C56BBB-44DF-466B-A8F3-4823CF851469}"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516D6E-60D2-4C4F-A8D5-3C2B83E3CB00}"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59C9C8FB-1390-4527-9B37-98426347DBCE}" type="datetimeFigureOut">
              <a:rPr lang="ru-RU"/>
              <a:pPr>
                <a:defRPr/>
              </a:pPr>
              <a:t>25.03.2012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B3F4ADC-D0A1-41AF-808D-31CFFD7DAF7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7B99F13-17DD-48DA-92DA-D2DE573CA0C0}" type="datetimeFigureOut">
              <a:rPr lang="ru-RU"/>
              <a:pPr>
                <a:defRPr/>
              </a:pPr>
              <a:t>25.03.2012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89059C2-28EE-43A8-B758-A959A040E72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85AA29A-0BE1-40C2-BCCD-2237C47AACF6}" type="datetimeFigureOut">
              <a:rPr lang="ru-RU"/>
              <a:pPr>
                <a:defRPr/>
              </a:pPr>
              <a:t>25.03.2012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37FA291-402E-4217-B61D-0E5EBA34A47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233A8CD-0013-4687-9A95-A58DE2DB8255}" type="datetimeFigureOut">
              <a:rPr lang="ru-RU"/>
              <a:pPr>
                <a:defRPr/>
              </a:pPr>
              <a:t>25.03.2012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E5BBE5A-3F1E-4BCC-AFF2-E325DC65739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4E6E5D7-3B0F-459E-BBD1-020FEEABA8C7}" type="datetimeFigureOut">
              <a:rPr lang="ru-RU"/>
              <a:pPr>
                <a:defRPr/>
              </a:pPr>
              <a:t>25.03.2012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F13C58-0E87-4C4E-BD3C-F00796F5723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0B9FD05-960C-4BFD-94A4-FB1BD363DF1C}" type="datetimeFigureOut">
              <a:rPr lang="ru-RU"/>
              <a:pPr>
                <a:defRPr/>
              </a:pPr>
              <a:t>25.03.2012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8C0360D-98B6-4B95-A758-C22C743F553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F1BB4D7C-5620-4ED4-A1BE-AE461CFE7581}" type="datetimeFigureOut">
              <a:rPr lang="ru-RU"/>
              <a:pPr>
                <a:defRPr/>
              </a:pPr>
              <a:t>25.03.2012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BA860521-B459-4A90-BC3B-8F739707997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0885E787-7B6B-484A-BA3B-E122B241CB65}" type="datetimeFigureOut">
              <a:rPr lang="ru-RU"/>
              <a:pPr>
                <a:defRPr/>
              </a:pPr>
              <a:t>25.03.2012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8AA63A92-9079-4B68-940B-712B4F053E4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F57C3B9D-6AA1-4F86-AA3E-CD524EA4DC29}" type="datetimeFigureOut">
              <a:rPr lang="ru-RU"/>
              <a:pPr>
                <a:defRPr/>
              </a:pPr>
              <a:t>25.03.2012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1A99829-5767-497D-80EF-50A36A51A5F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268A768-ADB3-4BF5-B0D1-39BAB7D920A1}" type="datetimeFigureOut">
              <a:rPr lang="ru-RU"/>
              <a:pPr>
                <a:defRPr/>
              </a:pPr>
              <a:t>25.03.2012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D06F165-A708-4771-A358-9B8ABAB943A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27A1FA0A-70E1-463C-95B0-0618BEF4206C}" type="datetimeFigureOut">
              <a:rPr lang="ru-RU"/>
              <a:pPr>
                <a:defRPr/>
              </a:pPr>
              <a:t>25.03.2012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5608BA9-5CB8-4BB7-B9F5-D43D41B0211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6E0CD9-90CC-4899-83D4-3374013721CA}" type="datetimeFigureOut">
              <a:rPr lang="ru-RU"/>
              <a:pPr>
                <a:defRPr/>
              </a:pPr>
              <a:t>25.03.2012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6E499E2-67F1-48F9-B303-139CFC331B8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3"/>
          <a:srcRect/>
          <a:stretch>
            <a:fillRect/>
          </a:stretch>
        </p:blipFill>
        <p:spPr bwMode="auto">
          <a:xfrm>
            <a:off x="1182688" y="1122363"/>
            <a:ext cx="6345237" cy="2211387"/>
          </a:xfrm>
        </p:spPr>
      </p:pic>
      <p:sp>
        <p:nvSpPr>
          <p:cNvPr id="14338" name="Подзаголовок 2"/>
          <p:cNvSpPr>
            <a:spLocks noGrp="1"/>
          </p:cNvSpPr>
          <p:nvPr>
            <p:ph type="subTitle" idx="1"/>
          </p:nvPr>
        </p:nvSpPr>
        <p:spPr>
          <a:xfrm>
            <a:off x="2357438" y="4214813"/>
            <a:ext cx="6400800" cy="1752600"/>
          </a:xfrm>
        </p:spPr>
        <p:txBody>
          <a:bodyPr/>
          <a:lstStyle/>
          <a:p>
            <a:r>
              <a:rPr lang="ru-RU" smtClean="0"/>
              <a:t>             </a:t>
            </a:r>
            <a:r>
              <a:rPr lang="en-GB" smtClean="0"/>
              <a:t>Samorokova Ma</a:t>
            </a:r>
            <a:r>
              <a:rPr lang="en-US" smtClean="0"/>
              <a:t>ri</a:t>
            </a:r>
            <a:r>
              <a:rPr lang="en-GB" smtClean="0"/>
              <a:t>a</a:t>
            </a:r>
            <a:r>
              <a:rPr lang="ru-RU" smtClean="0"/>
              <a:t>,</a:t>
            </a:r>
            <a:r>
              <a:rPr lang="en-GB" smtClean="0"/>
              <a:t> 8 L1</a:t>
            </a:r>
          </a:p>
          <a:p>
            <a:r>
              <a:rPr lang="en-GB" smtClean="0"/>
              <a:t>  </a:t>
            </a:r>
            <a:endParaRPr lang="ru-RU"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Заголовок 17"/>
          <p:cNvPicPr>
            <a:picLocks noGrp="1" noChangeArrowheads="1"/>
          </p:cNvPicPr>
          <p:nvPr>
            <p:ph type="title"/>
          </p:nvPr>
        </p:nvPicPr>
        <p:blipFill>
          <a:blip r:embed="rId3"/>
          <a:srcRect/>
          <a:stretch>
            <a:fillRect/>
          </a:stretch>
        </p:blipFill>
        <p:spPr bwMode="auto">
          <a:xfrm>
            <a:off x="463550" y="36513"/>
            <a:ext cx="8242300" cy="969962"/>
          </a:xfrm>
        </p:spPr>
      </p:pic>
      <p:pic>
        <p:nvPicPr>
          <p:cNvPr id="32770" name="Содержимое 6" descr="66000095_1288525241_7.jpg"/>
          <p:cNvPicPr>
            <a:picLocks noGrp="1" noChangeAspect="1"/>
          </p:cNvPicPr>
          <p:nvPr>
            <p:ph idx="1"/>
          </p:nvPr>
        </p:nvPicPr>
        <p:blipFill>
          <a:blip r:embed="rId4"/>
          <a:srcRect/>
          <a:stretch>
            <a:fillRect/>
          </a:stretch>
        </p:blipFill>
        <p:spPr>
          <a:xfrm>
            <a:off x="1835150" y="908050"/>
            <a:ext cx="5205413" cy="4164013"/>
          </a:xfrm>
        </p:spPr>
      </p:pic>
      <p:sp>
        <p:nvSpPr>
          <p:cNvPr id="32771" name="Прямоугольник 5"/>
          <p:cNvSpPr>
            <a:spLocks noChangeArrowheads="1"/>
          </p:cNvSpPr>
          <p:nvPr/>
        </p:nvSpPr>
        <p:spPr bwMode="auto">
          <a:xfrm>
            <a:off x="285750" y="5226050"/>
            <a:ext cx="8501063" cy="1631950"/>
          </a:xfrm>
          <a:prstGeom prst="rect">
            <a:avLst/>
          </a:prstGeom>
          <a:noFill/>
          <a:ln w="9525">
            <a:noFill/>
            <a:miter lim="800000"/>
            <a:headEnd/>
            <a:tailEnd/>
          </a:ln>
        </p:spPr>
        <p:txBody>
          <a:bodyPr>
            <a:spAutoFit/>
          </a:bodyPr>
          <a:lstStyle/>
          <a:p>
            <a:pPr algn="ctr"/>
            <a:r>
              <a:rPr lang="en-US" sz="2000">
                <a:latin typeface="Book Antiqua" pitchFamily="18" charset="0"/>
              </a:rPr>
              <a:t>Disneyland or Disneyland Park is an amusement park in Anaheim, California, USA. The first of Disney's theme parks was opened in July 18, 1955, becoming the embodiment of the idea of the Disney park, which would recreate the world of cartoons and fairy tales, where interesting for both  adults and children.</a:t>
            </a:r>
            <a:endParaRPr lang="ru-RU" sz="20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Содержимое 14" descr="parki_razvlechenij.jpg"/>
          <p:cNvPicPr>
            <a:picLocks noGrp="1" noChangeAspect="1"/>
          </p:cNvPicPr>
          <p:nvPr>
            <p:ph sz="half" idx="1"/>
          </p:nvPr>
        </p:nvPicPr>
        <p:blipFill>
          <a:blip r:embed="rId3"/>
          <a:srcRect/>
          <a:stretch>
            <a:fillRect/>
          </a:stretch>
        </p:blipFill>
        <p:spPr>
          <a:xfrm>
            <a:off x="3714750" y="3214688"/>
            <a:ext cx="5040313" cy="3425825"/>
          </a:xfrm>
        </p:spPr>
      </p:pic>
      <p:pic>
        <p:nvPicPr>
          <p:cNvPr id="34818" name="Содержимое 4" descr="Disney.png"/>
          <p:cNvPicPr>
            <a:picLocks noChangeAspect="1"/>
          </p:cNvPicPr>
          <p:nvPr/>
        </p:nvPicPr>
        <p:blipFill>
          <a:blip r:embed="rId4"/>
          <a:srcRect/>
          <a:stretch>
            <a:fillRect/>
          </a:stretch>
        </p:blipFill>
        <p:spPr bwMode="auto">
          <a:xfrm>
            <a:off x="500063" y="214313"/>
            <a:ext cx="4038600" cy="27035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3"/>
          <a:srcRect/>
          <a:stretch>
            <a:fillRect/>
          </a:stretch>
        </p:blipFill>
        <p:spPr bwMode="auto">
          <a:xfrm>
            <a:off x="450850" y="96838"/>
            <a:ext cx="8242300" cy="1446212"/>
          </a:xfrm>
        </p:spPr>
      </p:pic>
      <p:pic>
        <p:nvPicPr>
          <p:cNvPr id="16386" name="Содержимое 3" descr="Logo_20th_century_fox.jpg"/>
          <p:cNvPicPr>
            <a:picLocks noGrp="1" noChangeAspect="1"/>
          </p:cNvPicPr>
          <p:nvPr>
            <p:ph idx="1"/>
          </p:nvPr>
        </p:nvPicPr>
        <p:blipFill>
          <a:blip r:embed="rId4"/>
          <a:srcRect/>
          <a:stretch>
            <a:fillRect/>
          </a:stretch>
        </p:blipFill>
        <p:spPr>
          <a:xfrm>
            <a:off x="1643063" y="1700213"/>
            <a:ext cx="6148387" cy="3300412"/>
          </a:xfrm>
        </p:spPr>
      </p:pic>
      <p:sp>
        <p:nvSpPr>
          <p:cNvPr id="16387" name="Прямоугольник 6"/>
          <p:cNvSpPr>
            <a:spLocks noChangeArrowheads="1"/>
          </p:cNvSpPr>
          <p:nvPr/>
        </p:nvSpPr>
        <p:spPr bwMode="auto">
          <a:xfrm>
            <a:off x="1000125" y="5429250"/>
            <a:ext cx="7572375" cy="1016000"/>
          </a:xfrm>
          <a:prstGeom prst="rect">
            <a:avLst/>
          </a:prstGeom>
          <a:noFill/>
          <a:ln w="9525">
            <a:noFill/>
            <a:miter lim="800000"/>
            <a:headEnd/>
            <a:tailEnd/>
          </a:ln>
        </p:spPr>
        <p:txBody>
          <a:bodyPr>
            <a:spAutoFit/>
          </a:bodyPr>
          <a:lstStyle/>
          <a:p>
            <a:pPr algn="ctr"/>
            <a:r>
              <a:rPr lang="en-US" sz="2000">
                <a:latin typeface="Book Antiqua" pitchFamily="18" charset="0"/>
              </a:rPr>
              <a:t>20th Century Fox Film Corporation - a U.S. company, located in Century City in Los Angeles, California.</a:t>
            </a:r>
            <a:br>
              <a:rPr lang="en-US" sz="2000">
                <a:latin typeface="Book Antiqua" pitchFamily="18" charset="0"/>
              </a:rPr>
            </a:br>
            <a:r>
              <a:rPr lang="en-US" sz="2000">
                <a:latin typeface="Book Antiqua" pitchFamily="18" charset="0"/>
              </a:rPr>
              <a:t>It’s headquarters are  in Los Angeles skyscraper in Fox Plaza.</a:t>
            </a:r>
            <a:endParaRPr lang="ru-RU" sz="200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3"/>
          <a:srcRect/>
          <a:stretch>
            <a:fillRect/>
          </a:stretch>
        </p:blipFill>
        <p:spPr bwMode="auto">
          <a:xfrm>
            <a:off x="450850" y="128588"/>
            <a:ext cx="8242300" cy="882650"/>
          </a:xfrm>
        </p:spPr>
      </p:pic>
      <p:pic>
        <p:nvPicPr>
          <p:cNvPr id="18434" name="Содержимое 3" descr="140px-Warner_Bros.svg.png"/>
          <p:cNvPicPr>
            <a:picLocks noGrp="1" noChangeAspect="1"/>
          </p:cNvPicPr>
          <p:nvPr>
            <p:ph sz="half" idx="1"/>
          </p:nvPr>
        </p:nvPicPr>
        <p:blipFill>
          <a:blip r:embed="rId4"/>
          <a:srcRect/>
          <a:stretch>
            <a:fillRect/>
          </a:stretch>
        </p:blipFill>
        <p:spPr>
          <a:xfrm>
            <a:off x="6443663" y="2205038"/>
            <a:ext cx="1333500" cy="1390650"/>
          </a:xfrm>
        </p:spPr>
      </p:pic>
      <p:pic>
        <p:nvPicPr>
          <p:cNvPr id="18435" name="Содержимое 6" descr="warner-brothers.jpg"/>
          <p:cNvPicPr>
            <a:picLocks noGrp="1" noChangeAspect="1"/>
          </p:cNvPicPr>
          <p:nvPr>
            <p:ph sz="half" idx="2"/>
          </p:nvPr>
        </p:nvPicPr>
        <p:blipFill>
          <a:blip r:embed="rId5"/>
          <a:srcRect/>
          <a:stretch>
            <a:fillRect/>
          </a:stretch>
        </p:blipFill>
        <p:spPr>
          <a:xfrm>
            <a:off x="539750" y="1125538"/>
            <a:ext cx="4752975" cy="3563937"/>
          </a:xfrm>
          <a:noFill/>
        </p:spPr>
      </p:pic>
      <p:sp>
        <p:nvSpPr>
          <p:cNvPr id="18436" name="Прямоугольник 4"/>
          <p:cNvSpPr>
            <a:spLocks noChangeArrowheads="1"/>
          </p:cNvSpPr>
          <p:nvPr/>
        </p:nvSpPr>
        <p:spPr bwMode="auto">
          <a:xfrm>
            <a:off x="785813" y="5214938"/>
            <a:ext cx="7715250" cy="1323975"/>
          </a:xfrm>
          <a:prstGeom prst="rect">
            <a:avLst/>
          </a:prstGeom>
          <a:noFill/>
          <a:ln w="9525">
            <a:noFill/>
            <a:miter lim="800000"/>
            <a:headEnd/>
            <a:tailEnd/>
          </a:ln>
        </p:spPr>
        <p:txBody>
          <a:bodyPr>
            <a:spAutoFit/>
          </a:bodyPr>
          <a:lstStyle/>
          <a:p>
            <a:pPr algn="ctr"/>
            <a:r>
              <a:rPr lang="en-US" sz="2000">
                <a:latin typeface="Book Antiqua" pitchFamily="18" charset="0"/>
              </a:rPr>
              <a:t>Warner Bros. Entertainment, and Warner Bros., - An American company, which is one of the biggest concerns for the production of films and television series.</a:t>
            </a:r>
            <a:r>
              <a:rPr lang="ru-RU" sz="2000">
                <a:latin typeface="Times New Roman" pitchFamily="18" charset="0"/>
              </a:rPr>
              <a:t> </a:t>
            </a:r>
            <a:r>
              <a:rPr lang="en-US" sz="2000">
                <a:latin typeface="Book Antiqua" pitchFamily="18" charset="0"/>
              </a:rPr>
              <a:t>Currently, a subsidiary of Time Warner group of companies headquartered in</a:t>
            </a:r>
            <a:r>
              <a:rPr lang="ru-RU" sz="2000">
                <a:latin typeface="Times New Roman" pitchFamily="18" charset="0"/>
              </a:rPr>
              <a:t> </a:t>
            </a:r>
            <a:r>
              <a:rPr lang="en-US" sz="2000">
                <a:latin typeface="Book Antiqua" pitchFamily="18" charset="0"/>
              </a:rPr>
              <a:t>California (USA).</a:t>
            </a:r>
            <a:endParaRPr lang="ru-RU" sz="200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3"/>
          <a:srcRect/>
          <a:stretch>
            <a:fillRect/>
          </a:stretch>
        </p:blipFill>
        <p:spPr bwMode="auto">
          <a:xfrm>
            <a:off x="365125" y="231775"/>
            <a:ext cx="8504238" cy="901700"/>
          </a:xfrm>
        </p:spPr>
      </p:pic>
      <p:pic>
        <p:nvPicPr>
          <p:cNvPr id="20482" name="Содержимое 3" descr="300px-Paramount_logo.svg.png"/>
          <p:cNvPicPr>
            <a:picLocks noGrp="1" noChangeAspect="1"/>
          </p:cNvPicPr>
          <p:nvPr>
            <p:ph sz="half" idx="1"/>
          </p:nvPr>
        </p:nvPicPr>
        <p:blipFill>
          <a:blip r:embed="rId4"/>
          <a:srcRect/>
          <a:stretch>
            <a:fillRect/>
          </a:stretch>
        </p:blipFill>
        <p:spPr>
          <a:xfrm>
            <a:off x="5867400" y="1844675"/>
            <a:ext cx="2857500" cy="2333625"/>
          </a:xfrm>
        </p:spPr>
      </p:pic>
      <p:pic>
        <p:nvPicPr>
          <p:cNvPr id="20483" name="Содержимое 6" descr="paramountpictures-paramount-animation.png"/>
          <p:cNvPicPr>
            <a:picLocks noGrp="1" noChangeAspect="1"/>
          </p:cNvPicPr>
          <p:nvPr>
            <p:ph sz="half" idx="2"/>
          </p:nvPr>
        </p:nvPicPr>
        <p:blipFill>
          <a:blip r:embed="rId5"/>
          <a:srcRect/>
          <a:stretch>
            <a:fillRect/>
          </a:stretch>
        </p:blipFill>
        <p:spPr>
          <a:xfrm>
            <a:off x="323850" y="1557338"/>
            <a:ext cx="5200650" cy="2879725"/>
          </a:xfrm>
        </p:spPr>
      </p:pic>
      <p:sp>
        <p:nvSpPr>
          <p:cNvPr id="20484" name="Прямоугольник 5"/>
          <p:cNvSpPr>
            <a:spLocks noChangeArrowheads="1"/>
          </p:cNvSpPr>
          <p:nvPr/>
        </p:nvSpPr>
        <p:spPr bwMode="auto">
          <a:xfrm>
            <a:off x="214313" y="4929188"/>
            <a:ext cx="8572500" cy="1323975"/>
          </a:xfrm>
          <a:prstGeom prst="rect">
            <a:avLst/>
          </a:prstGeom>
          <a:noFill/>
          <a:ln w="9525">
            <a:noFill/>
            <a:miter lim="800000"/>
            <a:headEnd/>
            <a:tailEnd/>
          </a:ln>
        </p:spPr>
        <p:txBody>
          <a:bodyPr>
            <a:spAutoFit/>
          </a:bodyPr>
          <a:lstStyle/>
          <a:p>
            <a:pPr algn="ctr"/>
            <a:r>
              <a:rPr lang="en-US" sz="2000">
                <a:latin typeface="Book Antiqua" pitchFamily="18" charset="0"/>
              </a:rPr>
              <a:t>Paramount Pictures Corporation  is the oldest US Studio</a:t>
            </a:r>
            <a:r>
              <a:rPr lang="ru-RU" sz="2000">
                <a:latin typeface="Times New Roman" pitchFamily="18" charset="0"/>
              </a:rPr>
              <a:t> </a:t>
            </a:r>
            <a:r>
              <a:rPr lang="en-US" sz="2000">
                <a:latin typeface="Book Antiqua" pitchFamily="18" charset="0"/>
              </a:rPr>
              <a:t>film</a:t>
            </a:r>
            <a:r>
              <a:rPr lang="ru-RU" sz="2000">
                <a:latin typeface="Times New Roman" pitchFamily="18" charset="0"/>
              </a:rPr>
              <a:t> </a:t>
            </a:r>
            <a:r>
              <a:rPr lang="en-US" sz="2000">
                <a:latin typeface="Book Antiqua" pitchFamily="18" charset="0"/>
              </a:rPr>
              <a:t> production</a:t>
            </a:r>
            <a:r>
              <a:rPr lang="en-GB" sz="2000">
                <a:latin typeface="Book Antiqua" pitchFamily="18" charset="0"/>
              </a:rPr>
              <a:t>,</a:t>
            </a:r>
            <a:r>
              <a:rPr lang="en-US" sz="2000">
                <a:latin typeface="Book Antiqua" pitchFamily="18" charset="0"/>
              </a:rPr>
              <a:t> located in Hollywood, California. It has been in existence for 99 years.</a:t>
            </a:r>
            <a:br>
              <a:rPr lang="en-US" sz="2000">
                <a:latin typeface="Book Antiqua" pitchFamily="18" charset="0"/>
              </a:rPr>
            </a:br>
            <a:r>
              <a:rPr lang="en-US" sz="2000">
                <a:latin typeface="Book Antiqua" pitchFamily="18" charset="0"/>
              </a:rPr>
              <a:t>The company was founded by Adolph Zukor in May 1912 and was originally called</a:t>
            </a:r>
            <a:r>
              <a:rPr lang="ru-RU" sz="2000">
                <a:latin typeface="Times New Roman" pitchFamily="18" charset="0"/>
              </a:rPr>
              <a:t> </a:t>
            </a:r>
            <a:r>
              <a:rPr lang="en-US" sz="2000">
                <a:latin typeface="Book Antiqua" pitchFamily="18" charset="0"/>
              </a:rPr>
              <a:t>«Famous Players Film Company».</a:t>
            </a:r>
            <a:endParaRPr lang="ru-RU" sz="200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3"/>
          <a:srcRect/>
          <a:stretch>
            <a:fillRect/>
          </a:stretch>
        </p:blipFill>
        <p:spPr bwMode="auto">
          <a:xfrm>
            <a:off x="450850" y="158750"/>
            <a:ext cx="8242300" cy="884238"/>
          </a:xfrm>
        </p:spPr>
      </p:pic>
      <p:pic>
        <p:nvPicPr>
          <p:cNvPr id="22530" name="Содержимое 3" descr="Universal_logo.jpg"/>
          <p:cNvPicPr>
            <a:picLocks noGrp="1" noChangeAspect="1"/>
          </p:cNvPicPr>
          <p:nvPr>
            <p:ph sz="half" idx="1"/>
          </p:nvPr>
        </p:nvPicPr>
        <p:blipFill>
          <a:blip r:embed="rId4"/>
          <a:srcRect/>
          <a:stretch>
            <a:fillRect/>
          </a:stretch>
        </p:blipFill>
        <p:spPr>
          <a:xfrm>
            <a:off x="4932363" y="2492375"/>
            <a:ext cx="3757612" cy="1603375"/>
          </a:xfrm>
        </p:spPr>
      </p:pic>
      <p:pic>
        <p:nvPicPr>
          <p:cNvPr id="22531" name="Содержимое 6" descr="Universal.jpg"/>
          <p:cNvPicPr>
            <a:picLocks noGrp="1" noChangeAspect="1"/>
          </p:cNvPicPr>
          <p:nvPr>
            <p:ph sz="half" idx="2"/>
          </p:nvPr>
        </p:nvPicPr>
        <p:blipFill>
          <a:blip r:embed="rId5"/>
          <a:srcRect/>
          <a:stretch>
            <a:fillRect/>
          </a:stretch>
        </p:blipFill>
        <p:spPr>
          <a:xfrm>
            <a:off x="179388" y="1341438"/>
            <a:ext cx="4340225" cy="3113087"/>
          </a:xfrm>
        </p:spPr>
      </p:pic>
      <p:sp>
        <p:nvSpPr>
          <p:cNvPr id="22532" name="Прямоугольник 4"/>
          <p:cNvSpPr>
            <a:spLocks noChangeArrowheads="1"/>
          </p:cNvSpPr>
          <p:nvPr/>
        </p:nvSpPr>
        <p:spPr bwMode="auto">
          <a:xfrm>
            <a:off x="827088" y="5013325"/>
            <a:ext cx="7489825" cy="1323975"/>
          </a:xfrm>
          <a:prstGeom prst="rect">
            <a:avLst/>
          </a:prstGeom>
          <a:noFill/>
          <a:ln w="9525">
            <a:noFill/>
            <a:miter lim="800000"/>
            <a:headEnd/>
            <a:tailEnd/>
          </a:ln>
        </p:spPr>
        <p:txBody>
          <a:bodyPr>
            <a:spAutoFit/>
          </a:bodyPr>
          <a:lstStyle/>
          <a:p>
            <a:pPr algn="ctr"/>
            <a:r>
              <a:rPr lang="en-US" sz="2000">
                <a:latin typeface="Book Antiqua" pitchFamily="18" charset="0"/>
              </a:rPr>
              <a:t>Universal Studios - American film company, part of NBC Universal. Located in Hollywood, California.</a:t>
            </a:r>
            <a:br>
              <a:rPr lang="en-US" sz="2000">
                <a:latin typeface="Book Antiqua" pitchFamily="18" charset="0"/>
              </a:rPr>
            </a:br>
            <a:r>
              <a:rPr lang="en-US" sz="2000">
                <a:latin typeface="Book Antiqua" pitchFamily="18" charset="0"/>
              </a:rPr>
              <a:t>The organization was founded in 1909, but only in 1914  it was named Universal. Carl</a:t>
            </a:r>
            <a:r>
              <a:rPr lang="ru-RU" sz="2000">
                <a:latin typeface="Times New Roman" pitchFamily="18" charset="0"/>
              </a:rPr>
              <a:t> </a:t>
            </a:r>
            <a:r>
              <a:rPr lang="en-US" sz="2000">
                <a:latin typeface="Book Antiqua" pitchFamily="18" charset="0"/>
              </a:rPr>
              <a:t>Laemmle organized </a:t>
            </a:r>
            <a:r>
              <a:rPr lang="en-GB" sz="2000">
                <a:latin typeface="Book Antiqua" pitchFamily="18" charset="0"/>
              </a:rPr>
              <a:t>the</a:t>
            </a:r>
            <a:r>
              <a:rPr lang="en-US" sz="2000">
                <a:latin typeface="Book Antiqua" pitchFamily="18" charset="0"/>
              </a:rPr>
              <a:t> studio.</a:t>
            </a:r>
            <a:endParaRPr lang="ru-RU" sz="200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3"/>
          <a:srcRect/>
          <a:stretch>
            <a:fillRect/>
          </a:stretch>
        </p:blipFill>
        <p:spPr bwMode="auto">
          <a:xfrm>
            <a:off x="450850" y="128588"/>
            <a:ext cx="8242300" cy="882650"/>
          </a:xfrm>
        </p:spPr>
      </p:pic>
      <p:pic>
        <p:nvPicPr>
          <p:cNvPr id="24578" name="Содержимое 3" descr="Columbia_90s.jpg"/>
          <p:cNvPicPr>
            <a:picLocks noGrp="1" noChangeAspect="1"/>
          </p:cNvPicPr>
          <p:nvPr>
            <p:ph idx="1"/>
          </p:nvPr>
        </p:nvPicPr>
        <p:blipFill>
          <a:blip r:embed="rId4"/>
          <a:srcRect/>
          <a:stretch>
            <a:fillRect/>
          </a:stretch>
        </p:blipFill>
        <p:spPr>
          <a:xfrm>
            <a:off x="1357313" y="1357313"/>
            <a:ext cx="5957887" cy="3325812"/>
          </a:xfrm>
        </p:spPr>
      </p:pic>
      <p:sp>
        <p:nvSpPr>
          <p:cNvPr id="24579" name="Прямоугольник 4"/>
          <p:cNvSpPr>
            <a:spLocks noChangeArrowheads="1"/>
          </p:cNvSpPr>
          <p:nvPr/>
        </p:nvSpPr>
        <p:spPr bwMode="auto">
          <a:xfrm>
            <a:off x="1000125" y="5229225"/>
            <a:ext cx="7572375" cy="1323975"/>
          </a:xfrm>
          <a:prstGeom prst="rect">
            <a:avLst/>
          </a:prstGeom>
          <a:noFill/>
          <a:ln w="9525">
            <a:noFill/>
            <a:miter lim="800000"/>
            <a:headEnd/>
            <a:tailEnd/>
          </a:ln>
        </p:spPr>
        <p:txBody>
          <a:bodyPr>
            <a:spAutoFit/>
          </a:bodyPr>
          <a:lstStyle/>
          <a:p>
            <a:pPr algn="ctr"/>
            <a:r>
              <a:rPr lang="en-US" sz="2000">
                <a:latin typeface="Book Antiqua" pitchFamily="18" charset="0"/>
              </a:rPr>
              <a:t>Columbia Pictures Industries  is an American film and television company, part of the</a:t>
            </a:r>
            <a:r>
              <a:rPr lang="ru-RU" sz="2000">
                <a:latin typeface="Times New Roman" pitchFamily="18" charset="0"/>
              </a:rPr>
              <a:t> </a:t>
            </a:r>
            <a:r>
              <a:rPr lang="en-US" sz="2000">
                <a:latin typeface="Book Antiqua" pitchFamily="18" charset="0"/>
              </a:rPr>
              <a:t>Columbia TriStar Motion Picture Group, owned by Sony Pictures Entertainment, a subsidiary of Japan's Sony Corporation.</a:t>
            </a:r>
            <a:endParaRPr lang="ru-RU" sz="200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Заголовок 4"/>
          <p:cNvPicPr>
            <a:picLocks noGrp="1" noChangeArrowheads="1"/>
          </p:cNvPicPr>
          <p:nvPr>
            <p:ph type="title"/>
          </p:nvPr>
        </p:nvPicPr>
        <p:blipFill>
          <a:blip r:embed="rId3"/>
          <a:srcRect/>
          <a:stretch>
            <a:fillRect/>
          </a:stretch>
        </p:blipFill>
        <p:spPr bwMode="auto">
          <a:xfrm>
            <a:off x="450850" y="158750"/>
            <a:ext cx="8242300" cy="884238"/>
          </a:xfrm>
        </p:spPr>
      </p:pic>
      <p:pic>
        <p:nvPicPr>
          <p:cNvPr id="26626" name="Содержимое 6" descr="2 (1).jpg"/>
          <p:cNvPicPr>
            <a:picLocks noGrp="1" noChangeAspect="1"/>
          </p:cNvPicPr>
          <p:nvPr>
            <p:ph sz="half" idx="2"/>
          </p:nvPr>
        </p:nvPicPr>
        <p:blipFill>
          <a:blip r:embed="rId4"/>
          <a:srcRect/>
          <a:stretch>
            <a:fillRect/>
          </a:stretch>
        </p:blipFill>
        <p:spPr>
          <a:xfrm>
            <a:off x="2071688" y="1071563"/>
            <a:ext cx="5072062" cy="3378200"/>
          </a:xfrm>
        </p:spPr>
      </p:pic>
      <p:sp>
        <p:nvSpPr>
          <p:cNvPr id="26627" name="Прямоугольник 8"/>
          <p:cNvSpPr>
            <a:spLocks noChangeArrowheads="1"/>
          </p:cNvSpPr>
          <p:nvPr/>
        </p:nvSpPr>
        <p:spPr bwMode="auto">
          <a:xfrm>
            <a:off x="571500" y="4786313"/>
            <a:ext cx="8001000" cy="1631950"/>
          </a:xfrm>
          <a:prstGeom prst="rect">
            <a:avLst/>
          </a:prstGeom>
          <a:noFill/>
          <a:ln w="9525">
            <a:noFill/>
            <a:miter lim="800000"/>
            <a:headEnd/>
            <a:tailEnd/>
          </a:ln>
        </p:spPr>
        <p:txBody>
          <a:bodyPr>
            <a:spAutoFit/>
          </a:bodyPr>
          <a:lstStyle/>
          <a:p>
            <a:pPr algn="ctr"/>
            <a:r>
              <a:rPr lang="en-US" sz="2000">
                <a:latin typeface="Book Antiqua" pitchFamily="18" charset="0"/>
              </a:rPr>
              <a:t>DreamWorks  is a famous US film company engaged in the development, producing and renting</a:t>
            </a:r>
            <a:r>
              <a:rPr lang="ru-RU" sz="2000">
                <a:latin typeface="Times New Roman" pitchFamily="18" charset="0"/>
              </a:rPr>
              <a:t> </a:t>
            </a:r>
            <a:r>
              <a:rPr lang="en-US" sz="2000">
                <a:latin typeface="Book Antiqua" pitchFamily="18" charset="0"/>
              </a:rPr>
              <a:t>movies, cartoons, video games and television programs. It co-produced more than a dozen movies, which box office has exceeded $ 100 million. </a:t>
            </a:r>
          </a:p>
          <a:p>
            <a:pPr algn="ctr"/>
            <a:r>
              <a:rPr lang="en-US" sz="2000">
                <a:latin typeface="Book Antiqua" pitchFamily="18" charset="0"/>
              </a:rPr>
              <a:t> The most</a:t>
            </a:r>
            <a:r>
              <a:rPr lang="ru-RU" sz="2000">
                <a:latin typeface="Times New Roman" pitchFamily="18" charset="0"/>
              </a:rPr>
              <a:t> </a:t>
            </a:r>
            <a:r>
              <a:rPr lang="en-US" sz="2000">
                <a:latin typeface="Book Antiqua" pitchFamily="18" charset="0"/>
              </a:rPr>
              <a:t>profitable of them at the moment is "Shrek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3"/>
          <a:srcRect/>
          <a:stretch>
            <a:fillRect/>
          </a:stretch>
        </p:blipFill>
        <p:spPr bwMode="auto">
          <a:xfrm>
            <a:off x="450850" y="219075"/>
            <a:ext cx="8242300" cy="981075"/>
          </a:xfrm>
        </p:spPr>
      </p:pic>
      <p:pic>
        <p:nvPicPr>
          <p:cNvPr id="28674" name="Содержимое 3" descr="BOLT_eng_002_0001.jpg"/>
          <p:cNvPicPr>
            <a:picLocks noGrp="1" noChangeAspect="1"/>
          </p:cNvPicPr>
          <p:nvPr>
            <p:ph idx="1"/>
          </p:nvPr>
        </p:nvPicPr>
        <p:blipFill>
          <a:blip r:embed="rId4"/>
          <a:srcRect/>
          <a:stretch>
            <a:fillRect/>
          </a:stretch>
        </p:blipFill>
        <p:spPr>
          <a:xfrm>
            <a:off x="1835150" y="1268413"/>
            <a:ext cx="5368925" cy="3024187"/>
          </a:xfrm>
        </p:spPr>
      </p:pic>
      <p:sp>
        <p:nvSpPr>
          <p:cNvPr id="28675" name="Прямоугольник 4"/>
          <p:cNvSpPr>
            <a:spLocks noChangeArrowheads="1"/>
          </p:cNvSpPr>
          <p:nvPr/>
        </p:nvSpPr>
        <p:spPr bwMode="auto">
          <a:xfrm>
            <a:off x="285750" y="4429125"/>
            <a:ext cx="8572500" cy="1938338"/>
          </a:xfrm>
          <a:prstGeom prst="rect">
            <a:avLst/>
          </a:prstGeom>
          <a:noFill/>
          <a:ln w="9525">
            <a:noFill/>
            <a:miter lim="800000"/>
            <a:headEnd/>
            <a:tailEnd/>
          </a:ln>
        </p:spPr>
        <p:txBody>
          <a:bodyPr>
            <a:spAutoFit/>
          </a:bodyPr>
          <a:lstStyle/>
          <a:p>
            <a:pPr algn="ctr"/>
            <a:r>
              <a:rPr lang="en-US" sz="2000">
                <a:latin typeface="Book Antiqua" pitchFamily="18" charset="0"/>
              </a:rPr>
              <a:t>Walt Disney Pictures – an American film company, which has offices in Japan and the United States.  Walt Disney Pictures is a subsidiary of the entertainment sector of Disney. It’s a film company which was founded as a division of Disney in 1983. Until then Disney movies came out under the label of the parent company. Later it became known as Walt Disney Productions.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3"/>
          <a:srcRect/>
          <a:stretch>
            <a:fillRect/>
          </a:stretch>
        </p:blipFill>
        <p:spPr bwMode="auto">
          <a:xfrm>
            <a:off x="450850" y="268288"/>
            <a:ext cx="8242300" cy="1158875"/>
          </a:xfrm>
        </p:spPr>
      </p:pic>
      <p:pic>
        <p:nvPicPr>
          <p:cNvPr id="30722" name="Содержимое 3" descr="Summit_Entertainment_Logo.jpg"/>
          <p:cNvPicPr>
            <a:picLocks noGrp="1" noChangeAspect="1"/>
          </p:cNvPicPr>
          <p:nvPr>
            <p:ph sz="half" idx="1"/>
          </p:nvPr>
        </p:nvPicPr>
        <p:blipFill>
          <a:blip r:embed="rId4"/>
          <a:srcRect/>
          <a:stretch>
            <a:fillRect/>
          </a:stretch>
        </p:blipFill>
        <p:spPr>
          <a:xfrm>
            <a:off x="5500688" y="1643063"/>
            <a:ext cx="2311400" cy="2311400"/>
          </a:xfrm>
        </p:spPr>
      </p:pic>
      <p:pic>
        <p:nvPicPr>
          <p:cNvPr id="30723" name="Содержимое 6" descr="1488736.jpg"/>
          <p:cNvPicPr>
            <a:picLocks noGrp="1" noChangeAspect="1"/>
          </p:cNvPicPr>
          <p:nvPr>
            <p:ph sz="half" idx="2"/>
          </p:nvPr>
        </p:nvPicPr>
        <p:blipFill>
          <a:blip r:embed="rId5"/>
          <a:srcRect/>
          <a:stretch>
            <a:fillRect/>
          </a:stretch>
        </p:blipFill>
        <p:spPr>
          <a:xfrm>
            <a:off x="395288" y="1773238"/>
            <a:ext cx="4038600" cy="4038600"/>
          </a:xfrm>
        </p:spPr>
      </p:pic>
      <p:sp>
        <p:nvSpPr>
          <p:cNvPr id="30724" name="Прямоугольник 4"/>
          <p:cNvSpPr>
            <a:spLocks noChangeArrowheads="1"/>
          </p:cNvSpPr>
          <p:nvPr/>
        </p:nvSpPr>
        <p:spPr bwMode="auto">
          <a:xfrm>
            <a:off x="4786313" y="4429125"/>
            <a:ext cx="3816350" cy="1631950"/>
          </a:xfrm>
          <a:prstGeom prst="rect">
            <a:avLst/>
          </a:prstGeom>
          <a:noFill/>
          <a:ln w="9525">
            <a:noFill/>
            <a:miter lim="800000"/>
            <a:headEnd/>
            <a:tailEnd/>
          </a:ln>
        </p:spPr>
        <p:txBody>
          <a:bodyPr>
            <a:spAutoFit/>
          </a:bodyPr>
          <a:lstStyle/>
          <a:p>
            <a:r>
              <a:rPr lang="en-US" sz="2000">
                <a:latin typeface="Book Antiqua" pitchFamily="18" charset="0"/>
              </a:rPr>
              <a:t>Summit Entertainment  is an  independent American film</a:t>
            </a:r>
            <a:r>
              <a:rPr lang="en-US" sz="2000" b="1">
                <a:latin typeface="Book Antiqua" pitchFamily="18" charset="0"/>
              </a:rPr>
              <a:t> </a:t>
            </a:r>
            <a:r>
              <a:rPr lang="en-US" sz="2000">
                <a:latin typeface="Book Antiqua" pitchFamily="18" charset="0"/>
              </a:rPr>
              <a:t>studio, located in Universal</a:t>
            </a:r>
            <a:r>
              <a:rPr lang="ru-RU" sz="2000">
                <a:latin typeface="Times New Roman" pitchFamily="18" charset="0"/>
              </a:rPr>
              <a:t> </a:t>
            </a:r>
            <a:r>
              <a:rPr lang="en-US" sz="2000">
                <a:latin typeface="Book Antiqua" pitchFamily="18" charset="0"/>
              </a:rPr>
              <a:t>City, California, with existing offices in London, UK.</a:t>
            </a:r>
            <a:endParaRPr lang="ru-RU" sz="2000">
              <a:latin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227</TotalTime>
  <Words>360</Words>
  <Application>Microsoft Office PowerPoint</Application>
  <PresentationFormat>Экран (4:3)</PresentationFormat>
  <Paragraphs>23</Paragraphs>
  <Slides>11</Slides>
  <Notes>11</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2</vt:i4>
      </vt:variant>
      <vt:variant>
        <vt:lpstr>Заголовки слайдов</vt:lpstr>
      </vt:variant>
      <vt:variant>
        <vt:i4>11</vt:i4>
      </vt:variant>
    </vt:vector>
  </HeadingPairs>
  <TitlesOfParts>
    <vt:vector size="20" baseType="lpstr">
      <vt:lpstr>Times New Roman</vt:lpstr>
      <vt:lpstr>Arial</vt:lpstr>
      <vt:lpstr>Wingdings 2</vt:lpstr>
      <vt:lpstr>Wingdings</vt:lpstr>
      <vt:lpstr>Wingdings 3</vt:lpstr>
      <vt:lpstr>Calibri</vt:lpstr>
      <vt:lpstr>Book Antiqua</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29</cp:revision>
  <dcterms:modified xsi:type="dcterms:W3CDTF">2012-03-25T14:21:16Z</dcterms:modified>
</cp:coreProperties>
</file>