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7" r:id="rId2"/>
    <p:sldId id="263" r:id="rId3"/>
    <p:sldId id="262" r:id="rId4"/>
    <p:sldId id="261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3;&#1080;&#1094;&#1077;&#1081;26\Desktop\8&#1051;1\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3;&#1080;&#1094;&#1077;&#1081;26\Desktop\8&#1051;1\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3;&#1080;&#1094;&#1077;&#1081;26\Desktop\8&#1051;1\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en-US" sz="4400" b="0" dirty="0" smtClean="0">
                <a:solidFill>
                  <a:schemeClr val="accent1"/>
                </a:solidFill>
                <a:latin typeface="+mj-lt"/>
              </a:rPr>
              <a:t>World Languages</a:t>
            </a:r>
            <a:endParaRPr lang="ru-RU" sz="4400" b="0" dirty="0">
              <a:solidFill>
                <a:schemeClr val="accent1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1201017060367455"/>
          <c:y val="5.1889617964421139E-2"/>
        </c:manualLayout>
      </c:layout>
      <c:spPr>
        <a:noFill/>
        <a:ln w="25400">
          <a:noFill/>
        </a:ln>
      </c:spPr>
    </c:title>
    <c:view3D>
      <c:hPercent val="6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FFFF00"/>
            </a:gs>
            <a:gs pos="100000">
              <a:srgbClr val="008000"/>
            </a:gs>
          </a:gsLst>
          <a:path path="rect">
            <a:fillToRect l="50000" t="50000" r="50000" b="50000"/>
          </a:path>
        </a:gradFill>
        <a:ln w="12700">
          <a:solidFill>
            <a:srgbClr val="808080"/>
          </a:solidFill>
          <a:prstDash val="solid"/>
        </a:ln>
      </c:spPr>
    </c:sideWall>
    <c:backWall>
      <c:spPr>
        <a:gradFill rotWithShape="0">
          <a:gsLst>
            <a:gs pos="0">
              <a:srgbClr val="FFFF00"/>
            </a:gs>
            <a:gs pos="100000">
              <a:srgbClr val="008000"/>
            </a:gs>
          </a:gsLst>
          <a:path path="rect">
            <a:fillToRect l="50000" t="50000" r="50000" b="50000"/>
          </a:path>
        </a:gra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3941908713692838E-2"/>
          <c:y val="0.11904761904761915"/>
          <c:w val="0.79356846473028919"/>
          <c:h val="0.812925170068028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Английский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Лист1!$B$3</c:f>
              <c:numCache>
                <c:formatCode>0.0</c:formatCode>
                <c:ptCount val="1"/>
                <c:pt idx="0">
                  <c:v>499.2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Китайский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Лист1!$B$4</c:f>
              <c:numCache>
                <c:formatCode>0.0</c:formatCode>
                <c:ptCount val="1"/>
                <c:pt idx="0">
                  <c:v>407.7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Испанский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Лист1!$B$5</c:f>
              <c:numCache>
                <c:formatCode>0.0</c:formatCode>
                <c:ptCount val="1"/>
                <c:pt idx="0">
                  <c:v>139.80000000000001</c:v>
                </c:pt>
              </c:numCache>
            </c:numRef>
          </c:val>
        </c:ser>
        <c:ser>
          <c:idx val="3"/>
          <c:order val="3"/>
          <c:tx>
            <c:strRef>
              <c:f>Лист1!$A$6</c:f>
              <c:strCache>
                <c:ptCount val="1"/>
                <c:pt idx="0">
                  <c:v>Японский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Лист1!$B$6</c:f>
              <c:numCache>
                <c:formatCode>0.0</c:formatCode>
                <c:ptCount val="1"/>
                <c:pt idx="0">
                  <c:v>96</c:v>
                </c:pt>
              </c:numCache>
            </c:numRef>
          </c:val>
        </c:ser>
        <c:ser>
          <c:idx val="4"/>
          <c:order val="4"/>
          <c:tx>
            <c:strRef>
              <c:f>Лист1!$A$7</c:f>
              <c:strCache>
                <c:ptCount val="1"/>
                <c:pt idx="0">
                  <c:v>Португальский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Лист1!$B$7</c:f>
              <c:numCache>
                <c:formatCode>0.0</c:formatCode>
                <c:ptCount val="1"/>
                <c:pt idx="0">
                  <c:v>77.599999999999994</c:v>
                </c:pt>
              </c:numCache>
            </c:numRef>
          </c:val>
        </c:ser>
        <c:ser>
          <c:idx val="5"/>
          <c:order val="5"/>
          <c:tx>
            <c:strRef>
              <c:f>Лист1!$A$8</c:f>
              <c:strCache>
                <c:ptCount val="1"/>
                <c:pt idx="0">
                  <c:v>Немецкий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Лист1!$B$8</c:f>
              <c:numCache>
                <c:formatCode>0.0</c:formatCode>
                <c:ptCount val="1"/>
                <c:pt idx="0">
                  <c:v>72.3</c:v>
                </c:pt>
              </c:numCache>
            </c:numRef>
          </c:val>
        </c:ser>
        <c:ser>
          <c:idx val="6"/>
          <c:order val="6"/>
          <c:tx>
            <c:strRef>
              <c:f>Лист1!$A$9</c:f>
              <c:strCache>
                <c:ptCount val="1"/>
                <c:pt idx="0">
                  <c:v>Арабский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Лист1!$B$9</c:f>
              <c:numCache>
                <c:formatCode>0.0</c:formatCode>
                <c:ptCount val="1"/>
                <c:pt idx="0">
                  <c:v>60.3</c:v>
                </c:pt>
              </c:numCache>
            </c:numRef>
          </c:val>
        </c:ser>
        <c:ser>
          <c:idx val="7"/>
          <c:order val="7"/>
          <c:tx>
            <c:strRef>
              <c:f>Лист1!$A$10</c:f>
              <c:strCache>
                <c:ptCount val="1"/>
                <c:pt idx="0">
                  <c:v>Французский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Лист1!$B$10</c:f>
              <c:numCache>
                <c:formatCode>0.0</c:formatCode>
                <c:ptCount val="1"/>
                <c:pt idx="0">
                  <c:v>57</c:v>
                </c:pt>
              </c:numCache>
            </c:numRef>
          </c:val>
        </c:ser>
        <c:ser>
          <c:idx val="8"/>
          <c:order val="8"/>
          <c:tx>
            <c:strRef>
              <c:f>Лист1!$A$11</c:f>
              <c:strCache>
                <c:ptCount val="1"/>
                <c:pt idx="0">
                  <c:v>Русский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Лист1!$B$11</c:f>
              <c:numCache>
                <c:formatCode>General</c:formatCode>
                <c:ptCount val="1"/>
                <c:pt idx="0">
                  <c:v>45.3</c:v>
                </c:pt>
              </c:numCache>
            </c:numRef>
          </c:val>
        </c:ser>
        <c:ser>
          <c:idx val="9"/>
          <c:order val="9"/>
          <c:tx>
            <c:strRef>
              <c:f>Лист1!$A$12</c:f>
              <c:strCache>
                <c:ptCount val="1"/>
                <c:pt idx="0">
                  <c:v>Корейский</c:v>
                </c:pt>
              </c:strCache>
            </c:strRef>
          </c:tx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Лист1!$B$12</c:f>
              <c:numCache>
                <c:formatCode>0.0</c:formatCode>
                <c:ptCount val="1"/>
                <c:pt idx="0">
                  <c:v>37.5</c:v>
                </c:pt>
              </c:numCache>
            </c:numRef>
          </c:val>
        </c:ser>
        <c:dLbls>
          <c:showVal val="1"/>
        </c:dLbls>
        <c:shape val="box"/>
        <c:axId val="36045952"/>
        <c:axId val="36047488"/>
        <c:axId val="0"/>
      </c:bar3DChart>
      <c:catAx>
        <c:axId val="3604595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6047488"/>
        <c:crosses val="autoZero"/>
        <c:auto val="1"/>
        <c:lblAlgn val="ctr"/>
        <c:lblOffset val="100"/>
        <c:tickLblSkip val="1"/>
        <c:tickMarkSkip val="1"/>
      </c:catAx>
      <c:valAx>
        <c:axId val="3604748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60459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892116182572609"/>
          <c:y val="0.35544217687074903"/>
          <c:w val="0.13692946058091324"/>
          <c:h val="0.3928571428571435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4400" b="0" dirty="0" smtClean="0">
                <a:solidFill>
                  <a:schemeClr val="accent1"/>
                </a:solidFill>
                <a:latin typeface="+mj-lt"/>
              </a:rPr>
              <a:t>World</a:t>
            </a:r>
            <a:r>
              <a:rPr lang="en-US" sz="4400" b="0" baseline="0" dirty="0" smtClean="0">
                <a:solidFill>
                  <a:schemeClr val="accent1"/>
                </a:solidFill>
                <a:latin typeface="+mj-lt"/>
              </a:rPr>
              <a:t> Languages</a:t>
            </a:r>
            <a:endParaRPr lang="ru-RU" sz="4400" b="0" dirty="0">
              <a:solidFill>
                <a:schemeClr val="accent1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6677613735783046"/>
          <c:y val="0.11300072907553226"/>
        </c:manualLayout>
      </c:layout>
      <c:spPr>
        <a:noFill/>
        <a:ln w="25400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0.10857534995625572"/>
          <c:y val="0.34278156897054574"/>
          <c:w val="0.64522821576763489"/>
          <c:h val="0.4200680272108853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explosion val="1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Лист1!$A$3:$A$12</c:f>
              <c:strCache>
                <c:ptCount val="10"/>
                <c:pt idx="0">
                  <c:v>Английский</c:v>
                </c:pt>
                <c:pt idx="1">
                  <c:v>Китайский</c:v>
                </c:pt>
                <c:pt idx="2">
                  <c:v>Испанский</c:v>
                </c:pt>
                <c:pt idx="3">
                  <c:v>Японский</c:v>
                </c:pt>
                <c:pt idx="4">
                  <c:v>Португальский</c:v>
                </c:pt>
                <c:pt idx="5">
                  <c:v>Немецкий</c:v>
                </c:pt>
                <c:pt idx="6">
                  <c:v>Арабский</c:v>
                </c:pt>
                <c:pt idx="7">
                  <c:v>Французский</c:v>
                </c:pt>
                <c:pt idx="8">
                  <c:v>Русский</c:v>
                </c:pt>
                <c:pt idx="9">
                  <c:v>Корейский</c:v>
                </c:pt>
              </c:strCache>
            </c:strRef>
          </c:cat>
          <c:val>
            <c:numRef>
              <c:f>Лист1!$B$3:$B$12</c:f>
              <c:numCache>
                <c:formatCode>0.0</c:formatCode>
                <c:ptCount val="10"/>
                <c:pt idx="0">
                  <c:v>499.2</c:v>
                </c:pt>
                <c:pt idx="1">
                  <c:v>407.7</c:v>
                </c:pt>
                <c:pt idx="2">
                  <c:v>139.80000000000001</c:v>
                </c:pt>
                <c:pt idx="3">
                  <c:v>96</c:v>
                </c:pt>
                <c:pt idx="4">
                  <c:v>77.599999999999994</c:v>
                </c:pt>
                <c:pt idx="5">
                  <c:v>72.3</c:v>
                </c:pt>
                <c:pt idx="6">
                  <c:v>60.3</c:v>
                </c:pt>
                <c:pt idx="7">
                  <c:v>57</c:v>
                </c:pt>
                <c:pt idx="8" formatCode="General">
                  <c:v>45.3</c:v>
                </c:pt>
                <c:pt idx="9">
                  <c:v>37.5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673928258967696"/>
          <c:y val="0.45763414989792944"/>
          <c:w val="0.18584022309711318"/>
          <c:h val="0.4589947506561677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</c:chart>
  <c:spPr>
    <a:gradFill rotWithShape="0">
      <a:gsLst>
        <a:gs pos="0">
          <a:srgbClr val="FFFF99"/>
        </a:gs>
        <a:gs pos="100000">
          <a:srgbClr val="FFCC00"/>
        </a:gs>
      </a:gsLst>
      <a:lin ang="5400000" scaled="1"/>
    </a:gra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4400" b="0" dirty="0" smtClean="0">
                <a:solidFill>
                  <a:schemeClr val="accent1"/>
                </a:solidFill>
                <a:latin typeface="+mj-lt"/>
              </a:rPr>
              <a:t>World Languages</a:t>
            </a:r>
            <a:endParaRPr lang="ru-RU" sz="4400" b="0" dirty="0">
              <a:solidFill>
                <a:schemeClr val="accent1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801596675415573"/>
          <c:y val="8.151924759405074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5738845144356961E-2"/>
          <c:y val="0.18597885680956552"/>
          <c:w val="0.93360995850622464"/>
          <c:h val="0.6547619047619047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1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4"/>
            <c:spPr>
              <a:solidFill>
                <a:srgbClr val="339966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5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6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7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8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9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Лист1!$A$3:$A$12</c:f>
              <c:strCache>
                <c:ptCount val="10"/>
                <c:pt idx="0">
                  <c:v>Английский</c:v>
                </c:pt>
                <c:pt idx="1">
                  <c:v>Китайский</c:v>
                </c:pt>
                <c:pt idx="2">
                  <c:v>Испанский</c:v>
                </c:pt>
                <c:pt idx="3">
                  <c:v>Японский</c:v>
                </c:pt>
                <c:pt idx="4">
                  <c:v>Португальский</c:v>
                </c:pt>
                <c:pt idx="5">
                  <c:v>Немецкий</c:v>
                </c:pt>
                <c:pt idx="6">
                  <c:v>Арабский</c:v>
                </c:pt>
                <c:pt idx="7">
                  <c:v>Французский</c:v>
                </c:pt>
                <c:pt idx="8">
                  <c:v>Русский</c:v>
                </c:pt>
                <c:pt idx="9">
                  <c:v>Корейский</c:v>
                </c:pt>
              </c:strCache>
            </c:strRef>
          </c:cat>
          <c:val>
            <c:numRef>
              <c:f>Лист1!$B$3:$B$12</c:f>
              <c:numCache>
                <c:formatCode>0.0</c:formatCode>
                <c:ptCount val="10"/>
                <c:pt idx="0">
                  <c:v>499.2</c:v>
                </c:pt>
                <c:pt idx="1">
                  <c:v>407.7</c:v>
                </c:pt>
                <c:pt idx="2">
                  <c:v>139.80000000000001</c:v>
                </c:pt>
                <c:pt idx="3">
                  <c:v>96</c:v>
                </c:pt>
                <c:pt idx="4">
                  <c:v>77.599999999999994</c:v>
                </c:pt>
                <c:pt idx="5">
                  <c:v>72.3</c:v>
                </c:pt>
                <c:pt idx="6">
                  <c:v>60.3</c:v>
                </c:pt>
                <c:pt idx="7">
                  <c:v>57</c:v>
                </c:pt>
                <c:pt idx="8" formatCode="General">
                  <c:v>45.3</c:v>
                </c:pt>
                <c:pt idx="9">
                  <c:v>37.5</c:v>
                </c:pt>
              </c:numCache>
            </c:numRef>
          </c:val>
        </c:ser>
        <c:dLbls>
          <c:showVal val="1"/>
        </c:dLbls>
        <c:axId val="36102144"/>
        <c:axId val="36103680"/>
      </c:barChart>
      <c:catAx>
        <c:axId val="36102144"/>
        <c:scaling>
          <c:orientation val="minMax"/>
        </c:scaling>
        <c:axPos val="b"/>
        <c:numFmt formatCode="General" sourceLinked="1"/>
        <c:tickLblPos val="nextTo"/>
        <c:spPr>
          <a:ln w="9525">
            <a:noFill/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6103680"/>
        <c:crosses val="autoZero"/>
        <c:auto val="1"/>
        <c:lblAlgn val="ctr"/>
        <c:lblOffset val="100"/>
        <c:tickLblSkip val="1"/>
        <c:tickMarkSkip val="1"/>
      </c:catAx>
      <c:valAx>
        <c:axId val="361036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6102144"/>
        <c:crosses val="autoZero"/>
        <c:crossBetween val="between"/>
      </c:valAx>
      <c:spPr>
        <a:gradFill rotWithShape="0">
          <a:gsLst>
            <a:gs pos="0">
              <a:srgbClr val="CCFFFF"/>
            </a:gs>
            <a:gs pos="100000">
              <a:srgbClr val="CCFFCC"/>
            </a:gs>
          </a:gsLst>
          <a:lin ang="0" scaled="1"/>
        </a:gra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E1B93D-4A12-447A-AC5A-3516898FF7A4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8DAAB2-7AA8-4637-BB76-4F029EFF4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46D57A-C4AF-4F84-A54D-EB3D13094A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8ECCD3-4414-4817-8C6F-306EDB040E4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812D79-086A-4D6E-ADC8-BAC4FEC67F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726EBB-8763-45B2-85EF-01F2F0482CE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79A32BC1-FF22-445F-8B39-DCABFF56FCDE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833075-63BA-4A7D-AFFD-8F9889071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0DDD6-654E-45FA-A4D3-55AED1DFCB51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5EE26-FE59-4016-BCEF-45FB4AEE8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175FD-17F4-4D15-9E70-FE97FA1C83B6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074D3-4A2F-4F52-9CFF-A410BD0D7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A7E69-6D27-4D0B-AD32-BCB695CCAD4A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60DCD-A758-4BC7-916F-522061DA8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926B5-089D-4D40-A0CC-D975E60C8933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6469A-E78C-4C5A-8C59-D247C18DE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A8835-EAFD-4F20-A6B1-F644E69F556D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EF5F-D396-46F0-8513-288218F14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7ACB3-4377-4D50-8D5C-0EC45B05D49A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3FFFBC2-D681-4302-BCA1-3D455FDDD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99D0C-D993-43A3-9AE8-C5E79C27497E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717A7-ED17-4CBA-A9F3-C4D10AC2F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B67D6-65B2-4DE3-A275-B59B912DF04D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7EB9B-06C6-4446-93A7-6610E1E01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12AD5E6-CF70-44B0-8DE7-FE9BBED034FA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3B690BE-19B6-4EDC-BC6E-5E787E4BE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2E7604A-20A8-4B31-AF0E-E7DE0073DBFA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81D4CAE0-0CAD-4EBA-B14B-ACF3802C3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DD13F00-A07F-41B6-9124-B456F67A4CAF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D6F025D-8113-43B1-A088-750F34E79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7" r:id="rId6"/>
    <p:sldLayoutId id="2147483706" r:id="rId7"/>
    <p:sldLayoutId id="2147483713" r:id="rId8"/>
    <p:sldLayoutId id="2147483714" r:id="rId9"/>
    <p:sldLayoutId id="2147483705" r:id="rId10"/>
    <p:sldLayoutId id="2147483704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World    </a:t>
            </a:r>
            <a:r>
              <a:rPr lang="en-US" sz="4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Languages</a:t>
            </a:r>
            <a:endParaRPr lang="ru-RU" sz="4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285750" y="2786063"/>
            <a:ext cx="414337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entury Gothic" pitchFamily="34" charset="0"/>
              </a:rPr>
              <a:t>Nowadays  there are</a:t>
            </a:r>
            <a:endParaRPr lang="ru-RU" sz="2800">
              <a:latin typeface="Century Gothic" pitchFamily="34" charset="0"/>
            </a:endParaRPr>
          </a:p>
          <a:p>
            <a:endParaRPr lang="ru-RU" sz="2800">
              <a:latin typeface="Century Gothic" pitchFamily="34" charset="0"/>
            </a:endParaRPr>
          </a:p>
          <a:p>
            <a:r>
              <a:rPr lang="en-US" sz="2800">
                <a:latin typeface="Century Gothic" pitchFamily="34" charset="0"/>
              </a:rPr>
              <a:t>about </a:t>
            </a:r>
            <a:r>
              <a:rPr lang="ru-RU" sz="2800">
                <a:latin typeface="Century Gothic" pitchFamily="34" charset="0"/>
              </a:rPr>
              <a:t>68</a:t>
            </a:r>
            <a:r>
              <a:rPr lang="en-US" sz="2800">
                <a:latin typeface="Century Gothic" pitchFamily="34" charset="0"/>
              </a:rPr>
              <a:t>00 languages</a:t>
            </a:r>
            <a:endParaRPr lang="ru-RU" sz="2800">
              <a:latin typeface="Century Gothic" pitchFamily="34" charset="0"/>
            </a:endParaRPr>
          </a:p>
          <a:p>
            <a:endParaRPr lang="ru-RU" sz="2800">
              <a:latin typeface="Century Gothic" pitchFamily="34" charset="0"/>
            </a:endParaRPr>
          </a:p>
          <a:p>
            <a:r>
              <a:rPr lang="en-US" sz="2800">
                <a:latin typeface="Century Gothic" pitchFamily="34" charset="0"/>
              </a:rPr>
              <a:t>in the world. </a:t>
            </a:r>
            <a:endParaRPr lang="ru-RU" sz="2800">
              <a:latin typeface="Century Gothic" pitchFamily="34" charset="0"/>
            </a:endParaRPr>
          </a:p>
        </p:txBody>
      </p:sp>
      <p:pic>
        <p:nvPicPr>
          <p:cNvPr id="4" name="Рисунок 3" descr="27907-0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0" y="1714488"/>
            <a:ext cx="4762500" cy="47625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</TotalTime>
  <Words>14</Words>
  <Application>Microsoft Office PowerPoint</Application>
  <PresentationFormat>Экран (4:3)</PresentationFormat>
  <Paragraphs>9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4</vt:i4>
      </vt:variant>
    </vt:vector>
  </HeadingPairs>
  <TitlesOfParts>
    <vt:vector size="17" baseType="lpstr">
      <vt:lpstr>Century Gothic</vt:lpstr>
      <vt:lpstr>Arial</vt:lpstr>
      <vt:lpstr>Wingdings 2</vt:lpstr>
      <vt:lpstr>Verdana</vt:lpstr>
      <vt:lpstr>Calibri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Languages</dc:title>
  <dc:creator>лицей26</dc:creator>
  <cp:lastModifiedBy>USER</cp:lastModifiedBy>
  <cp:revision>11</cp:revision>
  <dcterms:created xsi:type="dcterms:W3CDTF">2011-12-16T08:15:03Z</dcterms:created>
  <dcterms:modified xsi:type="dcterms:W3CDTF">2012-03-25T14:16:50Z</dcterms:modified>
</cp:coreProperties>
</file>