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0" r:id="rId8"/>
    <p:sldId id="272" r:id="rId9"/>
    <p:sldId id="266" r:id="rId10"/>
    <p:sldId id="261" r:id="rId11"/>
    <p:sldId id="262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47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7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3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51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0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3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3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9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3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4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1C158-12C9-4036-A5EC-CCCC33120D87}" type="datetimeFigureOut">
              <a:rPr lang="ru-RU" smtClean="0"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558C3-82E5-4077-861D-E66557ED0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5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23" y="188640"/>
            <a:ext cx="8859677" cy="936104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Georgia" pitchFamily="18" charset="0"/>
              </a:rPr>
              <a:t>Как устроен этот мир</a:t>
            </a:r>
            <a:endParaRPr lang="ru-RU" sz="4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036496" cy="53377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Программа 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 опытно </a:t>
            </a:r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– экспериментальной направленности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по 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естествознанию</a:t>
            </a:r>
          </a:p>
          <a:p>
            <a:endParaRPr lang="ru-RU" b="1" i="1" dirty="0"/>
          </a:p>
          <a:p>
            <a:pPr algn="r"/>
            <a:r>
              <a:rPr lang="ru-RU" sz="1800" i="1" dirty="0" smtClean="0">
                <a:solidFill>
                  <a:srgbClr val="002060"/>
                </a:solidFill>
                <a:latin typeface="Georgia" pitchFamily="18" charset="0"/>
              </a:rPr>
              <a:t>Возраст обучающихся: 8-11 лет</a:t>
            </a:r>
          </a:p>
          <a:p>
            <a:pPr algn="r"/>
            <a:r>
              <a:rPr lang="ru-RU" sz="1800" i="1" dirty="0" smtClean="0">
                <a:solidFill>
                  <a:srgbClr val="002060"/>
                </a:solidFill>
                <a:latin typeface="Georgia" pitchFamily="18" charset="0"/>
              </a:rPr>
              <a:t>Срок реализации- 3 года</a:t>
            </a:r>
          </a:p>
          <a:p>
            <a:endParaRPr lang="ru-RU" sz="1800" i="1" dirty="0" smtClean="0">
              <a:latin typeface="Georgia" pitchFamily="18" charset="0"/>
            </a:endParaRPr>
          </a:p>
          <a:p>
            <a:pPr algn="r"/>
            <a:endParaRPr lang="ru-RU" dirty="0"/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Славинская Елена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  Михайловна</a:t>
            </a:r>
          </a:p>
          <a:p>
            <a:pPr algn="r"/>
            <a:r>
              <a:rPr lang="ru-RU" sz="1800" i="1" dirty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ru-RU" sz="1800" i="1" dirty="0" smtClean="0">
                <a:solidFill>
                  <a:srgbClr val="002060"/>
                </a:solidFill>
                <a:latin typeface="Georgia" pitchFamily="18" charset="0"/>
              </a:rPr>
              <a:t>едагог дополнительного образования</a:t>
            </a:r>
          </a:p>
          <a:p>
            <a:pPr algn="r"/>
            <a:r>
              <a:rPr lang="ru-RU" sz="1800" i="1" dirty="0" smtClean="0">
                <a:solidFill>
                  <a:srgbClr val="002060"/>
                </a:solidFill>
                <a:latin typeface="Georgia" pitchFamily="18" charset="0"/>
              </a:rPr>
              <a:t>ГБОУ г. Москвы ЦО № 1458</a:t>
            </a:r>
            <a:endParaRPr lang="ru-RU" sz="18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Леночка\Рабочий стол\Лена и ком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611077" cy="3458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172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8450"/>
            <a:ext cx="8784976" cy="666936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Н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аучить выявлять основные взаимосвязи и использовать их для формулирования  своих предположений и объяснения природных явлений.</a:t>
            </a:r>
            <a:endParaRPr lang="ru-RU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C:\Documents and Settings\Леночка\Рабочий стол\Все фото\DSC06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49" y="2249489"/>
            <a:ext cx="6144682" cy="4608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0736"/>
          </a:xfrm>
        </p:spPr>
        <p:txBody>
          <a:bodyPr>
            <a:noAutofit/>
          </a:bodyPr>
          <a:lstStyle/>
          <a:p>
            <a:r>
              <a:rPr lang="x-none" sz="4000" i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Особенности образовательной программы</a:t>
            </a:r>
            <a:endParaRPr lang="ru-RU" sz="40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3312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/>
              <a:t> 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З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анятия разработаны таким образом, чтобы у каждого ребёнка была возможность провести опыт самостоятельно и стать настоящим первооткрывателем.</a:t>
            </a:r>
            <a:endParaRPr lang="ru-RU" sz="2800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94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220" y="0"/>
            <a:ext cx="8229600" cy="1340768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1-й год обучения</a:t>
            </a:r>
            <a:b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«Как 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устроен этот </a:t>
            </a: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мир»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055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Включает введение </a:t>
            </a:r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в 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естествознание, знакомство со свойствами воды, ткани, бумаги, света, зеркал, особенностями зрения.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2" name="Picture 2" descr="C:\Documents and Settings\Леночка\Рабочий стол\Все фото\Науч.клуб 2010-2011\Науч.клуб 2010-2011\Фото сент.-дек.2010г. 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1977"/>
            <a:ext cx="4387516" cy="3290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404664"/>
            <a:ext cx="8229600" cy="114073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123" name="Picture 3" descr="C:\Documents and Settings\Леночка\Рабочий стол\Все фото\Науч.клуб 2010-2011\Радуга\DSC052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62" y="3391978"/>
            <a:ext cx="4387516" cy="3290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2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65"/>
            <a:ext cx="8229600" cy="1196752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2-й 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год </a:t>
            </a: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обучения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«Мои 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первые научные </a:t>
            </a: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опыты»</a:t>
            </a:r>
            <a:endParaRPr lang="ru-RU" sz="40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148" name="Picture 4" descr="C:\Documents and Settings\Леночка\Рабочий стол\Ккк-индикатор\DSC06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8" y="1400375"/>
            <a:ext cx="4012449" cy="3009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DCIM\101_SONY\DSC04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8" y="3801728"/>
            <a:ext cx="3940943" cy="2955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Леночка\Рабочий стол\Все фото\2009-2010 уч.год\DSC03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93" y="1333444"/>
            <a:ext cx="3954757" cy="2966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81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3-й 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год обучения</a:t>
            </a:r>
            <a:b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ru-RU" sz="4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Я - естествоиспытатель</a:t>
            </a: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373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Знакомство </a:t>
            </a:r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с Цифровой 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лабораторией </a:t>
            </a:r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Архимед» и обучение </a:t>
            </a:r>
            <a:r>
              <a:rPr lang="ru-RU" i="1" dirty="0">
                <a:solidFill>
                  <a:srgbClr val="002060"/>
                </a:solidFill>
                <a:latin typeface="Georgia" pitchFamily="18" charset="0"/>
              </a:rPr>
              <a:t>основным навыкам работы с </a:t>
            </a: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её датчиками.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170" name="Picture 2" descr="C:\Documents and Settings\Леночка\Рабочий стол\Иванова Виолетта\Фото рН природ.водоёмов\DSC06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" y="3361237"/>
            <a:ext cx="4434833" cy="332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Леночка\Рабочий стол\Давыдов Андрей\Фото ЦЛ взаимодействие кислоты и щёлочи\Фото Андрей\Т со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81" y="3361237"/>
            <a:ext cx="4425943" cy="3319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0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Леночка\Рабочий стол\Все фото\2009-2010 уч.год\DSC03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23"/>
            <a:ext cx="8987499" cy="6740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6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Леночка\Рабочий стол\Все фото\Науч.клуб 2010-2011\Науч.клуб 2010-2011\Фото сент.-дек.2010г. 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172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9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Леночка\Рабочий стол\Все фото\Науч.клуб 2010-2011\Науч.клуб 2010-2011\Фото сент.-дек.2010г. 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" y="-20795"/>
            <a:ext cx="9132482" cy="684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66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Леночка\Рабочий стол\Все фото\Науч.клуб 2010-2011\Науч.клуб 2010-2011\Фото сент.-дек.2010г. 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109" cy="6832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6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Леночка\Рабочий стол\Все фото\Науч.клуб 2010-2011\Науч.клуб 2010-2011\Фото сент.-дек.2010г. 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" y="0"/>
            <a:ext cx="9064080" cy="6798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9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34890"/>
          </a:xfrm>
        </p:spPr>
        <p:txBody>
          <a:bodyPr>
            <a:noAutofit/>
          </a:bodyPr>
          <a:lstStyle/>
          <a:p>
            <a:pPr algn="r"/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800" i="1" dirty="0">
                <a:solidFill>
                  <a:srgbClr val="002060"/>
                </a:solidFill>
                <a:latin typeface="Georgia" pitchFamily="18" charset="0"/>
              </a:rPr>
              <a:t>Выше всех умозрительных  знаний </a:t>
            </a: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и искусств</a:t>
            </a:r>
            <a:r>
              <a:rPr lang="ru-RU" sz="2800" i="1" dirty="0">
                <a:solidFill>
                  <a:srgbClr val="002060"/>
                </a:solidFill>
                <a:latin typeface="Georgia" pitchFamily="18" charset="0"/>
              </a:rPr>
              <a:t>, </a:t>
            </a: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стоит умение производить </a:t>
            </a:r>
            <a:r>
              <a:rPr lang="ru-RU" sz="2800" i="1" dirty="0">
                <a:solidFill>
                  <a:srgbClr val="002060"/>
                </a:solidFill>
                <a:latin typeface="Georgia" pitchFamily="18" charset="0"/>
              </a:rPr>
              <a:t>опыты, </a:t>
            </a: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и </a:t>
            </a:r>
            <a:r>
              <a:rPr lang="ru-RU" sz="2800" i="1" dirty="0">
                <a:solidFill>
                  <a:srgbClr val="002060"/>
                </a:solidFill>
                <a:latin typeface="Georgia" pitchFamily="18" charset="0"/>
              </a:rPr>
              <a:t>эта наука есть царица наук</a:t>
            </a: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».                                                                                       </a:t>
            </a:r>
            <a:r>
              <a:rPr lang="ru-RU" sz="2800" i="1" dirty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b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Роджер </a:t>
            </a:r>
            <a:r>
              <a:rPr lang="ru-RU" sz="2800" i="1" dirty="0">
                <a:solidFill>
                  <a:srgbClr val="002060"/>
                </a:solidFill>
                <a:latin typeface="Georgia" pitchFamily="18" charset="0"/>
              </a:rPr>
              <a:t>Бэкон (около 1214-1292гг</a:t>
            </a:r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)                                                                                                   </a:t>
            </a:r>
            <a:endParaRPr lang="ru-RU" sz="28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2565400"/>
            <a:ext cx="7523163" cy="41767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0" indent="0">
              <a:buNone/>
            </a:pPr>
            <a:endParaRPr lang="ru-RU" sz="21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2565400"/>
            <a:ext cx="8229600" cy="375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</a:rPr>
              <a:t>   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Documents and Settings\Леночка\Рабочий стол\Дымский Даниил\Фото Даниила\DSC06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5992688" cy="4433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61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chemeClr val="tx2"/>
                </a:solidFill>
                <a:latin typeface="Georgia" pitchFamily="18" charset="0"/>
              </a:rPr>
              <a:t>Желаю всем творческих успехов</a:t>
            </a:r>
            <a:endParaRPr lang="ru-RU" sz="4000" i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980728"/>
            <a:ext cx="6400800" cy="838944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tx2"/>
                </a:solidFill>
                <a:latin typeface="Georgia" pitchFamily="18" charset="0"/>
              </a:rPr>
              <a:t>Спасибо за внимание</a:t>
            </a:r>
            <a:endParaRPr lang="ru-RU" sz="3600" i="1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7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Цель программы</a:t>
            </a:r>
            <a:endParaRPr lang="ru-RU" sz="44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7491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Georgia" pitchFamily="18" charset="0"/>
              </a:rPr>
              <a:t>Развивать детей в различных областях естествознания.</a:t>
            </a: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Georgia" pitchFamily="18" charset="0"/>
              </a:rPr>
              <a:t>При этом </a:t>
            </a: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главное</a:t>
            </a:r>
            <a:r>
              <a:rPr lang="ru-RU" sz="3200" i="1" dirty="0" smtClean="0">
                <a:solidFill>
                  <a:srgbClr val="002060"/>
                </a:solidFill>
                <a:latin typeface="Georgia" pitchFamily="18" charset="0"/>
              </a:rPr>
              <a:t>  для меня состоит не в том, чтобы дать учащимся как можно больше информации, а в том, чтобы они </a:t>
            </a:r>
            <a:r>
              <a:rPr lang="ru-RU" sz="3200" b="1" i="1" dirty="0" smtClean="0">
                <a:solidFill>
                  <a:srgbClr val="002060"/>
                </a:solidFill>
                <a:latin typeface="Georgia" pitchFamily="18" charset="0"/>
              </a:rPr>
              <a:t> сами  могли прийти </a:t>
            </a:r>
            <a:r>
              <a:rPr lang="ru-RU" sz="3200" i="1" dirty="0" smtClean="0">
                <a:solidFill>
                  <a:srgbClr val="002060"/>
                </a:solidFill>
                <a:latin typeface="Georgia" pitchFamily="18" charset="0"/>
              </a:rPr>
              <a:t>к настоящему пониманию интересных и важных природных явлений.</a:t>
            </a:r>
            <a:endParaRPr lang="ru-RU" sz="3200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24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872208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Georgia" pitchFamily="18" charset="0"/>
              </a:rPr>
              <a:t>Например, краснокочанная капуста – природный индикатор и при взаимодействии с кислотой меняет свой цвет от синего до ярко – розового.</a:t>
            </a:r>
            <a:endParaRPr lang="ru-RU" sz="28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G:\DCIM\101MSDCF\DSC06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332635" cy="4749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25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03" y="116632"/>
            <a:ext cx="8229600" cy="780696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Задачи программы</a:t>
            </a:r>
            <a:endParaRPr lang="ru-RU" sz="40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918956" cy="58669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Создавать условия для того, чтобы дети с удовольствием занимались изучением явлений природы, исследовали различные проблемы.</a:t>
            </a:r>
            <a:endParaRPr lang="ru-RU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Леночка\Рабочий стол\DSC06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0256"/>
            <a:ext cx="4416491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Леночка\Рабочий стол\DSC06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71" y="3201616"/>
            <a:ext cx="4386197" cy="3289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1512168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ru-RU" sz="3200" i="1" dirty="0" smtClean="0">
                <a:solidFill>
                  <a:srgbClr val="002060"/>
                </a:solidFill>
                <a:latin typeface="Georgia" pitchFamily="18" charset="0"/>
              </a:rPr>
              <a:t>омочь детям поверить в свои способности к исследованию и пониманию изучаемых проблем.</a:t>
            </a:r>
            <a:endParaRPr lang="ru-RU" sz="32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3" descr="C:\Documents and Settings\Леночка\Рабочий стол\Все фото\2009-2010 уч.год\Науч.клуб 2010\DSC03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35967"/>
            <a:ext cx="6600733" cy="4950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7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2"/>
            <a:ext cx="8758808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Заложить у детей основы научного мышления и умения проводить  собственные исследования.</a:t>
            </a:r>
            <a:endParaRPr lang="ru-RU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Picture 2" descr="G:\DCIM\101MSDCF\DSC06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844824"/>
            <a:ext cx="6511818" cy="4886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3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116632"/>
            <a:ext cx="8229600" cy="6741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itchFamily="18" charset="0"/>
              </a:rPr>
              <a:t>Развивать у детей умение обсуждать естественнонаучные и технические вопросы.</a:t>
            </a:r>
            <a:endParaRPr lang="ru-RU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C:\Documents and Settings\Леночка\Рабочий стол\Все фото\2009-2010 уч.год\Науч.клуб 2010\DSC03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27430"/>
            <a:ext cx="6624736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2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229600" cy="1872208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002060"/>
                </a:solidFill>
                <a:latin typeface="Georgia" pitchFamily="18" charset="0"/>
              </a:rPr>
              <a:t>Познакомить детей с основами научной деятельности и соответствующими методами экспериментальной работы.</a:t>
            </a:r>
            <a:endParaRPr lang="ru-RU" sz="32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8" name="Picture 2" descr="C:\Documents and Settings\Леночка\Рабочий стол\Иванова Виолетта\Фото рН природ.водоёмов\DSC06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140614" cy="4605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73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</TotalTime>
  <Words>269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Как устроен этот мир</vt:lpstr>
      <vt:lpstr>«Выше всех умозрительных  знаний и искусств,  стоит умение производить опыты,  и эта наука есть царица наук».                                                                                          Роджер Бэкон (около 1214-1292гг)                                                                                                   </vt:lpstr>
      <vt:lpstr>Цель программы</vt:lpstr>
      <vt:lpstr>Например, краснокочанная капуста – природный индикатор и при взаимодействии с кислотой меняет свой цвет от синего до ярко – розового.</vt:lpstr>
      <vt:lpstr>Задачи программы</vt:lpstr>
      <vt:lpstr>Помочь детям поверить в свои способности к исследованию и пониманию изучаемых проблем.</vt:lpstr>
      <vt:lpstr>Презентация PowerPoint</vt:lpstr>
      <vt:lpstr>Презентация PowerPoint</vt:lpstr>
      <vt:lpstr>Познакомить детей с основами научной деятельности и соответствующими методами экспериментальной работы.</vt:lpstr>
      <vt:lpstr>Презентация PowerPoint</vt:lpstr>
      <vt:lpstr>Особенности образовательной программы</vt:lpstr>
      <vt:lpstr>1-й год обучения «Как устроен этот мир»</vt:lpstr>
      <vt:lpstr>2-й год обучения «Мои первые научные опыты»</vt:lpstr>
      <vt:lpstr>3-й год обучения «Я - естествоиспытатель»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Желаю всем творческих успехов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устроен этот мир</dc:title>
  <dc:creator>Леночка</dc:creator>
  <cp:lastModifiedBy>Леночка</cp:lastModifiedBy>
  <cp:revision>42</cp:revision>
  <dcterms:created xsi:type="dcterms:W3CDTF">2011-12-06T05:44:43Z</dcterms:created>
  <dcterms:modified xsi:type="dcterms:W3CDTF">2011-12-09T02:27:50Z</dcterms:modified>
</cp:coreProperties>
</file>