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65" r:id="rId2"/>
    <p:sldId id="256" r:id="rId3"/>
    <p:sldId id="258" r:id="rId4"/>
    <p:sldId id="266" r:id="rId5"/>
    <p:sldId id="259" r:id="rId6"/>
    <p:sldId id="260" r:id="rId7"/>
    <p:sldId id="267" r:id="rId8"/>
    <p:sldId id="261" r:id="rId9"/>
    <p:sldId id="268" r:id="rId10"/>
    <p:sldId id="262" r:id="rId11"/>
    <p:sldId id="263" r:id="rId12"/>
    <p:sldId id="272" r:id="rId13"/>
    <p:sldId id="264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110"/>
    <a:srgbClr val="FFFFFF"/>
    <a:srgbClr val="010865"/>
    <a:srgbClr val="1B236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4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D10D3-4447-40DE-9DC9-47EA778186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FE483-DFB4-4061-9BC6-823D0F0B3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9E7D7-87D9-42FC-82B8-F58C03A9F2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F7DAA-3117-4CD5-8559-B31F3D0F1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FC65A-9B0F-41E4-BCF9-52A33835C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E8EEA-F00E-4FF9-AE46-818AA4B2F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11B31-2EAE-422E-BC01-09649440E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7417-BAC0-4D1D-8355-24A515D0E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4F5C7-EB3E-4EC1-ACD5-C1E5C564E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DF92-FB67-461B-A4CE-5E6FD9B56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E451E-5CA8-4FE9-8944-03EB6A48D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552E4-FFAC-4F35-B12F-5C16959D5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A65D4-98F6-465C-A5B6-5A08E21A6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0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FEFDE54-DF24-49FD-9E92-C0E5DEF9C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Найждел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2413" y="268288"/>
            <a:ext cx="6111875" cy="6350000"/>
          </a:xfrm>
          <a:noFill/>
        </p:spPr>
      </p:pic>
      <p:sp>
        <p:nvSpPr>
          <p:cNvPr id="263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800" smtClean="0"/>
              <a:t>Презентация к статье учителя ИЗО и информатики </a:t>
            </a:r>
            <a:br>
              <a:rPr lang="ru-RU" sz="1800" smtClean="0"/>
            </a:br>
            <a:r>
              <a:rPr lang="ru-RU" sz="1800" smtClean="0"/>
              <a:t>МБОУ СОШ №6 г.Зарайска Московской области </a:t>
            </a:r>
            <a:br>
              <a:rPr lang="ru-RU" sz="1800" smtClean="0"/>
            </a:br>
            <a:r>
              <a:rPr lang="ru-RU" sz="1800" smtClean="0"/>
              <a:t>Шигаревой Татьяны Николаевны</a:t>
            </a:r>
            <a:br>
              <a:rPr lang="ru-RU" sz="1800" smtClean="0"/>
            </a:br>
            <a:r>
              <a:rPr lang="ru-RU" sz="1800" smtClean="0"/>
              <a:t>(идентификатор 215-206-538)</a:t>
            </a:r>
          </a:p>
        </p:txBody>
      </p:sp>
      <p:sp>
        <p:nvSpPr>
          <p:cNvPr id="3076" name="AutoShape 7"/>
          <p:cNvSpPr>
            <a:spLocks noChangeArrowheads="1"/>
          </p:cNvSpPr>
          <p:nvPr/>
        </p:nvSpPr>
        <p:spPr bwMode="auto">
          <a:xfrm>
            <a:off x="393700" y="188913"/>
            <a:ext cx="681038" cy="6408737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7" name="AutoShape 8"/>
          <p:cNvSpPr>
            <a:spLocks noChangeArrowheads="1"/>
          </p:cNvSpPr>
          <p:nvPr/>
        </p:nvSpPr>
        <p:spPr bwMode="auto">
          <a:xfrm flipH="1">
            <a:off x="8070850" y="187325"/>
            <a:ext cx="696913" cy="640873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title"/>
          </p:nvPr>
        </p:nvSpPr>
        <p:spPr>
          <a:xfrm>
            <a:off x="501650" y="990600"/>
            <a:ext cx="8229600" cy="1371600"/>
          </a:xfrm>
        </p:spPr>
        <p:txBody>
          <a:bodyPr/>
          <a:lstStyle/>
          <a:p>
            <a:pPr algn="l" eaLnBrk="1" hangingPunct="1"/>
            <a:r>
              <a:rPr lang="ru-RU" sz="2400" smtClean="0">
                <a:solidFill>
                  <a:schemeClr val="tx1"/>
                </a:solidFill>
                <a:effectLst/>
              </a:rPr>
              <a:t>Собор в Шартре. </a:t>
            </a:r>
            <a:br>
              <a:rPr lang="ru-RU" sz="2400" smtClean="0">
                <a:solidFill>
                  <a:schemeClr val="tx1"/>
                </a:solidFill>
                <a:effectLst/>
              </a:rPr>
            </a:br>
            <a:r>
              <a:rPr lang="en-US" sz="2400" smtClean="0">
                <a:solidFill>
                  <a:schemeClr val="tx1"/>
                </a:solidFill>
                <a:effectLst/>
              </a:rPr>
              <a:t>XII-XIV </a:t>
            </a:r>
            <a:r>
              <a:rPr lang="ru-RU" sz="2400" smtClean="0">
                <a:solidFill>
                  <a:schemeClr val="tx1"/>
                </a:solidFill>
                <a:effectLst/>
              </a:rPr>
              <a:t>вв.</a:t>
            </a:r>
            <a:br>
              <a:rPr lang="ru-RU" sz="2400" smtClean="0">
                <a:solidFill>
                  <a:schemeClr val="tx1"/>
                </a:solidFill>
                <a:effectLst/>
              </a:rPr>
            </a:br>
            <a:r>
              <a:rPr lang="ru-RU" sz="2400" smtClean="0">
                <a:solidFill>
                  <a:schemeClr val="tx1"/>
                </a:solidFill>
                <a:effectLst/>
              </a:rPr>
              <a:t>Франция</a:t>
            </a:r>
            <a:br>
              <a:rPr lang="ru-RU" sz="2400" smtClean="0">
                <a:solidFill>
                  <a:schemeClr val="tx1"/>
                </a:solidFill>
                <a:effectLst/>
              </a:rPr>
            </a:br>
            <a:endParaRPr lang="ru-RU" sz="240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52584" name="Picture 8" descr="Шартр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70488" y="285750"/>
            <a:ext cx="3105150" cy="6253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9" name="Picture 5" descr="Нотр Дам Де Пари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196975"/>
            <a:ext cx="6624637" cy="4965700"/>
          </a:xfrm>
          <a:noFill/>
        </p:spPr>
      </p:pic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971550" y="333375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/>
              <a:t>Нотр-Дам де Пари (собор Парижской Богоматери)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78532" name="Picture 4" descr="романский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4500" y="571500"/>
            <a:ext cx="3925888" cy="5567363"/>
          </a:xfrm>
          <a:noFill/>
        </p:spPr>
      </p:pic>
      <p:pic>
        <p:nvPicPr>
          <p:cNvPr id="278535" name="Picture 7" descr="готика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29250" y="0"/>
            <a:ext cx="3008313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8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7" name="Picture 5" descr="схема замка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260350"/>
            <a:ext cx="4981575" cy="6337300"/>
          </a:xfrm>
          <a:noFill/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50825" y="549275"/>
            <a:ext cx="34925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Рыцарский замок. </a:t>
            </a:r>
          </a:p>
          <a:p>
            <a:pPr>
              <a:spcBef>
                <a:spcPct val="50000"/>
              </a:spcBef>
            </a:pPr>
            <a:r>
              <a:rPr lang="ru-RU"/>
              <a:t>Был неприступной крепостью. Естественно, для него выбиралось место, укрепленное самой природой: скала или холм, откуда он, прочно врастая в землю основаниями мощных стен и упираясь в небо шпилями дозорных башен, грозил врагам рядами бойниц. </a:t>
            </a:r>
          </a:p>
          <a:p>
            <a:pPr>
              <a:spcBef>
                <a:spcPct val="50000"/>
              </a:spcBef>
            </a:pPr>
            <a:r>
              <a:rPr lang="ru-RU"/>
              <a:t>Вход защищали подъемные металлические решетки – герасы. </a:t>
            </a:r>
          </a:p>
          <a:p>
            <a:pPr>
              <a:spcBef>
                <a:spcPct val="50000"/>
              </a:spcBef>
            </a:pPr>
            <a:r>
              <a:rPr lang="ru-RU"/>
              <a:t>Через ров перекидывался подъемный мост.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31950"/>
            <a:ext cx="8185150" cy="57197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/>
              <a:t>В центре замка находилась каменная башня донжон. На первом этаже располагались кладовые, на втором – комнаты хозяина, над ними – помещения для слуг и охраны, в подвале – тюрьма. На вершине башни выставлялся дозор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9550" y="420688"/>
            <a:ext cx="3357563" cy="152717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smtClean="0"/>
              <a:t>Замок Лош. </a:t>
            </a:r>
          </a:p>
          <a:p>
            <a:pPr eaLnBrk="1" hangingPunct="1">
              <a:defRPr/>
            </a:pPr>
            <a:r>
              <a:rPr lang="ru-RU" sz="2400" smtClean="0"/>
              <a:t>Конец </a:t>
            </a:r>
            <a:r>
              <a:rPr lang="en-US" sz="2400" smtClean="0"/>
              <a:t> XI – </a:t>
            </a:r>
            <a:r>
              <a:rPr lang="ru-RU" sz="2400" smtClean="0"/>
              <a:t>начало </a:t>
            </a:r>
            <a:r>
              <a:rPr lang="en-US" sz="2400" smtClean="0"/>
              <a:t>XII</a:t>
            </a:r>
            <a:r>
              <a:rPr lang="ru-RU" sz="2400" smtClean="0"/>
              <a:t> в. Франция</a:t>
            </a:r>
          </a:p>
        </p:txBody>
      </p:sp>
      <p:pic>
        <p:nvPicPr>
          <p:cNvPr id="274440" name="Picture 8" descr="замок Лош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363788" y="1670050"/>
            <a:ext cx="6577012" cy="4940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54013"/>
            <a:ext cx="4038600" cy="57419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/>
              <a:t>Замок Алькасар. </a:t>
            </a:r>
            <a:r>
              <a:rPr lang="en-US" sz="2800" smtClean="0"/>
              <a:t>IX</a:t>
            </a:r>
            <a:r>
              <a:rPr lang="ru-RU" sz="2800" smtClean="0"/>
              <a:t> в. Сеговия. Испания</a:t>
            </a:r>
          </a:p>
        </p:txBody>
      </p:sp>
      <p:pic>
        <p:nvPicPr>
          <p:cNvPr id="276488" name="Picture 8" descr="замок Алькаса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606675" y="1489075"/>
            <a:ext cx="6194425" cy="50101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9" descr="Гранит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bevel">
            <a:avLst>
              <a:gd name="adj" fmla="val 387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65150" y="188913"/>
            <a:ext cx="7834313" cy="1876425"/>
          </a:xfrm>
          <a:solidFill>
            <a:srgbClr val="FFFFFF">
              <a:alpha val="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ru-RU" i="1" smtClean="0">
                <a:solidFill>
                  <a:srgbClr val="0001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«</a:t>
            </a:r>
            <a:r>
              <a:rPr lang="ru-RU" sz="4800" i="1" smtClean="0">
                <a:solidFill>
                  <a:srgbClr val="0001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</a:rPr>
              <a:t>Величье рыцарства и блеск средневековья…»</a:t>
            </a:r>
          </a:p>
        </p:txBody>
      </p:sp>
      <p:pic>
        <p:nvPicPr>
          <p:cNvPr id="2066" name="Picture 18" descr="рыцар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95325" y="1851025"/>
            <a:ext cx="7829550" cy="4654550"/>
          </a:xfrm>
        </p:spPr>
      </p:pic>
      <p:sp>
        <p:nvSpPr>
          <p:cNvPr id="2067" name="Rectangle 1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4"/>
          <p:cNvSpPr>
            <a:spLocks noChangeArrowheads="1"/>
          </p:cNvSpPr>
          <p:nvPr/>
        </p:nvSpPr>
        <p:spPr bwMode="auto">
          <a:xfrm>
            <a:off x="1403350" y="476250"/>
            <a:ext cx="6048375" cy="1223963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D1C39F"/>
              </a:gs>
              <a:gs pos="17500">
                <a:srgbClr val="F0EBD5"/>
              </a:gs>
              <a:gs pos="50000">
                <a:srgbClr val="FFEFD1"/>
              </a:gs>
              <a:gs pos="82500">
                <a:srgbClr val="F0EBD5"/>
              </a:gs>
              <a:gs pos="100000">
                <a:srgbClr val="D1C39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rgbClr val="010865"/>
                </a:solidFill>
                <a:latin typeface="Impact" pitchFamily="34" charset="0"/>
              </a:rPr>
              <a:t>Романский стиль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В суровую, тревожную, но созидательную эпоху </a:t>
            </a:r>
            <a:r>
              <a:rPr lang="en-US" smtClean="0"/>
              <a:t>X</a:t>
            </a:r>
            <a:r>
              <a:rPr lang="ru-RU" smtClean="0"/>
              <a:t>-</a:t>
            </a:r>
            <a:r>
              <a:rPr lang="en-US" smtClean="0"/>
              <a:t>XII</a:t>
            </a:r>
            <a:r>
              <a:rPr lang="ru-RU" smtClean="0"/>
              <a:t> вв. утверждается первый общеевропейский стиль – </a:t>
            </a:r>
            <a:r>
              <a:rPr lang="ru-RU" b="1" i="1" u="sng" smtClean="0"/>
              <a:t>романский</a:t>
            </a:r>
            <a:r>
              <a:rPr lang="ru-RU" smtClean="0"/>
              <a:t>. </a:t>
            </a:r>
          </a:p>
          <a:p>
            <a:pPr eaLnBrk="1" hangingPunct="1">
              <a:defRPr/>
            </a:pPr>
            <a:r>
              <a:rPr lang="ru-RU" smtClean="0"/>
              <a:t>В это время  «мир как будто стряхивал с себя ветошь и повсюду облачался в новое белое платье церквей»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1788"/>
            <a:ext cx="8208963" cy="58753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/>
              <a:t>Романская архитектура тяжела и сурова.</a:t>
            </a:r>
          </a:p>
          <a:p>
            <a:pPr eaLnBrk="1" hangingPunct="1">
              <a:defRPr/>
            </a:pPr>
            <a:endParaRPr lang="ru-RU" sz="28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endParaRPr lang="ru-RU" sz="2400" smtClean="0"/>
          </a:p>
          <a:p>
            <a:pPr eaLnBrk="1" hangingPunct="1">
              <a:defRPr/>
            </a:pPr>
            <a:r>
              <a:rPr lang="ru-RU" sz="2400" smtClean="0"/>
              <a:t>монастырь Клюни </a:t>
            </a:r>
            <a:r>
              <a:rPr lang="en-US" sz="2400" smtClean="0"/>
              <a:t>XI-XII </a:t>
            </a:r>
            <a:r>
              <a:rPr lang="ru-RU" sz="2400" smtClean="0"/>
              <a:t>вв. Франция</a:t>
            </a:r>
          </a:p>
        </p:txBody>
      </p:sp>
      <p:pic>
        <p:nvPicPr>
          <p:cNvPr id="265221" name="Picture 5" descr="монастырь Клюни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006600" y="1430338"/>
            <a:ext cx="6467475" cy="3865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236538" y="1073150"/>
            <a:ext cx="267017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Собор в Вормсе. </a:t>
            </a:r>
            <a:br>
              <a:rPr lang="ru-RU" sz="280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</a:br>
            <a:r>
              <a:rPr lang="ru-RU" sz="280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1171 – 1234 гг.</a:t>
            </a:r>
          </a:p>
        </p:txBody>
      </p:sp>
      <p:pic>
        <p:nvPicPr>
          <p:cNvPr id="147465" name="Picture 9" descr="Вормс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998788" y="571500"/>
            <a:ext cx="5886450" cy="5938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510" name="Object 6"/>
          <p:cNvGraphicFramePr>
            <a:graphicFrameLocks noChangeAspect="1"/>
          </p:cNvGraphicFramePr>
          <p:nvPr>
            <p:ph/>
          </p:nvPr>
        </p:nvGraphicFramePr>
        <p:xfrm>
          <a:off x="4716463" y="549275"/>
          <a:ext cx="3808412" cy="5715000"/>
        </p:xfrm>
        <a:graphic>
          <a:graphicData uri="http://schemas.openxmlformats.org/presentationml/2006/ole">
            <p:oleObj spid="_x0000_s1026" name="Image" r:id="rId3" imgW="2299721" imgH="3451867" progId="Photoshop.Image.8">
              <p:embed/>
            </p:oleObj>
          </a:graphicData>
        </a:graphic>
      </p:graphicFrame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611188" y="620713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Собор в Вормсе. </a:t>
            </a:r>
            <a:br>
              <a:rPr lang="ru-RU" sz="280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</a:br>
            <a:r>
              <a:rPr lang="ru-RU" sz="280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Западный фасад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Собор Нотр-Дам ла Гранд. </a:t>
            </a:r>
            <a:br>
              <a:rPr lang="ru-RU" sz="4000" smtClean="0"/>
            </a:br>
            <a:r>
              <a:rPr lang="en-US" sz="4000" smtClean="0"/>
              <a:t>XII</a:t>
            </a:r>
            <a:r>
              <a:rPr lang="ru-RU" sz="4000" smtClean="0"/>
              <a:t>в. Пуатье. Франция</a:t>
            </a:r>
          </a:p>
        </p:txBody>
      </p:sp>
      <p:pic>
        <p:nvPicPr>
          <p:cNvPr id="268292" name="Picture 4" descr="Нотр-Дам ла Гранд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43200" y="1949450"/>
            <a:ext cx="6027738" cy="44021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78125"/>
            <a:ext cx="8229600" cy="3317875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На смену романскому пришел </a:t>
            </a:r>
            <a:r>
              <a:rPr lang="ru-RU" b="1" i="1" u="sng" smtClean="0"/>
              <a:t>готический</a:t>
            </a:r>
            <a:r>
              <a:rPr lang="ru-RU" smtClean="0"/>
              <a:t> стиль.  «Готический» означало «варварский». Сначала такие постройки считались «бесформенными»</a:t>
            </a:r>
          </a:p>
          <a:p>
            <a:pPr eaLnBrk="1" hangingPunct="1">
              <a:defRPr/>
            </a:pPr>
            <a:r>
              <a:rPr lang="ru-RU" smtClean="0"/>
              <a:t>Иногда его называют стрельчатым 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619250" y="692150"/>
            <a:ext cx="6048375" cy="1223963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D1C39F"/>
              </a:gs>
              <a:gs pos="17500">
                <a:srgbClr val="F0EBD5"/>
              </a:gs>
              <a:gs pos="50000">
                <a:srgbClr val="FFEFD1"/>
              </a:gs>
              <a:gs pos="82500">
                <a:srgbClr val="F0EBD5"/>
              </a:gs>
              <a:gs pos="100000">
                <a:srgbClr val="D1C39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673100" y="5969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400">
                <a:solidFill>
                  <a:srgbClr val="01086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Готический стиль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smtClean="0"/>
              <a:t>Собор в Кельне. 1248-1322 гг., завершен в 1842-1880 гг.</a:t>
            </a:r>
          </a:p>
        </p:txBody>
      </p:sp>
      <p:pic>
        <p:nvPicPr>
          <p:cNvPr id="271364" name="Picture 4" descr="Кельн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37050" y="331788"/>
            <a:ext cx="4535488" cy="65262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160</TotalTime>
  <Words>250</Words>
  <Application>Microsoft PowerPoint</Application>
  <PresentationFormat>Экран (4:3)</PresentationFormat>
  <Paragraphs>36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Tahoma</vt:lpstr>
      <vt:lpstr>Arial</vt:lpstr>
      <vt:lpstr>Wingdings</vt:lpstr>
      <vt:lpstr>Calibri</vt:lpstr>
      <vt:lpstr>Impact</vt:lpstr>
      <vt:lpstr>Текстура</vt:lpstr>
      <vt:lpstr>Adobe Photoshop Image</vt:lpstr>
      <vt:lpstr>Презентация к статье учителя ИЗО и информатики  МБОУ СОШ №6 г.Зарайска Московской области  Шигаревой Татьяны Николаевны (идентификатор 215-206-538)</vt:lpstr>
      <vt:lpstr>Слайд 2</vt:lpstr>
      <vt:lpstr>Романский стиль</vt:lpstr>
      <vt:lpstr>      </vt:lpstr>
      <vt:lpstr>Слайд 5</vt:lpstr>
      <vt:lpstr>Слайд 6</vt:lpstr>
      <vt:lpstr>Собор Нотр-Дам ла Гранд.  XIIв. Пуатье. Франция</vt:lpstr>
      <vt:lpstr>Слайд 8</vt:lpstr>
      <vt:lpstr>Слайд 9</vt:lpstr>
      <vt:lpstr>Собор в Шартре.  XII-XIV вв. Франция 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«Величье рыцарства и блеск средневековья…»</dc:title>
  <dc:creator>User</dc:creator>
  <cp:lastModifiedBy>Tata</cp:lastModifiedBy>
  <cp:revision>6</cp:revision>
  <dcterms:created xsi:type="dcterms:W3CDTF">2007-01-22T17:56:17Z</dcterms:created>
  <dcterms:modified xsi:type="dcterms:W3CDTF">2012-03-27T21:55:12Z</dcterms:modified>
</cp:coreProperties>
</file>