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4" r:id="rId4"/>
    <p:sldId id="285" r:id="rId5"/>
    <p:sldId id="286" r:id="rId6"/>
    <p:sldId id="288" r:id="rId7"/>
    <p:sldId id="287" r:id="rId8"/>
    <p:sldId id="25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FC8FD"/>
    <a:srgbClr val="B7ECFF"/>
    <a:srgbClr val="CCECFF"/>
    <a:srgbClr val="7DDDFF"/>
    <a:srgbClr val="66CCFF"/>
    <a:srgbClr val="E8D1FF"/>
    <a:srgbClr val="CC99FF"/>
    <a:srgbClr val="CC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33C6-CC31-4F69-93F3-B7AACF8ECE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FA01-8287-4977-9CD8-0CDF45E362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C29EB-E1F5-4DAF-8884-47E5790BA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3C6-CC31-4F69-93F3-B7AACF8EC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FF1A-5D8D-418B-A178-8450E68BC1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14D2-2375-48DF-B8A8-2A663C4EC5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A8FB-22A8-4ADB-A695-B5A241E92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64FC-D72D-4E67-B0D3-F380A2E18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936F-6257-4615-A4A7-C386104C98B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A97A-A919-426F-8475-E5417AEA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5608-2C58-4103-8EE8-9710A20EE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2FF1A-5D8D-418B-A178-8450E68BC1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899D-335F-4544-B360-08B9EF66D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FA01-8287-4977-9CD8-0CDF45E36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29EB-E1F5-4DAF-8884-47E5790B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614D2-2375-48DF-B8A8-2A663C4EC5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A8FB-22A8-4ADB-A695-B5A241E92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64FC-D72D-4E67-B0D3-F380A2E187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2936F-6257-4615-A4A7-C386104C9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BA97A-A919-426F-8475-E5417AEAD0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5608-2C58-4103-8EE8-9710A20EE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3899D-335F-4544-B360-08B9EF66D9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3A8AC4-7DAA-45C0-9028-28836C9EE8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3A8AC4-7DAA-45C0-9028-28836C9EE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&#1050;&#1074;&#1072;&#1076;&#1088;&#1072;&#1090;&#1085;&#1099;&#1077;%20&#1091;&#1088;&#1072;&#1074;&#1085;&#1077;&#1085;&#1080;&#1103;\5!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0;&#1074;&#1072;&#1076;&#1088;&#1072;&#1090;&#1085;&#1099;&#1077;%20&#1091;&#1088;&#1072;&#1074;&#1085;&#1077;&#1085;&#1080;&#1103;%202\&#1041;&#1077;&#1090;&#1093;&#1086;&#1074;&#1077;&#1085;%20-%20&#1051;&#1091;&#1085;&#1085;&#1072;&#1103;%20&#1057;&#1086;&#1085;&#1072;&#1090;&#1072;%20(www.notamusic.net)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3116"/>
            <a:ext cx="81772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Формулы сокращенного умножения</a:t>
            </a:r>
            <a:endParaRPr lang="ru-RU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2489" y="4266774"/>
            <a:ext cx="506658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</a:t>
            </a:r>
            <a:r>
              <a:rPr lang="ru-RU" sz="24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обобщающего повторения</a:t>
            </a:r>
            <a:endParaRPr lang="ru-RU" sz="2400" b="1" dirty="0">
              <a:ln w="11430">
                <a:noFill/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4800600"/>
            <a:ext cx="381000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математики </a:t>
            </a: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</a:t>
            </a:r>
            <a:r>
              <a:rPr lang="ru-RU" sz="2000" b="1" dirty="0" err="1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Шадкинской</a:t>
            </a: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средней общеобразовательной школы Идрисова </a:t>
            </a:r>
            <a:r>
              <a:rPr lang="ru-RU" sz="2000" b="1" dirty="0" err="1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Миляуша</a:t>
            </a: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Суфияновна</a:t>
            </a:r>
            <a:r>
              <a:rPr lang="ru-RU" sz="2000" b="1" dirty="0" smtClean="0">
                <a:ln w="11430">
                  <a:noFill/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dirty="0">
              <a:ln w="11430">
                <a:noFill/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5!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500702"/>
            <a:ext cx="19050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арец 5.JPG"/>
          <p:cNvPicPr>
            <a:picLocks noChangeAspect="1"/>
          </p:cNvPicPr>
          <p:nvPr/>
        </p:nvPicPr>
        <p:blipFill>
          <a:blip r:embed="rId2"/>
          <a:srcRect l="-3000" t="-5138" r="-3501"/>
          <a:stretch>
            <a:fillRect/>
          </a:stretch>
        </p:blipFill>
        <p:spPr>
          <a:xfrm>
            <a:off x="2071670" y="642918"/>
            <a:ext cx="458474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5500702"/>
            <a:ext cx="19240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Овальная выноска 25"/>
          <p:cNvSpPr/>
          <p:nvPr/>
        </p:nvSpPr>
        <p:spPr>
          <a:xfrm>
            <a:off x="71406" y="1571612"/>
            <a:ext cx="2214578" cy="1428760"/>
          </a:xfrm>
          <a:prstGeom prst="wedgeEllipseCallout">
            <a:avLst>
              <a:gd name="adj1" fmla="val 50190"/>
              <a:gd name="adj2" fmla="val 101196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Подумай!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6572264" y="1428736"/>
            <a:ext cx="2357454" cy="1428760"/>
          </a:xfrm>
          <a:prstGeom prst="wedgeEllipseCallout">
            <a:avLst>
              <a:gd name="adj1" fmla="val -100399"/>
              <a:gd name="adj2" fmla="val 134274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Верно!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9136210">
            <a:off x="4738581" y="4305488"/>
            <a:ext cx="731520" cy="1216152"/>
          </a:xfrm>
          <a:prstGeom prst="curvedRigh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406121">
            <a:off x="3602230" y="4278934"/>
            <a:ext cx="642942" cy="1216152"/>
          </a:xfrm>
          <a:prstGeom prst="curvedLef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3143248"/>
            <a:ext cx="228601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14678" y="3143248"/>
            <a:ext cx="214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3200" dirty="0" smtClean="0"/>
              <a:t>25 - у</a:t>
            </a:r>
            <a:r>
              <a:rPr lang="ru-RU" sz="3200" baseline="30000" dirty="0"/>
              <a:t>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462117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(5 – у)(5 + у)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151" y="4661847"/>
            <a:ext cx="281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(5 – у)(5 – у)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71546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“Я слышу – я забываю, я вижу – я запоминаю, я делаю – я усваиваю”.</a:t>
            </a:r>
            <a:endParaRPr lang="en-US" sz="3600" b="1" i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r>
              <a:rPr lang="ru-RU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Китайская мудрость</a:t>
            </a:r>
            <a:endParaRPr lang="ru-RU" sz="36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136249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500306"/>
            <a:ext cx="3395669" cy="382251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00166" y="1857364"/>
            <a:ext cx="5929354" cy="2071702"/>
          </a:xfrm>
          <a:prstGeom prst="ellipse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Отдохнём</a:t>
            </a:r>
            <a:endParaRPr lang="ru-RU" sz="6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Бетховен - Лунная Соната (www.notamusic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29363" y="653645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3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322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32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22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«Учиться можно  только весело… Чтобы переваривать знания , надо поглощать их с аппетитом.»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                               А. Франс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Диктант</a:t>
            </a:r>
          </a:p>
          <a:p>
            <a:r>
              <a:rPr lang="ru-RU" dirty="0" smtClean="0"/>
              <a:t>5 +  красный кружок</a:t>
            </a:r>
          </a:p>
          <a:p>
            <a:r>
              <a:rPr lang="ru-RU" dirty="0" smtClean="0"/>
              <a:t>4 +  синий кружок </a:t>
            </a:r>
          </a:p>
          <a:p>
            <a:r>
              <a:rPr lang="ru-RU" dirty="0" smtClean="0"/>
              <a:t>3 +  желтый кружок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Проверь решения!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(х+3)(х-3)=х</a:t>
            </a:r>
            <a:r>
              <a:rPr lang="ru-RU" baseline="30000" dirty="0" smtClean="0"/>
              <a:t>2</a:t>
            </a:r>
            <a:r>
              <a:rPr lang="ru-RU" dirty="0" smtClean="0"/>
              <a:t>-9</a:t>
            </a:r>
          </a:p>
          <a:p>
            <a:r>
              <a:rPr lang="ru-RU" dirty="0" smtClean="0"/>
              <a:t>2) (2а+в)</a:t>
            </a:r>
            <a:r>
              <a:rPr lang="ru-RU" baseline="30000" dirty="0" smtClean="0"/>
              <a:t>2</a:t>
            </a:r>
            <a:r>
              <a:rPr lang="ru-RU" dirty="0" smtClean="0"/>
              <a:t>=4а</a:t>
            </a:r>
            <a:r>
              <a:rPr lang="ru-RU" baseline="30000" dirty="0" smtClean="0"/>
              <a:t>2</a:t>
            </a:r>
            <a:r>
              <a:rPr lang="ru-RU" dirty="0" smtClean="0"/>
              <a:t>+4ав+в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3) 9х</a:t>
            </a:r>
            <a:r>
              <a:rPr lang="ru-RU" baseline="30000" dirty="0" smtClean="0"/>
              <a:t>2</a:t>
            </a:r>
            <a:r>
              <a:rPr lang="ru-RU" dirty="0" smtClean="0"/>
              <a:t>-64=(3х-8)(3х+8)</a:t>
            </a:r>
          </a:p>
          <a:p>
            <a:r>
              <a:rPr lang="ru-RU" dirty="0" smtClean="0"/>
              <a:t>4) а</a:t>
            </a:r>
            <a:r>
              <a:rPr lang="ru-RU" baseline="30000" dirty="0" smtClean="0"/>
              <a:t>2</a:t>
            </a:r>
            <a:r>
              <a:rPr lang="ru-RU" dirty="0" smtClean="0"/>
              <a:t>-6ав+9в</a:t>
            </a:r>
            <a:r>
              <a:rPr lang="ru-RU" baseline="30000" dirty="0" smtClean="0"/>
              <a:t>2</a:t>
            </a:r>
            <a:r>
              <a:rPr lang="ru-RU" dirty="0" smtClean="0"/>
              <a:t>=(а-3в)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ru-RU" dirty="0" smtClean="0"/>
              <a:t>5) 64+а</a:t>
            </a:r>
            <a:r>
              <a:rPr lang="ru-RU" baseline="30000" dirty="0" smtClean="0"/>
              <a:t>3</a:t>
            </a:r>
            <a:r>
              <a:rPr lang="ru-RU" dirty="0" smtClean="0"/>
              <a:t>=(4+а)(16-4а+а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18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Формулы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а</a:t>
            </a:r>
            <a:r>
              <a:rPr lang="ru-RU" baseline="30000" dirty="0" smtClean="0"/>
              <a:t>3</a:t>
            </a:r>
            <a:r>
              <a:rPr lang="ru-RU" dirty="0" smtClean="0"/>
              <a:t> + в</a:t>
            </a:r>
            <a:r>
              <a:rPr lang="ru-RU" baseline="30000" dirty="0"/>
              <a:t>3</a:t>
            </a:r>
            <a:r>
              <a:rPr lang="ru-RU" dirty="0" smtClean="0"/>
              <a:t> = (а + в)(а</a:t>
            </a:r>
            <a:r>
              <a:rPr lang="ru-RU" baseline="30000" dirty="0"/>
              <a:t>2</a:t>
            </a:r>
            <a:r>
              <a:rPr lang="ru-RU" dirty="0" smtClean="0"/>
              <a:t> – </a:t>
            </a:r>
            <a:r>
              <a:rPr lang="ru-RU" dirty="0" err="1" smtClean="0"/>
              <a:t>ав</a:t>
            </a:r>
            <a:r>
              <a:rPr lang="ru-RU" dirty="0" smtClean="0"/>
              <a:t> + в</a:t>
            </a:r>
            <a:r>
              <a:rPr lang="ru-RU" baseline="30000" dirty="0"/>
              <a:t>2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2) (а – в)</a:t>
            </a:r>
            <a:r>
              <a:rPr lang="ru-RU" baseline="30000" dirty="0"/>
              <a:t> 2</a:t>
            </a:r>
            <a:r>
              <a:rPr lang="ru-RU" dirty="0" smtClean="0"/>
              <a:t> = а</a:t>
            </a:r>
            <a:r>
              <a:rPr lang="ru-RU" baseline="30000" dirty="0"/>
              <a:t>2</a:t>
            </a:r>
            <a:r>
              <a:rPr lang="ru-RU" dirty="0" smtClean="0"/>
              <a:t> – 2ав + в</a:t>
            </a:r>
            <a:r>
              <a:rPr lang="ru-RU" baseline="30000" dirty="0"/>
              <a:t>2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(а – в)(а + в) = а</a:t>
            </a:r>
            <a:r>
              <a:rPr lang="ru-RU" baseline="30000" dirty="0"/>
              <a:t>2</a:t>
            </a:r>
            <a:r>
              <a:rPr lang="ru-RU" dirty="0" smtClean="0"/>
              <a:t> – в</a:t>
            </a:r>
            <a:r>
              <a:rPr lang="ru-RU" baseline="30000" dirty="0"/>
              <a:t>2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а</a:t>
            </a:r>
            <a:r>
              <a:rPr lang="ru-RU" baseline="30000" dirty="0" smtClean="0"/>
              <a:t>3</a:t>
            </a:r>
            <a:r>
              <a:rPr lang="ru-RU" dirty="0" smtClean="0"/>
              <a:t> – в</a:t>
            </a:r>
            <a:r>
              <a:rPr lang="ru-RU" baseline="30000" dirty="0"/>
              <a:t>3</a:t>
            </a:r>
            <a:r>
              <a:rPr lang="ru-RU" dirty="0" smtClean="0"/>
              <a:t> = (а –в)(а</a:t>
            </a:r>
            <a:r>
              <a:rPr lang="ru-RU" baseline="30000" dirty="0"/>
              <a:t>2</a:t>
            </a:r>
            <a:r>
              <a:rPr lang="ru-RU" dirty="0" smtClean="0"/>
              <a:t> + </a:t>
            </a:r>
            <a:r>
              <a:rPr lang="ru-RU" dirty="0" err="1" smtClean="0"/>
              <a:t>ав</a:t>
            </a:r>
            <a:r>
              <a:rPr lang="ru-RU" dirty="0" smtClean="0"/>
              <a:t> + в</a:t>
            </a:r>
            <a:r>
              <a:rPr lang="ru-RU" baseline="30000" dirty="0"/>
              <a:t>2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5) (а + в)</a:t>
            </a:r>
            <a:r>
              <a:rPr lang="ru-RU" baseline="30000" dirty="0" smtClean="0"/>
              <a:t>2</a:t>
            </a:r>
            <a:r>
              <a:rPr lang="ru-RU" dirty="0" smtClean="0"/>
              <a:t> = а</a:t>
            </a:r>
            <a:r>
              <a:rPr lang="ru-RU" baseline="30000" dirty="0"/>
              <a:t>2</a:t>
            </a:r>
            <a:r>
              <a:rPr lang="ru-RU" dirty="0" smtClean="0"/>
              <a:t> + 2ав +в</a:t>
            </a:r>
            <a:r>
              <a:rPr lang="ru-RU" baseline="30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55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97" y="350004"/>
            <a:ext cx="8136904" cy="93117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Проверочная самостоятельная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работа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63412"/>
            <a:ext cx="8003232" cy="45445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(3а+с)</a:t>
            </a:r>
            <a:r>
              <a:rPr lang="ru-RU" baseline="30000" dirty="0" smtClean="0"/>
              <a:t>2 </a:t>
            </a:r>
            <a:r>
              <a:rPr lang="ru-RU" dirty="0" smtClean="0"/>
              <a:t>= </a:t>
            </a:r>
          </a:p>
          <a:p>
            <a:pPr marL="0" indent="0">
              <a:buNone/>
            </a:pPr>
            <a:r>
              <a:rPr lang="ru-RU" dirty="0" smtClean="0"/>
              <a:t>(4в+5с)(5с-4в)=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16у</a:t>
            </a:r>
            <a:r>
              <a:rPr lang="ru-RU" baseline="30000" dirty="0" smtClean="0"/>
              <a:t>2</a:t>
            </a:r>
            <a:r>
              <a:rPr lang="ru-RU" dirty="0" smtClean="0"/>
              <a:t>-25=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а</a:t>
            </a:r>
            <a:r>
              <a:rPr lang="ru-RU" baseline="30000" dirty="0" smtClean="0"/>
              <a:t>2</a:t>
            </a:r>
            <a:r>
              <a:rPr lang="ru-RU" dirty="0" smtClean="0"/>
              <a:t>-6ав+9в</a:t>
            </a:r>
            <a:r>
              <a:rPr lang="ru-RU" baseline="30000" dirty="0" smtClean="0"/>
              <a:t>2</a:t>
            </a:r>
            <a:r>
              <a:rPr lang="ru-RU" dirty="0" smtClean="0"/>
              <a:t>= </a:t>
            </a:r>
            <a:endParaRPr lang="ru-RU" baseline="30000" dirty="0" smtClean="0"/>
          </a:p>
          <a:p>
            <a:pPr marL="0" indent="0">
              <a:buNone/>
            </a:pPr>
            <a:r>
              <a:rPr lang="ru-RU" baseline="30000" dirty="0"/>
              <a:t> </a:t>
            </a:r>
            <a:r>
              <a:rPr lang="ru-RU" baseline="30000" dirty="0" smtClean="0"/>
              <a:t> </a:t>
            </a:r>
          </a:p>
          <a:p>
            <a:pPr marL="0" indent="0">
              <a:buNone/>
            </a:pPr>
            <a:r>
              <a:rPr lang="ru-RU" baseline="30000" dirty="0"/>
              <a:t> </a:t>
            </a:r>
            <a:r>
              <a:rPr lang="ru-RU" baseline="30000" dirty="0" smtClean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12-(4-х)=х(3-х) ответ: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61725" y="1372126"/>
            <a:ext cx="347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Преобразуйте в многочлен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2887544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Разложите на множители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8064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Решите уравнение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5423" y="1531027"/>
            <a:ext cx="31395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9а</a:t>
            </a:r>
            <a:r>
              <a:rPr lang="ru-RU" sz="3200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+6ас+с</a:t>
            </a:r>
            <a:r>
              <a:rPr lang="ru-RU" sz="3200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2850" y="2115802"/>
            <a:ext cx="20152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25с</a:t>
            </a:r>
            <a:r>
              <a:rPr lang="ru-RU" sz="3200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-16в</a:t>
            </a:r>
            <a:r>
              <a:rPr lang="ru-RU" sz="3200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1936" y="3292788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(4у-5)(4у+5)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3879162"/>
            <a:ext cx="1452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(а-3в)</a:t>
            </a:r>
            <a:r>
              <a:rPr lang="ru-RU" sz="3200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5373216"/>
            <a:ext cx="1199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х=0,8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70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Давай поиграем!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768752" cy="3576439"/>
          </a:xfrm>
        </p:spPr>
      </p:pic>
    </p:spTree>
    <p:extLst>
      <p:ext uri="{BB962C8B-B14F-4D97-AF65-F5344CB8AC3E}">
        <p14:creationId xmlns:p14="http://schemas.microsoft.com/office/powerpoint/2010/main" val="14077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арец 5.JPG"/>
          <p:cNvPicPr>
            <a:picLocks noChangeAspect="1"/>
          </p:cNvPicPr>
          <p:nvPr/>
        </p:nvPicPr>
        <p:blipFill>
          <a:blip r:embed="rId2"/>
          <a:srcRect l="-3000" t="-5138" r="-3501"/>
          <a:stretch>
            <a:fillRect/>
          </a:stretch>
        </p:blipFill>
        <p:spPr>
          <a:xfrm>
            <a:off x="2201833" y="571480"/>
            <a:ext cx="458474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307183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800" baseline="30000" dirty="0"/>
              <a:t>2</a:t>
            </a:r>
            <a:r>
              <a:rPr lang="ru-RU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+ 11с + 121</a:t>
            </a:r>
            <a:endParaRPr lang="ru-RU" sz="28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3929066"/>
            <a:ext cx="250033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2800" baseline="30000" dirty="0"/>
              <a:t>2</a:t>
            </a:r>
            <a:r>
              <a:rPr lang="ru-RU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+ 22с +121</a:t>
            </a:r>
            <a:endParaRPr lang="ru-RU" sz="28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14678" y="4429132"/>
            <a:ext cx="3071835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Рисунок 35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5500702"/>
            <a:ext cx="19240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Овальная выноска 25"/>
          <p:cNvSpPr/>
          <p:nvPr/>
        </p:nvSpPr>
        <p:spPr>
          <a:xfrm>
            <a:off x="6643702" y="1571612"/>
            <a:ext cx="2357454" cy="1428760"/>
          </a:xfrm>
          <a:prstGeom prst="wedgeEllipseCallout">
            <a:avLst>
              <a:gd name="adj1" fmla="val -57658"/>
              <a:gd name="adj2" fmla="val 79342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71406" y="1571612"/>
            <a:ext cx="2286016" cy="1428760"/>
          </a:xfrm>
          <a:prstGeom prst="wedgeEllipseCallout">
            <a:avLst>
              <a:gd name="adj1" fmla="val 65631"/>
              <a:gd name="adj2" fmla="val 99152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Надо подумать!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19136210">
            <a:off x="4738581" y="4305488"/>
            <a:ext cx="731520" cy="1216152"/>
          </a:xfrm>
          <a:prstGeom prst="curvedRigh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2406121">
            <a:off x="3602230" y="4278934"/>
            <a:ext cx="642942" cy="1216152"/>
          </a:xfrm>
          <a:prstGeom prst="curvedLef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334429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(с + 11)</a:t>
            </a:r>
            <a:r>
              <a:rPr lang="ru-RU" sz="3200" baseline="30000" dirty="0" smtClean="0"/>
              <a:t>2</a:t>
            </a:r>
            <a:endParaRPr lang="ru-RU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6" grpId="0" animBg="1"/>
      <p:bldP spid="37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арец 5.JPG"/>
          <p:cNvPicPr>
            <a:picLocks noChangeAspect="1"/>
          </p:cNvPicPr>
          <p:nvPr/>
        </p:nvPicPr>
        <p:blipFill>
          <a:blip r:embed="rId2"/>
          <a:srcRect l="-3000" t="-5138" r="-3501"/>
          <a:stretch>
            <a:fillRect/>
          </a:stretch>
        </p:blipFill>
        <p:spPr>
          <a:xfrm>
            <a:off x="2071670" y="642918"/>
            <a:ext cx="458474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5500702"/>
            <a:ext cx="19240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Овальная выноска 25"/>
          <p:cNvSpPr/>
          <p:nvPr/>
        </p:nvSpPr>
        <p:spPr>
          <a:xfrm>
            <a:off x="142844" y="2000240"/>
            <a:ext cx="2071734" cy="1428760"/>
          </a:xfrm>
          <a:prstGeom prst="wedgeEllipseCallout">
            <a:avLst>
              <a:gd name="adj1" fmla="val 53164"/>
              <a:gd name="adj2" fmla="val 80104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6572264" y="1857364"/>
            <a:ext cx="2357454" cy="1428760"/>
          </a:xfrm>
          <a:prstGeom prst="wedgeEllipseCallout">
            <a:avLst>
              <a:gd name="adj1" fmla="val -58300"/>
              <a:gd name="adj2" fmla="val 92128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Надо подумать!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9136210">
            <a:off x="4738581" y="4305488"/>
            <a:ext cx="731520" cy="1216152"/>
          </a:xfrm>
          <a:prstGeom prst="curvedRigh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406121">
            <a:off x="3602230" y="4278934"/>
            <a:ext cx="642942" cy="1216152"/>
          </a:xfrm>
          <a:prstGeom prst="curvedLef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2996952"/>
            <a:ext cx="271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(7у + 6)</a:t>
            </a:r>
            <a:r>
              <a:rPr lang="ru-RU" sz="3200" baseline="30000" dirty="0" smtClean="0"/>
              <a:t>2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21481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49у</a:t>
            </a:r>
            <a:r>
              <a:rPr lang="ru-RU" sz="2800" baseline="30000" dirty="0"/>
              <a:t>2</a:t>
            </a:r>
            <a:r>
              <a:rPr lang="ru-RU" sz="2800" dirty="0" smtClean="0"/>
              <a:t> + 84у +36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79559" y="4229255"/>
            <a:ext cx="282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49у</a:t>
            </a:r>
            <a:r>
              <a:rPr lang="ru-RU" sz="2800" baseline="30000" dirty="0"/>
              <a:t>2</a:t>
            </a:r>
            <a:r>
              <a:rPr lang="ru-RU" sz="2800" dirty="0" smtClean="0"/>
              <a:t> – 84у + 36</a:t>
            </a:r>
            <a:endParaRPr lang="ru-RU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арец 5.JPG"/>
          <p:cNvPicPr>
            <a:picLocks noChangeAspect="1"/>
          </p:cNvPicPr>
          <p:nvPr/>
        </p:nvPicPr>
        <p:blipFill>
          <a:blip r:embed="rId2"/>
          <a:srcRect l="-3000" t="-5138" r="-3501"/>
          <a:stretch>
            <a:fillRect/>
          </a:stretch>
        </p:blipFill>
        <p:spPr>
          <a:xfrm>
            <a:off x="2071670" y="642918"/>
            <a:ext cx="458474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5500702"/>
            <a:ext cx="19240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Овальная выноска 25"/>
          <p:cNvSpPr/>
          <p:nvPr/>
        </p:nvSpPr>
        <p:spPr>
          <a:xfrm>
            <a:off x="71406" y="1571612"/>
            <a:ext cx="2214578" cy="1428760"/>
          </a:xfrm>
          <a:prstGeom prst="wedgeEllipseCallout">
            <a:avLst>
              <a:gd name="adj1" fmla="val 50190"/>
              <a:gd name="adj2" fmla="val 101196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Подумай!</a:t>
            </a:r>
          </a:p>
        </p:txBody>
      </p:sp>
      <p:sp>
        <p:nvSpPr>
          <p:cNvPr id="37" name="Овальная выноска 36"/>
          <p:cNvSpPr/>
          <p:nvPr/>
        </p:nvSpPr>
        <p:spPr>
          <a:xfrm>
            <a:off x="6572264" y="1428736"/>
            <a:ext cx="2357454" cy="1428760"/>
          </a:xfrm>
          <a:prstGeom prst="wedgeEllipseCallout">
            <a:avLst>
              <a:gd name="adj1" fmla="val -100399"/>
              <a:gd name="adj2" fmla="val 134274"/>
            </a:avLst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Верно!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9136210">
            <a:off x="4738581" y="4305488"/>
            <a:ext cx="731520" cy="1216152"/>
          </a:xfrm>
          <a:prstGeom prst="curvedRigh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406121">
            <a:off x="3602230" y="4278934"/>
            <a:ext cx="642942" cy="1216152"/>
          </a:xfrm>
          <a:prstGeom prst="curvedLeftArrow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8279" y="3361461"/>
            <a:ext cx="228601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86115" y="3357993"/>
            <a:ext cx="229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(9 – 8у)</a:t>
            </a:r>
            <a:r>
              <a:rPr lang="ru-RU" sz="2800" baseline="30000" dirty="0" smtClean="0"/>
              <a:t>2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6380" y="4241879"/>
            <a:ext cx="289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81 – 72у + 64у</a:t>
            </a:r>
            <a:r>
              <a:rPr lang="ru-RU" sz="2800" baseline="30000" dirty="0"/>
              <a:t>2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79558" y="4296649"/>
            <a:ext cx="315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81 – 144у + 64у</a:t>
            </a:r>
            <a:r>
              <a:rPr lang="ru-RU" sz="2800" baseline="30000" dirty="0"/>
              <a:t>2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038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317</Words>
  <Application>Microsoft Office PowerPoint</Application>
  <PresentationFormat>Экран (4:3)</PresentationFormat>
  <Paragraphs>62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0038</vt:lpstr>
      <vt:lpstr>Кутюр</vt:lpstr>
      <vt:lpstr>Презентация PowerPoint</vt:lpstr>
      <vt:lpstr>«Учиться можно  только весело… Чтобы переваривать знания , надо поглощать их с аппетитом.»                                             А. Франс </vt:lpstr>
      <vt:lpstr>Проверь решения!</vt:lpstr>
      <vt:lpstr>Формулы</vt:lpstr>
      <vt:lpstr>Проверочная самостоятельная работа</vt:lpstr>
      <vt:lpstr>Давай поиграем!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миляуша</cp:lastModifiedBy>
  <cp:revision>149</cp:revision>
  <dcterms:created xsi:type="dcterms:W3CDTF">2011-01-10T16:19:13Z</dcterms:created>
  <dcterms:modified xsi:type="dcterms:W3CDTF">2012-01-23T18:13:56Z</dcterms:modified>
</cp:coreProperties>
</file>