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0" r:id="rId3"/>
    <p:sldId id="260" r:id="rId4"/>
    <p:sldId id="261" r:id="rId5"/>
    <p:sldId id="287" r:id="rId6"/>
    <p:sldId id="288" r:id="rId7"/>
    <p:sldId id="289" r:id="rId8"/>
    <p:sldId id="266" r:id="rId9"/>
    <p:sldId id="267" r:id="rId10"/>
    <p:sldId id="268" r:id="rId11"/>
    <p:sldId id="269" r:id="rId12"/>
    <p:sldId id="271" r:id="rId13"/>
    <p:sldId id="258" r:id="rId14"/>
    <p:sldId id="259" r:id="rId15"/>
    <p:sldId id="273" r:id="rId16"/>
    <p:sldId id="272" r:id="rId17"/>
    <p:sldId id="274" r:id="rId18"/>
    <p:sldId id="275" r:id="rId19"/>
    <p:sldId id="276" r:id="rId20"/>
    <p:sldId id="278" r:id="rId21"/>
    <p:sldId id="277" r:id="rId22"/>
    <p:sldId id="279" r:id="rId23"/>
    <p:sldId id="290" r:id="rId24"/>
    <p:sldId id="284" r:id="rId25"/>
    <p:sldId id="281" r:id="rId26"/>
    <p:sldId id="283" r:id="rId27"/>
    <p:sldId id="29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6600"/>
    <a:srgbClr val="3366FF"/>
    <a:srgbClr val="EA7E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8" autoAdjust="0"/>
    <p:restoredTop sz="94678" autoAdjust="0"/>
  </p:normalViewPr>
  <p:slideViewPr>
    <p:cSldViewPr>
      <p:cViewPr varScale="1">
        <p:scale>
          <a:sx n="107" d="100"/>
          <a:sy n="107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9D6AD-D638-4139-98F7-BFF645184F0C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99269-677B-40F0-A36A-904FCA7B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C3AF-0DE3-44B0-9E0A-69937AF6A0E3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0B582-3325-424B-9B49-DF2A3E3F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B582-3325-424B-9B49-DF2A3E3FEBF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EE39B6-8FF8-4222-A1EA-682D4A769904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3437D8-018D-4EAA-850D-36F488800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4288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русского языка </a:t>
            </a:r>
            <a:endParaRPr lang="ru-RU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4348" y="4572008"/>
            <a:ext cx="7772400" cy="914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класс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00100" y="3214686"/>
            <a:ext cx="1260000" cy="215902"/>
            <a:chOff x="1000100" y="1071546"/>
            <a:chExt cx="1260000" cy="21590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000100" y="1071546"/>
              <a:ext cx="126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1000100" y="1285860"/>
              <a:ext cx="126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57422" y="3000372"/>
            <a:ext cx="469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сказка сказывается, не 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000372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Скор</a:t>
            </a:r>
            <a:r>
              <a:rPr lang="ru-RU" sz="32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00892" y="3214686"/>
            <a:ext cx="1260000" cy="215902"/>
            <a:chOff x="1000100" y="1071546"/>
            <a:chExt cx="1260000" cy="21590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000100" y="1071546"/>
              <a:ext cx="126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00100" y="1285860"/>
              <a:ext cx="126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072330" y="3000372"/>
            <a:ext cx="1262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скор</a:t>
            </a:r>
            <a:r>
              <a:rPr lang="ru-RU" sz="32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643314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дело делается. </a:t>
            </a:r>
            <a:endParaRPr lang="ru-RU" sz="2800" dirty="0"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71472" y="5786454"/>
            <a:ext cx="7920000" cy="215902"/>
            <a:chOff x="500034" y="5572140"/>
            <a:chExt cx="7920000" cy="2159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00034" y="5572140"/>
              <a:ext cx="792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00034" y="5786454"/>
              <a:ext cx="792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71472" y="5143512"/>
            <a:ext cx="7920000" cy="215902"/>
            <a:chOff x="500034" y="5572140"/>
            <a:chExt cx="7920000" cy="215902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500034" y="5572140"/>
              <a:ext cx="792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00034" y="5786454"/>
              <a:ext cx="792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14348" y="4929198"/>
            <a:ext cx="407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Сказка, сказывается; </a:t>
            </a:r>
            <a:endParaRPr lang="ru-RU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48" y="5572140"/>
            <a:ext cx="3144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дело,  делается. </a:t>
            </a:r>
            <a:endParaRPr lang="ru-RU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Левая круглая скобка 26"/>
          <p:cNvSpPr/>
          <p:nvPr/>
        </p:nvSpPr>
        <p:spPr>
          <a:xfrm rot="5400000">
            <a:off x="1071538" y="4643446"/>
            <a:ext cx="357190" cy="785818"/>
          </a:xfrm>
          <a:prstGeom prst="leftBracket">
            <a:avLst>
              <a:gd name="adj" fmla="val 1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Левая круглая скобка 28"/>
          <p:cNvSpPr/>
          <p:nvPr/>
        </p:nvSpPr>
        <p:spPr>
          <a:xfrm rot="5400000">
            <a:off x="2393141" y="4679165"/>
            <a:ext cx="357190" cy="714380"/>
          </a:xfrm>
          <a:prstGeom prst="leftBracket">
            <a:avLst>
              <a:gd name="adj" fmla="val 1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Левая круглая скобка 29"/>
          <p:cNvSpPr/>
          <p:nvPr/>
        </p:nvSpPr>
        <p:spPr>
          <a:xfrm rot="5400000">
            <a:off x="928662" y="5357826"/>
            <a:ext cx="357190" cy="642942"/>
          </a:xfrm>
          <a:prstGeom prst="leftBracket">
            <a:avLst>
              <a:gd name="adj" fmla="val 1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Левая круглая скобка 30"/>
          <p:cNvSpPr/>
          <p:nvPr/>
        </p:nvSpPr>
        <p:spPr>
          <a:xfrm rot="5400000">
            <a:off x="2000232" y="5357826"/>
            <a:ext cx="357190" cy="642942"/>
          </a:xfrm>
          <a:prstGeom prst="leftBracket">
            <a:avLst>
              <a:gd name="adj" fmla="val 1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Изображение 035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1967970" y="785794"/>
            <a:ext cx="5208061" cy="1428760"/>
          </a:xfrm>
          <a:prstGeom prst="rect">
            <a:avLst/>
          </a:prstGeom>
        </p:spPr>
      </p:pic>
      <p:pic>
        <p:nvPicPr>
          <p:cNvPr id="33" name="Рисунок 32" descr="Маша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 flipH="1">
            <a:off x="7215206" y="3786190"/>
            <a:ext cx="1519624" cy="2575866"/>
          </a:xfrm>
          <a:prstGeom prst="rect">
            <a:avLst/>
          </a:prstGeom>
        </p:spPr>
      </p:pic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4286248" y="4143380"/>
            <a:ext cx="2643206" cy="714380"/>
          </a:xfrm>
          <a:prstGeom prst="wedgeEllipseCallout">
            <a:avLst>
              <a:gd name="adj1" fmla="val 70187"/>
              <a:gd name="adj2" fmla="val 12792"/>
            </a:avLst>
          </a:prstGeom>
          <a:gradFill>
            <a:gsLst>
              <a:gs pos="0">
                <a:schemeClr val="accent1">
                  <a:tint val="65000"/>
                  <a:satMod val="270000"/>
                </a:schemeClr>
              </a:gs>
              <a:gs pos="25000">
                <a:schemeClr val="accent1">
                  <a:tint val="60000"/>
                  <a:satMod val="300000"/>
                </a:schemeClr>
              </a:gs>
              <a:gs pos="100000">
                <a:schemeClr val="accent1">
                  <a:tint val="29000"/>
                  <a:satMod val="400000"/>
                </a:schemeClr>
              </a:gs>
            </a:gsLst>
            <a:lin ang="2700000" scaled="1"/>
          </a:gra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ru-RU" dirty="0" smtClean="0">
                <a:cs typeface="Times New Roman" pitchFamily="18" charset="0"/>
              </a:rPr>
              <a:t>Молодцы!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2.png"/>
          <p:cNvPicPr>
            <a:picLocks noChangeAspect="1"/>
          </p:cNvPicPr>
          <p:nvPr/>
        </p:nvPicPr>
        <p:blipFill>
          <a:blip r:embed="rId2">
            <a:lum bright="-10000" contrast="15000"/>
          </a:blip>
          <a:stretch>
            <a:fillRect/>
          </a:stretch>
        </p:blipFill>
        <p:spPr>
          <a:xfrm>
            <a:off x="428596" y="428604"/>
            <a:ext cx="8428313" cy="6000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1285860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1) </a:t>
            </a:r>
            <a:r>
              <a:rPr lang="ru-RU" sz="2000" b="1" dirty="0" smtClean="0"/>
              <a:t>до</a:t>
            </a:r>
            <a:r>
              <a:rPr lang="ru-RU" sz="2000" dirty="0" smtClean="0"/>
              <a:t>бежать </a:t>
            </a:r>
            <a:r>
              <a:rPr lang="ru-RU" sz="2000" b="1" dirty="0" smtClean="0"/>
              <a:t>до</a:t>
            </a:r>
            <a:r>
              <a:rPr lang="ru-RU" sz="2000" dirty="0" smtClean="0"/>
              <a:t> аптеки;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1928802"/>
            <a:ext cx="392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2) </a:t>
            </a:r>
            <a:r>
              <a:rPr lang="ru-RU" sz="2000" b="1" dirty="0" smtClean="0"/>
              <a:t>за</a:t>
            </a:r>
            <a:r>
              <a:rPr lang="ru-RU" sz="2000" dirty="0" smtClean="0"/>
              <a:t>бежать</a:t>
            </a:r>
            <a:r>
              <a:rPr lang="ru-RU" sz="2000" b="1" dirty="0" smtClean="0"/>
              <a:t> за </a:t>
            </a:r>
            <a:r>
              <a:rPr lang="ru-RU" sz="2000" dirty="0" smtClean="0"/>
              <a:t>лекарством.</a:t>
            </a:r>
            <a:endParaRPr lang="ru-RU" sz="2000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3929058" y="2357430"/>
            <a:ext cx="3929090" cy="1357322"/>
          </a:xfrm>
          <a:prstGeom prst="wedgeEllipseCallout">
            <a:avLst>
              <a:gd name="adj1" fmla="val -91887"/>
              <a:gd name="adj2" fmla="val -852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Сравните, как пишутся частички «до» и «за» в словосочетаниях.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.png"/>
          <p:cNvPicPr>
            <a:picLocks noChangeAspect="1"/>
          </p:cNvPicPr>
          <p:nvPr/>
        </p:nvPicPr>
        <p:blipFill>
          <a:blip r:embed="rId2">
            <a:lum bright="-10000" contrast="15000"/>
          </a:blip>
          <a:stretch>
            <a:fillRect/>
          </a:stretch>
        </p:blipFill>
        <p:spPr>
          <a:xfrm>
            <a:off x="428596" y="1571612"/>
            <a:ext cx="8286808" cy="464347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28596" y="428604"/>
            <a:ext cx="3714776" cy="1357322"/>
          </a:xfrm>
          <a:prstGeom prst="wedgeEllipseCallout">
            <a:avLst>
              <a:gd name="adj1" fmla="val 55805"/>
              <a:gd name="adj2" fmla="val 1559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Как различить: где </a:t>
            </a:r>
            <a:r>
              <a:rPr lang="ru-RU" b="1" dirty="0" smtClean="0">
                <a:cs typeface="Times New Roman" pitchFamily="18" charset="0"/>
              </a:rPr>
              <a:t>приставки</a:t>
            </a:r>
            <a:r>
              <a:rPr lang="ru-RU" dirty="0" smtClean="0">
                <a:cs typeface="Times New Roman" pitchFamily="18" charset="0"/>
              </a:rPr>
              <a:t>, а где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предлоги</a:t>
            </a:r>
            <a:r>
              <a:rPr lang="ru-RU" dirty="0" smtClean="0">
                <a:cs typeface="Times New Roman" pitchFamily="18" charset="0"/>
              </a:rPr>
              <a:t>?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000628" y="428604"/>
            <a:ext cx="3714776" cy="1357322"/>
          </a:xfrm>
          <a:prstGeom prst="wedgeEllipseCallout">
            <a:avLst>
              <a:gd name="adj1" fmla="val -36700"/>
              <a:gd name="adj2" fmla="val 1624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Почему в одном случае они пишутся слитно, а в другом – раздельно?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1857364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1) </a:t>
            </a:r>
            <a:r>
              <a:rPr lang="ru-RU" sz="2000" b="1" dirty="0" smtClean="0"/>
              <a:t>до</a:t>
            </a:r>
            <a:r>
              <a:rPr lang="ru-RU" sz="2000" dirty="0" smtClean="0"/>
              <a:t>бежать </a:t>
            </a:r>
            <a:r>
              <a:rPr lang="ru-RU" sz="2000" b="1" dirty="0" smtClean="0"/>
              <a:t>до</a:t>
            </a:r>
            <a:r>
              <a:rPr lang="ru-RU" sz="2000" dirty="0" smtClean="0"/>
              <a:t> аптеки;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2357430"/>
            <a:ext cx="393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2) </a:t>
            </a:r>
            <a:r>
              <a:rPr lang="ru-RU" sz="2000" b="1" dirty="0" smtClean="0"/>
              <a:t>за</a:t>
            </a:r>
            <a:r>
              <a:rPr lang="ru-RU" sz="2000" dirty="0" smtClean="0"/>
              <a:t>бежать</a:t>
            </a:r>
            <a:r>
              <a:rPr lang="ru-RU" sz="2000" b="1" dirty="0" smtClean="0"/>
              <a:t> за </a:t>
            </a:r>
            <a:r>
              <a:rPr lang="ru-RU" sz="2000" dirty="0" smtClean="0"/>
              <a:t>лекарством.</a:t>
            </a:r>
            <a:endParaRPr lang="ru-RU" sz="20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00034" y="2000240"/>
            <a:ext cx="2571768" cy="1643074"/>
          </a:xfrm>
          <a:prstGeom prst="wedgeEllipseCallout">
            <a:avLst>
              <a:gd name="adj1" fmla="val -16744"/>
              <a:gd name="adj2" fmla="val 727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Это разные частички.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00034" y="2000240"/>
            <a:ext cx="2643206" cy="1643074"/>
          </a:xfrm>
          <a:prstGeom prst="wedgeEllipseCallout">
            <a:avLst>
              <a:gd name="adj1" fmla="val -16744"/>
              <a:gd name="adj2" fmla="val 727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В одних случаях это </a:t>
            </a:r>
            <a:r>
              <a:rPr lang="ru-RU" b="1" dirty="0" smtClean="0">
                <a:cs typeface="Times New Roman" pitchFamily="18" charset="0"/>
              </a:rPr>
              <a:t>ПРИСТАВКИ.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00034" y="2000240"/>
            <a:ext cx="2643206" cy="1643074"/>
          </a:xfrm>
          <a:prstGeom prst="wedgeEllipseCallout">
            <a:avLst>
              <a:gd name="adj1" fmla="val -16744"/>
              <a:gd name="adj2" fmla="val 727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В других случаях это </a:t>
            </a:r>
            <a:r>
              <a:rPr lang="ru-RU" b="1" dirty="0" smtClean="0">
                <a:cs typeface="Times New Roman" pitchFamily="18" charset="0"/>
              </a:rPr>
              <a:t>ПРЕДЛОГИ.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642" y="2435619"/>
            <a:ext cx="8752716" cy="1986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«Различение приставок </a:t>
            </a:r>
          </a:p>
          <a:p>
            <a:pPr algn="ctr">
              <a:lnSpc>
                <a:spcPct val="150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предлогов на письме»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859340"/>
            <a:ext cx="814393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Учиться различать </a:t>
            </a:r>
          </a:p>
          <a:p>
            <a:pPr algn="ctr">
              <a:lnSpc>
                <a:spcPct val="150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приставки и предлоги, </a:t>
            </a:r>
          </a:p>
          <a:p>
            <a:pPr algn="ctr">
              <a:lnSpc>
                <a:spcPct val="150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правильно их писать.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j034336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11542" y="2243110"/>
            <a:ext cx="2488822" cy="23717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000" y="571480"/>
            <a:ext cx="8460000" cy="12960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Работа в группе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3240" y="2000240"/>
            <a:ext cx="513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Работаем дружно.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3071810"/>
            <a:ext cx="4972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Уважаем мнение </a:t>
            </a:r>
          </a:p>
          <a:p>
            <a:pPr marL="742950" indent="-74295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товарищей.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4500570"/>
            <a:ext cx="4317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Выбираем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выступающего.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0034" y="543228"/>
            <a:ext cx="8243663" cy="5771545"/>
            <a:chOff x="428596" y="514976"/>
            <a:chExt cx="8243663" cy="5771545"/>
          </a:xfrm>
        </p:grpSpPr>
        <p:pic>
          <p:nvPicPr>
            <p:cNvPr id="2" name="Рисунок 1" descr="доска.png"/>
            <p:cNvPicPr>
              <a:picLocks noChangeAspect="1"/>
            </p:cNvPicPr>
            <p:nvPr/>
          </p:nvPicPr>
          <p:blipFill>
            <a:blip r:embed="rId2">
              <a:lum bright="-10000" contrast="20000"/>
            </a:blip>
            <a:stretch>
              <a:fillRect/>
            </a:stretch>
          </p:blipFill>
          <p:spPr>
            <a:xfrm>
              <a:off x="428596" y="514976"/>
              <a:ext cx="4386011" cy="5771545"/>
            </a:xfrm>
            <a:prstGeom prst="rect">
              <a:avLst/>
            </a:prstGeom>
          </p:spPr>
        </p:pic>
        <p:pic>
          <p:nvPicPr>
            <p:cNvPr id="4" name="Рисунок 3" descr="доска.png"/>
            <p:cNvPicPr>
              <a:picLocks noChangeAspect="1"/>
            </p:cNvPicPr>
            <p:nvPr/>
          </p:nvPicPr>
          <p:blipFill>
            <a:blip r:embed="rId2">
              <a:lum bright="-10000" contrast="20000"/>
            </a:blip>
            <a:srcRect r="6515"/>
            <a:stretch>
              <a:fillRect/>
            </a:stretch>
          </p:blipFill>
          <p:spPr>
            <a:xfrm flipH="1">
              <a:off x="4572000" y="514976"/>
              <a:ext cx="4100259" cy="577154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865443" y="1142984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1) </a:t>
            </a:r>
            <a:r>
              <a:rPr lang="ru-RU" sz="2000" b="1" dirty="0" smtClean="0"/>
              <a:t>до</a:t>
            </a:r>
            <a:r>
              <a:rPr lang="ru-RU" sz="2000" dirty="0" smtClean="0"/>
              <a:t>бежать </a:t>
            </a:r>
            <a:r>
              <a:rPr lang="ru-RU" sz="2000" b="1" dirty="0" smtClean="0"/>
              <a:t>до</a:t>
            </a:r>
            <a:r>
              <a:rPr lang="ru-RU" sz="2000" dirty="0" smtClean="0"/>
              <a:t> аптеки;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04154" y="1571612"/>
            <a:ext cx="393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2) </a:t>
            </a:r>
            <a:r>
              <a:rPr lang="ru-RU" sz="2000" b="1" dirty="0" smtClean="0"/>
              <a:t>за</a:t>
            </a:r>
            <a:r>
              <a:rPr lang="ru-RU" sz="2000" dirty="0" smtClean="0"/>
              <a:t>бежать</a:t>
            </a:r>
            <a:r>
              <a:rPr lang="ru-RU" sz="2000" b="1" dirty="0" smtClean="0"/>
              <a:t> за </a:t>
            </a:r>
            <a:r>
              <a:rPr lang="ru-RU" sz="2000" dirty="0" smtClean="0"/>
              <a:t>лекарством.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2143116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ПРИСТАВКА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2143116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ПРЕДЛОГ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2714620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часть слова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321468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образует другие </a:t>
            </a:r>
          </a:p>
          <a:p>
            <a:r>
              <a:rPr lang="ru-RU" sz="2000" dirty="0" smtClean="0"/>
              <a:t>         слова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85918" y="3929066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пишем слитно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2714620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отдельное слово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286380" y="3214686"/>
            <a:ext cx="2486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связывает слова </a:t>
            </a:r>
          </a:p>
          <a:p>
            <a:r>
              <a:rPr lang="ru-RU" sz="2000" dirty="0" smtClean="0"/>
              <a:t> в предложении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6380" y="3929066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пишем раздельно</a:t>
            </a:r>
            <a:endParaRPr lang="ru-RU" sz="20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214678" y="1214422"/>
            <a:ext cx="428628" cy="142876"/>
            <a:chOff x="2928926" y="642918"/>
            <a:chExt cx="500860" cy="21431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2928926" y="642918"/>
              <a:ext cx="50006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3322629" y="750075"/>
              <a:ext cx="21352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3000364" y="1643050"/>
            <a:ext cx="357190" cy="142876"/>
            <a:chOff x="2928926" y="642918"/>
            <a:chExt cx="500860" cy="21431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2928926" y="642918"/>
              <a:ext cx="50006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3322629" y="750075"/>
              <a:ext cx="21352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/>
          <p:nvPr/>
        </p:nvCxnSpPr>
        <p:spPr>
          <a:xfrm flipV="1">
            <a:off x="4857752" y="1500174"/>
            <a:ext cx="500068" cy="7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572000" y="1928802"/>
            <a:ext cx="50006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8596" y="464323"/>
            <a:ext cx="8286808" cy="5929354"/>
            <a:chOff x="428596" y="571480"/>
            <a:chExt cx="8243663" cy="5771545"/>
          </a:xfrm>
        </p:grpSpPr>
        <p:pic>
          <p:nvPicPr>
            <p:cNvPr id="5" name="Рисунок 4" descr="доска.png"/>
            <p:cNvPicPr>
              <a:picLocks noChangeAspect="1"/>
            </p:cNvPicPr>
            <p:nvPr/>
          </p:nvPicPr>
          <p:blipFill>
            <a:blip r:embed="rId2">
              <a:lum bright="-12000" contrast="20000"/>
            </a:blip>
            <a:stretch>
              <a:fillRect/>
            </a:stretch>
          </p:blipFill>
          <p:spPr>
            <a:xfrm>
              <a:off x="428596" y="571480"/>
              <a:ext cx="4386011" cy="5771545"/>
            </a:xfrm>
            <a:prstGeom prst="rect">
              <a:avLst/>
            </a:prstGeom>
          </p:spPr>
        </p:pic>
        <p:pic>
          <p:nvPicPr>
            <p:cNvPr id="6" name="Рисунок 5" descr="доска.png"/>
            <p:cNvPicPr>
              <a:picLocks noChangeAspect="1"/>
            </p:cNvPicPr>
            <p:nvPr/>
          </p:nvPicPr>
          <p:blipFill>
            <a:blip r:embed="rId2">
              <a:lum bright="-12000" contrast="20000"/>
            </a:blip>
            <a:srcRect r="6515"/>
            <a:stretch>
              <a:fillRect/>
            </a:stretch>
          </p:blipFill>
          <p:spPr>
            <a:xfrm flipH="1">
              <a:off x="4572000" y="571480"/>
              <a:ext cx="4100259" cy="57715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000364" y="1142984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1) </a:t>
            </a:r>
            <a:r>
              <a:rPr lang="ru-RU" sz="2000" b="1" dirty="0" smtClean="0"/>
              <a:t>до</a:t>
            </a:r>
            <a:r>
              <a:rPr lang="ru-RU" sz="2000" dirty="0" smtClean="0"/>
              <a:t>бежать </a:t>
            </a:r>
            <a:r>
              <a:rPr lang="ru-RU" sz="2000" b="1" dirty="0" smtClean="0"/>
              <a:t>до</a:t>
            </a:r>
            <a:r>
              <a:rPr lang="ru-RU" sz="2000" dirty="0" smtClean="0"/>
              <a:t> аптеки;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1928802"/>
            <a:ext cx="393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2) </a:t>
            </a:r>
            <a:r>
              <a:rPr lang="ru-RU" sz="2000" b="1" dirty="0" smtClean="0"/>
              <a:t>за</a:t>
            </a:r>
            <a:r>
              <a:rPr lang="ru-RU" sz="2000" dirty="0" smtClean="0"/>
              <a:t>бежать</a:t>
            </a:r>
            <a:r>
              <a:rPr lang="ru-RU" sz="2000" b="1" dirty="0" smtClean="0"/>
              <a:t> за </a:t>
            </a:r>
            <a:r>
              <a:rPr lang="ru-RU" sz="2000" dirty="0" smtClean="0"/>
              <a:t>лекарством.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357554" y="1214422"/>
            <a:ext cx="428628" cy="142876"/>
            <a:chOff x="2928926" y="642918"/>
            <a:chExt cx="500860" cy="21431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2928926" y="642918"/>
              <a:ext cx="50006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3322629" y="750075"/>
              <a:ext cx="21352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3143240" y="2000240"/>
            <a:ext cx="357190" cy="142876"/>
            <a:chOff x="2928926" y="642918"/>
            <a:chExt cx="500860" cy="214314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2928926" y="642918"/>
              <a:ext cx="50006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3322629" y="750075"/>
              <a:ext cx="21352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Половина рамки 16"/>
          <p:cNvSpPr/>
          <p:nvPr/>
        </p:nvSpPr>
        <p:spPr>
          <a:xfrm rot="13200210">
            <a:off x="5059654" y="978568"/>
            <a:ext cx="256011" cy="276830"/>
          </a:xfrm>
          <a:prstGeom prst="halfFrame">
            <a:avLst>
              <a:gd name="adj1" fmla="val 1383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3200210">
            <a:off x="4773902" y="1764386"/>
            <a:ext cx="256011" cy="276830"/>
          </a:xfrm>
          <a:prstGeom prst="halfFrame">
            <a:avLst>
              <a:gd name="adj1" fmla="val 1383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714356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(какой?)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7686" y="1571612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(каким?)</a:t>
            </a:r>
            <a:endParaRPr lang="ru-RU" sz="2000" dirty="0"/>
          </a:p>
        </p:txBody>
      </p:sp>
      <p:sp>
        <p:nvSpPr>
          <p:cNvPr id="22" name="Половина рамки 21"/>
          <p:cNvSpPr/>
          <p:nvPr/>
        </p:nvSpPr>
        <p:spPr>
          <a:xfrm rot="13200210">
            <a:off x="3630893" y="978568"/>
            <a:ext cx="256011" cy="276830"/>
          </a:xfrm>
          <a:prstGeom prst="halfFrame">
            <a:avLst>
              <a:gd name="adj1" fmla="val 1383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13200210">
            <a:off x="3345141" y="1764386"/>
            <a:ext cx="256011" cy="276830"/>
          </a:xfrm>
          <a:prstGeom prst="halfFrame">
            <a:avLst>
              <a:gd name="adj1" fmla="val 1383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Анишит Йокоповна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4338334" y="2880337"/>
            <a:ext cx="4805666" cy="3977663"/>
          </a:xfrm>
          <a:prstGeom prst="rect">
            <a:avLst/>
          </a:prstGeom>
        </p:spPr>
      </p:pic>
      <p:sp>
        <p:nvSpPr>
          <p:cNvPr id="16" name="Овальная выноска 15"/>
          <p:cNvSpPr/>
          <p:nvPr/>
        </p:nvSpPr>
        <p:spPr>
          <a:xfrm>
            <a:off x="1428728" y="2643182"/>
            <a:ext cx="4000528" cy="2500330"/>
          </a:xfrm>
          <a:prstGeom prst="wedgeEllipseCallout">
            <a:avLst>
              <a:gd name="adj1" fmla="val 96718"/>
              <a:gd name="adj2" fmla="val 183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Попытайтесь между предлогом и следующим за ним словом вставить вопрос или другое слово.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1357290" y="3071810"/>
            <a:ext cx="4000528" cy="1714512"/>
          </a:xfrm>
          <a:prstGeom prst="wedgeEllipseCallout">
            <a:avLst>
              <a:gd name="adj1" fmla="val 98125"/>
              <a:gd name="adj2" fmla="val 239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Попытайтесь вставить слово между приставкой и корнем.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1357290" y="3071810"/>
            <a:ext cx="4000528" cy="1785950"/>
          </a:xfrm>
          <a:prstGeom prst="wedgeEllipseCallout">
            <a:avLst>
              <a:gd name="adj1" fmla="val 95636"/>
              <a:gd name="adj2" fmla="val 215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Как же различить: где приставки, а где предлоги?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1000100" y="2786058"/>
            <a:ext cx="5214974" cy="2214578"/>
          </a:xfrm>
          <a:prstGeom prst="wedgeEllipseCallout">
            <a:avLst>
              <a:gd name="adj1" fmla="val 70625"/>
              <a:gd name="adj2" fmla="val 202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Между предлогом и словом можно вставить ещё одно слово, а между приставкой и оставшейся частью слова – нельзя!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2500298" y="3357562"/>
            <a:ext cx="2786082" cy="785818"/>
          </a:xfrm>
          <a:prstGeom prst="wedgeEllipseCallout">
            <a:avLst>
              <a:gd name="adj1" fmla="val 120681"/>
              <a:gd name="adj2" fmla="val 752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Молодцы!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7" presetClass="entr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60"/>
                            </p:stCondLst>
                            <p:childTnLst>
                              <p:par>
                                <p:cTn id="32" presetID="27" presetClass="entr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1"/>
      <p:bldP spid="20" grpId="1"/>
      <p:bldP spid="22" grpId="0" animBg="1"/>
      <p:bldP spid="23" grpId="0" animBg="1"/>
      <p:bldP spid="16" grpId="0" animBg="1"/>
      <p:bldP spid="16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Физкультминутка</a:t>
            </a:r>
          </a:p>
        </p:txBody>
      </p:sp>
      <p:pic>
        <p:nvPicPr>
          <p:cNvPr id="4" name="Picture 8" descr="j02347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928802"/>
            <a:ext cx="2428892" cy="3363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49753" y="2875002"/>
            <a:ext cx="56444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(по)дороге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210" y="2875002"/>
            <a:ext cx="4089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(у)дома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326" y="2875002"/>
            <a:ext cx="41793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(за)шёл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125" y="2875002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(перед)садом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46" y="2875002"/>
            <a:ext cx="53319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(за)бежал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6271" y="2875002"/>
            <a:ext cx="50914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(по)катил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1124" y="2875002"/>
            <a:ext cx="5461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(от)берега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2690" y="2875002"/>
            <a:ext cx="54986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(за)пустил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143636" y="2214554"/>
            <a:ext cx="2428892" cy="714380"/>
          </a:xfrm>
          <a:prstGeom prst="wedgeEllipseCallout">
            <a:avLst>
              <a:gd name="adj1" fmla="val -103723"/>
              <a:gd name="adj2" fmla="val 554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Молодцы!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000"/>
                            </p:stCondLst>
                            <p:childTnLst>
                              <p:par>
                                <p:cTn id="6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енок.pn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6033453" y="0"/>
            <a:ext cx="3110547" cy="257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Гулял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714356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(без)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714356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зонтика  щенок,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428736"/>
            <a:ext cx="107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Щенок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1428736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(под)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1428736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дождиком промок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2143116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(От)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21431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носика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4612" y="2143116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(до)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868" y="2143116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хвостика,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2857496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(От)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2857496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хвостика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2857496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(до)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43306" y="2857496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носика.</a:t>
            </a:r>
            <a:endParaRPr lang="ru-RU" sz="2000" dirty="0"/>
          </a:p>
        </p:txBody>
      </p:sp>
      <p:pic>
        <p:nvPicPr>
          <p:cNvPr id="17" name="Рисунок 16" descr="Маша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0" y="3979656"/>
            <a:ext cx="1698070" cy="2878344"/>
          </a:xfrm>
          <a:prstGeom prst="rect">
            <a:avLst/>
          </a:prstGeom>
        </p:spPr>
      </p:pic>
      <p:pic>
        <p:nvPicPr>
          <p:cNvPr id="18" name="Рисунок 17" descr="Миша.pn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 flipH="1">
            <a:off x="7490127" y="3984606"/>
            <a:ext cx="1653873" cy="28733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14480" y="71435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без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85918" y="1428736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14348" y="214311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От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857488" y="214311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до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14348" y="28574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От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000364" y="285749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до</a:t>
            </a:r>
            <a:endParaRPr lang="ru-RU" sz="2000" dirty="0"/>
          </a:p>
        </p:txBody>
      </p:sp>
      <p:sp>
        <p:nvSpPr>
          <p:cNvPr id="31" name="Овальная выноска 30"/>
          <p:cNvSpPr/>
          <p:nvPr/>
        </p:nvSpPr>
        <p:spPr>
          <a:xfrm>
            <a:off x="2500298" y="3429000"/>
            <a:ext cx="3214710" cy="1428760"/>
          </a:xfrm>
          <a:prstGeom prst="wedgeEllipseCallout">
            <a:avLst>
              <a:gd name="adj1" fmla="val -83287"/>
              <a:gd name="adj2" fmla="val 504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Обсудите в группах, как записать слова в скобках?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32" name="Овальная выноска 31"/>
          <p:cNvSpPr/>
          <p:nvPr/>
        </p:nvSpPr>
        <p:spPr>
          <a:xfrm>
            <a:off x="3000364" y="5000636"/>
            <a:ext cx="3214710" cy="1428760"/>
          </a:xfrm>
          <a:prstGeom prst="wedgeEllipseCallout">
            <a:avLst>
              <a:gd name="adj1" fmla="val 100082"/>
              <a:gd name="adj2" fmla="val -59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Что это: приставки или предлоги?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33" name="Овальная выноска 32"/>
          <p:cNvSpPr/>
          <p:nvPr/>
        </p:nvSpPr>
        <p:spPr>
          <a:xfrm>
            <a:off x="2500298" y="4071942"/>
            <a:ext cx="3214710" cy="785818"/>
          </a:xfrm>
          <a:prstGeom prst="wedgeEllipseCallout">
            <a:avLst>
              <a:gd name="adj1" fmla="val -83287"/>
              <a:gd name="adj2" fmla="val 504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Верно?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34" name="Овальная выноска 33"/>
          <p:cNvSpPr/>
          <p:nvPr/>
        </p:nvSpPr>
        <p:spPr>
          <a:xfrm>
            <a:off x="3000364" y="5214950"/>
            <a:ext cx="3214710" cy="785818"/>
          </a:xfrm>
          <a:prstGeom prst="wedgeEllipseCallout">
            <a:avLst>
              <a:gd name="adj1" fmla="val 99254"/>
              <a:gd name="adj2" fmla="val -911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Молодцы!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33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503606" y="928670"/>
            <a:ext cx="8136789" cy="47863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а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 flipH="1">
            <a:off x="7490127" y="3984606"/>
            <a:ext cx="1653873" cy="2873394"/>
          </a:xfrm>
          <a:prstGeom prst="rect">
            <a:avLst/>
          </a:prstGeom>
        </p:spPr>
      </p:pic>
      <p:pic>
        <p:nvPicPr>
          <p:cNvPr id="3" name="Рисунок 2" descr="Маша.pn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 flipH="1">
            <a:off x="7500360" y="0"/>
            <a:ext cx="1643640" cy="278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00042"/>
            <a:ext cx="4330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latin typeface="Comic Sans MS" pitchFamily="66" charset="0"/>
              </a:rPr>
              <a:t>Дождик </a:t>
            </a:r>
            <a:r>
              <a:rPr lang="ru-RU" sz="2400" dirty="0" smtClean="0">
                <a:latin typeface="Comic Sans MS" pitchFamily="66" charset="0"/>
                <a:sym typeface="Wingdings 3"/>
              </a:rPr>
              <a:t> дождь;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Comic Sans MS" pitchFamily="66" charset="0"/>
                <a:sym typeface="Wingdings 2"/>
              </a:rPr>
              <a:t>дождь/ + </a:t>
            </a:r>
            <a:r>
              <a:rPr lang="ru-RU" sz="2400" dirty="0" err="1" smtClean="0">
                <a:latin typeface="Comic Sans MS" pitchFamily="66" charset="0"/>
                <a:sym typeface="Wingdings 2"/>
              </a:rPr>
              <a:t>ик</a:t>
            </a:r>
            <a:r>
              <a:rPr lang="ru-RU" sz="2400" dirty="0" smtClean="0">
                <a:latin typeface="Comic Sans MS" pitchFamily="66" charset="0"/>
                <a:sym typeface="Wingdings 2"/>
              </a:rPr>
              <a:t> +  = дождик.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428868"/>
            <a:ext cx="36888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latin typeface="Comic Sans MS" pitchFamily="66" charset="0"/>
              </a:rPr>
              <a:t>Носик </a:t>
            </a:r>
            <a:r>
              <a:rPr lang="ru-RU" sz="2400" dirty="0" smtClean="0">
                <a:latin typeface="Comic Sans MS" pitchFamily="66" charset="0"/>
                <a:sym typeface="Wingdings 3"/>
              </a:rPr>
              <a:t> нос;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Comic Sans MS" pitchFamily="66" charset="0"/>
                <a:sym typeface="Wingdings 2"/>
              </a:rPr>
              <a:t>нос/ + </a:t>
            </a:r>
            <a:r>
              <a:rPr lang="ru-RU" sz="2400" dirty="0" err="1" smtClean="0">
                <a:latin typeface="Comic Sans MS" pitchFamily="66" charset="0"/>
                <a:sym typeface="Wingdings 2"/>
              </a:rPr>
              <a:t>ик</a:t>
            </a:r>
            <a:r>
              <a:rPr lang="ru-RU" sz="2400" dirty="0" smtClean="0">
                <a:latin typeface="Comic Sans MS" pitchFamily="66" charset="0"/>
                <a:sym typeface="Wingdings 2"/>
              </a:rPr>
              <a:t> +  = носик.</a:t>
            </a:r>
            <a:endParaRPr lang="ru-RU" sz="2400" dirty="0">
              <a:latin typeface="Comic Sans MS" pitchFamily="66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428596" y="1285860"/>
            <a:ext cx="3857652" cy="811254"/>
            <a:chOff x="428596" y="1285860"/>
            <a:chExt cx="3857652" cy="811254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1857356" y="1285860"/>
              <a:ext cx="2428892" cy="811254"/>
              <a:chOff x="1785918" y="1428736"/>
              <a:chExt cx="2428892" cy="811254"/>
            </a:xfrm>
          </p:grpSpPr>
          <p:sp>
            <p:nvSpPr>
              <p:cNvPr id="14" name="Дуга 13"/>
              <p:cNvSpPr/>
              <p:nvPr/>
            </p:nvSpPr>
            <p:spPr>
              <a:xfrm rot="20545156">
                <a:off x="3112230" y="1450469"/>
                <a:ext cx="739010" cy="789521"/>
              </a:xfrm>
              <a:prstGeom prst="arc">
                <a:avLst>
                  <a:gd name="adj1" fmla="val 12613721"/>
                  <a:gd name="adj2" fmla="val 424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3857620" y="1428736"/>
                <a:ext cx="357190" cy="357190"/>
                <a:chOff x="3391868" y="2428868"/>
                <a:chExt cx="360000" cy="357190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rot="5400000">
                  <a:off x="330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16200000" flipV="1">
                  <a:off x="348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па 27"/>
              <p:cNvGrpSpPr/>
              <p:nvPr/>
            </p:nvGrpSpPr>
            <p:grpSpPr>
              <a:xfrm>
                <a:off x="1785918" y="1428736"/>
                <a:ext cx="357190" cy="357190"/>
                <a:chOff x="3391868" y="2428868"/>
                <a:chExt cx="360000" cy="357190"/>
              </a:xfrm>
            </p:grpSpPr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5400000">
                  <a:off x="330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16200000" flipV="1">
                  <a:off x="348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Группа 95"/>
            <p:cNvGrpSpPr/>
            <p:nvPr/>
          </p:nvGrpSpPr>
          <p:grpSpPr>
            <a:xfrm>
              <a:off x="428596" y="1785926"/>
              <a:ext cx="3857651" cy="142876"/>
              <a:chOff x="428596" y="1785926"/>
              <a:chExt cx="3857651" cy="142876"/>
            </a:xfrm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428596" y="1785926"/>
                <a:ext cx="1857388" cy="142876"/>
                <a:chOff x="4500562" y="3501553"/>
                <a:chExt cx="1143007" cy="142876"/>
              </a:xfrm>
            </p:grpSpPr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4500562" y="3643314"/>
                  <a:ext cx="1141993" cy="10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rot="5400000" flipH="1" flipV="1">
                  <a:off x="4429632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rot="5400000" flipH="1" flipV="1">
                  <a:off x="5571624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Группа 91"/>
              <p:cNvGrpSpPr/>
              <p:nvPr/>
            </p:nvGrpSpPr>
            <p:grpSpPr>
              <a:xfrm>
                <a:off x="3143240" y="1785926"/>
                <a:ext cx="1143007" cy="142876"/>
                <a:chOff x="4500562" y="3501553"/>
                <a:chExt cx="1143007" cy="142876"/>
              </a:xfrm>
            </p:grpSpPr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4500562" y="3643314"/>
                  <a:ext cx="1141993" cy="10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 rot="5400000" flipH="1" flipV="1">
                  <a:off x="4429632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rot="5400000" flipH="1" flipV="1">
                  <a:off x="5571624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Группа 106"/>
          <p:cNvGrpSpPr/>
          <p:nvPr/>
        </p:nvGrpSpPr>
        <p:grpSpPr>
          <a:xfrm>
            <a:off x="500034" y="3214686"/>
            <a:ext cx="3143272" cy="662006"/>
            <a:chOff x="500034" y="3571876"/>
            <a:chExt cx="3143272" cy="662006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428728" y="3571876"/>
              <a:ext cx="2214578" cy="662006"/>
              <a:chOff x="1357290" y="3500438"/>
              <a:chExt cx="2214578" cy="662006"/>
            </a:xfrm>
          </p:grpSpPr>
          <p:sp>
            <p:nvSpPr>
              <p:cNvPr id="37" name="Дуга 36"/>
              <p:cNvSpPr/>
              <p:nvPr/>
            </p:nvSpPr>
            <p:spPr>
              <a:xfrm rot="20545156">
                <a:off x="2700862" y="3531322"/>
                <a:ext cx="501655" cy="631122"/>
              </a:xfrm>
              <a:prstGeom prst="arc">
                <a:avLst>
                  <a:gd name="adj1" fmla="val 12577795"/>
                  <a:gd name="adj2" fmla="val 4118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2" name="Группа 41"/>
              <p:cNvGrpSpPr/>
              <p:nvPr/>
            </p:nvGrpSpPr>
            <p:grpSpPr>
              <a:xfrm>
                <a:off x="3214678" y="3500438"/>
                <a:ext cx="357190" cy="357190"/>
                <a:chOff x="3391868" y="2428868"/>
                <a:chExt cx="360000" cy="357190"/>
              </a:xfrm>
            </p:grpSpPr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rot="5400000">
                  <a:off x="330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rot="16200000" flipV="1">
                  <a:off x="348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Группа 50"/>
              <p:cNvGrpSpPr/>
              <p:nvPr/>
            </p:nvGrpSpPr>
            <p:grpSpPr>
              <a:xfrm>
                <a:off x="1357290" y="3500438"/>
                <a:ext cx="357190" cy="357190"/>
                <a:chOff x="3391868" y="2428868"/>
                <a:chExt cx="360000" cy="357190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330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rot="16200000" flipV="1">
                  <a:off x="348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" name="Группа 105"/>
            <p:cNvGrpSpPr/>
            <p:nvPr/>
          </p:nvGrpSpPr>
          <p:grpSpPr>
            <a:xfrm>
              <a:off x="500034" y="4071942"/>
              <a:ext cx="3143272" cy="142876"/>
              <a:chOff x="500034" y="4071942"/>
              <a:chExt cx="3143272" cy="142876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500034" y="4071942"/>
                <a:ext cx="1357322" cy="142876"/>
                <a:chOff x="4500562" y="3501553"/>
                <a:chExt cx="1143007" cy="142876"/>
              </a:xfrm>
            </p:grpSpPr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4500562" y="3643314"/>
                  <a:ext cx="1141993" cy="10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 rot="5400000" flipH="1" flipV="1">
                  <a:off x="4429632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 rot="5400000" flipH="1" flipV="1">
                  <a:off x="5571624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Группа 101"/>
              <p:cNvGrpSpPr/>
              <p:nvPr/>
            </p:nvGrpSpPr>
            <p:grpSpPr>
              <a:xfrm>
                <a:off x="2714612" y="4071942"/>
                <a:ext cx="928694" cy="142876"/>
                <a:chOff x="4500562" y="3501553"/>
                <a:chExt cx="1143007" cy="142876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4500562" y="3643314"/>
                  <a:ext cx="1141993" cy="10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rot="5400000" flipH="1" flipV="1">
                  <a:off x="4429632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 rot="5400000" flipH="1" flipV="1">
                  <a:off x="5571624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TextBox 15"/>
          <p:cNvSpPr txBox="1"/>
          <p:nvPr/>
        </p:nvSpPr>
        <p:spPr>
          <a:xfrm>
            <a:off x="428596" y="4572008"/>
            <a:ext cx="4307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latin typeface="Comic Sans MS" pitchFamily="66" charset="0"/>
              </a:rPr>
              <a:t>Хвостик </a:t>
            </a:r>
            <a:r>
              <a:rPr lang="ru-RU" sz="2400" dirty="0" smtClean="0">
                <a:latin typeface="Comic Sans MS" pitchFamily="66" charset="0"/>
                <a:sym typeface="Wingdings 3"/>
              </a:rPr>
              <a:t> хвост;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Comic Sans MS" pitchFamily="66" charset="0"/>
                <a:sym typeface="Wingdings 2"/>
              </a:rPr>
              <a:t>хвост/ + </a:t>
            </a:r>
            <a:r>
              <a:rPr lang="ru-RU" sz="2400" dirty="0" err="1" smtClean="0">
                <a:latin typeface="Comic Sans MS" pitchFamily="66" charset="0"/>
                <a:sym typeface="Wingdings 2"/>
              </a:rPr>
              <a:t>ик</a:t>
            </a:r>
            <a:r>
              <a:rPr lang="ru-RU" sz="2400" dirty="0" smtClean="0">
                <a:latin typeface="Comic Sans MS" pitchFamily="66" charset="0"/>
                <a:sym typeface="Wingdings 2"/>
              </a:rPr>
              <a:t> +  = хвостик.</a:t>
            </a:r>
            <a:endParaRPr lang="ru-RU" sz="2400" dirty="0">
              <a:latin typeface="Comic Sans MS" pitchFamily="66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500034" y="5357826"/>
            <a:ext cx="3786214" cy="811254"/>
            <a:chOff x="642910" y="5500702"/>
            <a:chExt cx="3786214" cy="811254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1928794" y="5500702"/>
              <a:ext cx="2428892" cy="811254"/>
              <a:chOff x="1928794" y="5500702"/>
              <a:chExt cx="2428892" cy="811254"/>
            </a:xfrm>
          </p:grpSpPr>
          <p:sp>
            <p:nvSpPr>
              <p:cNvPr id="38" name="Дуга 37"/>
              <p:cNvSpPr/>
              <p:nvPr/>
            </p:nvSpPr>
            <p:spPr>
              <a:xfrm rot="20545156">
                <a:off x="3316656" y="5522435"/>
                <a:ext cx="739010" cy="789521"/>
              </a:xfrm>
              <a:prstGeom prst="arc">
                <a:avLst>
                  <a:gd name="adj1" fmla="val 12613721"/>
                  <a:gd name="adj2" fmla="val 424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4000496" y="5572140"/>
                <a:ext cx="357190" cy="357190"/>
                <a:chOff x="3391868" y="2428868"/>
                <a:chExt cx="360000" cy="357190"/>
              </a:xfrm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330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rot="16200000" flipV="1">
                  <a:off x="348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1928794" y="5500702"/>
                <a:ext cx="357190" cy="357190"/>
                <a:chOff x="3391868" y="2428868"/>
                <a:chExt cx="360000" cy="357190"/>
              </a:xfrm>
            </p:grpSpPr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330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16200000" flipV="1">
                  <a:off x="3483273" y="2517463"/>
                  <a:ext cx="35719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5" name="Группа 114"/>
            <p:cNvGrpSpPr/>
            <p:nvPr/>
          </p:nvGrpSpPr>
          <p:grpSpPr>
            <a:xfrm>
              <a:off x="642910" y="6000768"/>
              <a:ext cx="3786214" cy="142876"/>
              <a:chOff x="642910" y="6000768"/>
              <a:chExt cx="3786214" cy="142876"/>
            </a:xfrm>
          </p:grpSpPr>
          <p:grpSp>
            <p:nvGrpSpPr>
              <p:cNvPr id="86" name="Группа 85"/>
              <p:cNvGrpSpPr/>
              <p:nvPr/>
            </p:nvGrpSpPr>
            <p:grpSpPr>
              <a:xfrm>
                <a:off x="642910" y="6000768"/>
                <a:ext cx="1714512" cy="142876"/>
                <a:chOff x="4500562" y="3501553"/>
                <a:chExt cx="1143007" cy="142876"/>
              </a:xfrm>
            </p:grpSpPr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4500562" y="3643314"/>
                  <a:ext cx="1141993" cy="10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rot="5400000" flipH="1" flipV="1">
                  <a:off x="4429632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rot="5400000" flipH="1" flipV="1">
                  <a:off x="5571624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Группа 107"/>
              <p:cNvGrpSpPr/>
              <p:nvPr/>
            </p:nvGrpSpPr>
            <p:grpSpPr>
              <a:xfrm>
                <a:off x="3214678" y="6000768"/>
                <a:ext cx="1214446" cy="142876"/>
                <a:chOff x="4500562" y="3501553"/>
                <a:chExt cx="1143007" cy="142876"/>
              </a:xfrm>
            </p:grpSpPr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4500562" y="3643314"/>
                  <a:ext cx="1141993" cy="10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 rot="5400000" flipH="1" flipV="1">
                  <a:off x="4429632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 rot="5400000" flipH="1" flipV="1">
                  <a:off x="5571624" y="3572483"/>
                  <a:ext cx="142876" cy="10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5" name="Овальная выноска 64"/>
          <p:cNvSpPr/>
          <p:nvPr/>
        </p:nvSpPr>
        <p:spPr>
          <a:xfrm>
            <a:off x="2357422" y="1714488"/>
            <a:ext cx="4643470" cy="1643074"/>
          </a:xfrm>
          <a:prstGeom prst="wedgeEllipseCallout">
            <a:avLst>
              <a:gd name="adj1" fmla="val 66433"/>
              <a:gd name="adj2" fmla="val -951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Поставьте слова «дождик», «носик» и «хвостик» в начальную форму.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6" name="Овальная выноска 65"/>
          <p:cNvSpPr/>
          <p:nvPr/>
        </p:nvSpPr>
        <p:spPr>
          <a:xfrm>
            <a:off x="3929058" y="4714884"/>
            <a:ext cx="3214710" cy="1428760"/>
          </a:xfrm>
          <a:prstGeom prst="wedgeEllipseCallout">
            <a:avLst>
              <a:gd name="adj1" fmla="val 70533"/>
              <a:gd name="adj2" fmla="val -414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Покажите письменно, как образованы эти слова. 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7" name="Овальная выноска 66"/>
          <p:cNvSpPr/>
          <p:nvPr/>
        </p:nvSpPr>
        <p:spPr>
          <a:xfrm>
            <a:off x="4714876" y="1714488"/>
            <a:ext cx="2286016" cy="714380"/>
          </a:xfrm>
          <a:prstGeom prst="wedgeEllipseCallout">
            <a:avLst>
              <a:gd name="adj1" fmla="val 80750"/>
              <a:gd name="adj2" fmla="val -1527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Верно?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8" name="Овальная выноска 67"/>
          <p:cNvSpPr/>
          <p:nvPr/>
        </p:nvSpPr>
        <p:spPr>
          <a:xfrm>
            <a:off x="4714876" y="5143512"/>
            <a:ext cx="2214578" cy="642942"/>
          </a:xfrm>
          <a:prstGeom prst="wedgeEllipseCallout">
            <a:avLst>
              <a:gd name="adj1" fmla="val 95264"/>
              <a:gd name="adj2" fmla="val -940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Молодцы!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65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714356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Я, не жалея </a:t>
            </a:r>
            <a:r>
              <a:rPr lang="ru-RU" sz="2000" b="1" dirty="0" smtClean="0"/>
              <a:t>мыла</a:t>
            </a:r>
            <a:r>
              <a:rPr lang="ru-RU" sz="2000" dirty="0" smtClean="0"/>
              <a:t>,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428736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Нос терпеливо </a:t>
            </a:r>
            <a:r>
              <a:rPr lang="ru-RU" sz="2000" b="1" dirty="0" smtClean="0"/>
              <a:t>мыла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2071678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</a:t>
            </a:r>
            <a:r>
              <a:rPr lang="ru-RU" sz="2000" b="1" dirty="0" smtClean="0"/>
              <a:t>от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71678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Зависело  б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2071678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мыла</a:t>
            </a:r>
            <a:r>
              <a:rPr lang="ru-RU" sz="2000" dirty="0" smtClean="0"/>
              <a:t>,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2857496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Веснушки  я  б</a:t>
            </a:r>
            <a:endParaRPr lang="ru-RU" sz="2000" dirty="0"/>
          </a:p>
        </p:txBody>
      </p:sp>
      <p:pic>
        <p:nvPicPr>
          <p:cNvPr id="17" name="Рисунок 16" descr="Маша.pn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0" y="3979656"/>
            <a:ext cx="1698070" cy="2878344"/>
          </a:xfrm>
          <a:prstGeom prst="rect">
            <a:avLst/>
          </a:prstGeom>
        </p:spPr>
      </p:pic>
      <p:pic>
        <p:nvPicPr>
          <p:cNvPr id="18" name="Рисунок 17" descr="Миша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 flipH="1">
            <a:off x="7490127" y="3984606"/>
            <a:ext cx="1653873" cy="28733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43240" y="285749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</a:t>
            </a:r>
            <a:r>
              <a:rPr lang="ru-RU" sz="2000" b="1" dirty="0" smtClean="0"/>
              <a:t>от</a:t>
            </a:r>
            <a:r>
              <a:rPr lang="ru-RU" sz="2000" dirty="0" smtClean="0"/>
              <a:t>) </a:t>
            </a:r>
            <a:r>
              <a:rPr lang="ru-RU" sz="2000" b="1" dirty="0" smtClean="0"/>
              <a:t>мыла.</a:t>
            </a:r>
            <a:endParaRPr lang="ru-RU" sz="2000" b="1" dirty="0"/>
          </a:p>
        </p:txBody>
      </p:sp>
      <p:pic>
        <p:nvPicPr>
          <p:cNvPr id="31" name="Рисунок 30" descr="Веснушки.pn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6677740" y="0"/>
            <a:ext cx="2466260" cy="2571768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000364" y="1785926"/>
            <a:ext cx="1000132" cy="71438"/>
            <a:chOff x="500034" y="5572140"/>
            <a:chExt cx="720000" cy="215902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500034" y="5572140"/>
              <a:ext cx="72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00034" y="5786454"/>
              <a:ext cx="72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3357554" y="3214686"/>
            <a:ext cx="1285884" cy="71438"/>
            <a:chOff x="500034" y="5572140"/>
            <a:chExt cx="720000" cy="215902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500034" y="5572140"/>
              <a:ext cx="72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00034" y="5786454"/>
              <a:ext cx="720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857488" y="207167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</a:t>
            </a:r>
            <a:endParaRPr lang="ru-RU" sz="2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286116" y="2857496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отмыла.</a:t>
            </a:r>
            <a:endParaRPr lang="ru-RU" sz="2000" dirty="0"/>
          </a:p>
        </p:txBody>
      </p:sp>
      <p:sp>
        <p:nvSpPr>
          <p:cNvPr id="26" name="Овальная выноска 25"/>
          <p:cNvSpPr/>
          <p:nvPr/>
        </p:nvSpPr>
        <p:spPr>
          <a:xfrm>
            <a:off x="2857488" y="3500438"/>
            <a:ext cx="3214710" cy="1428760"/>
          </a:xfrm>
          <a:prstGeom prst="wedgeEllipseCallout">
            <a:avLst>
              <a:gd name="adj1" fmla="val 101463"/>
              <a:gd name="adj2" fmla="val 417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Определите, где приставка, а где предлог.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27" name="Овальная выноска 26"/>
          <p:cNvSpPr/>
          <p:nvPr/>
        </p:nvSpPr>
        <p:spPr>
          <a:xfrm>
            <a:off x="2571736" y="5000636"/>
            <a:ext cx="4429156" cy="1428760"/>
          </a:xfrm>
          <a:prstGeom prst="wedgeEllipseCallout">
            <a:avLst>
              <a:gd name="adj1" fmla="val -75951"/>
              <a:gd name="adj2" fmla="val -601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Сначала разберёмся, где слово-действие, а где слово-предмет.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1928794" y="3357562"/>
            <a:ext cx="4857784" cy="1857388"/>
          </a:xfrm>
          <a:prstGeom prst="wedgeEllipseCallout">
            <a:avLst>
              <a:gd name="adj1" fmla="val 71309"/>
              <a:gd name="adj2" fmla="val 273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О</a:t>
            </a:r>
            <a:r>
              <a:rPr lang="ru-RU" sz="2000" u="sng" dirty="0" smtClean="0">
                <a:cs typeface="Times New Roman" pitchFamily="18" charset="0"/>
              </a:rPr>
              <a:t>т м</a:t>
            </a:r>
            <a:r>
              <a:rPr lang="ru-RU" sz="2000" dirty="0" smtClean="0">
                <a:cs typeface="Times New Roman" pitchFamily="18" charset="0"/>
              </a:rPr>
              <a:t>ыла – от душистого мыла.</a:t>
            </a:r>
          </a:p>
          <a:p>
            <a:pPr algn="ctr"/>
            <a:r>
              <a:rPr lang="ru-RU" sz="2000" dirty="0" smtClean="0">
                <a:cs typeface="Times New Roman" pitchFamily="18" charset="0"/>
              </a:rPr>
              <a:t>Между предлогом и словом можно вставить ещё одно слово.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2571736" y="5072074"/>
            <a:ext cx="4857784" cy="1643074"/>
          </a:xfrm>
          <a:prstGeom prst="wedgeEllipseCallout">
            <a:avLst>
              <a:gd name="adj1" fmla="val -73795"/>
              <a:gd name="adj2" fmla="val -622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Отмыла – мыла, умыла.</a:t>
            </a:r>
          </a:p>
          <a:p>
            <a:pPr algn="ctr"/>
            <a:r>
              <a:rPr lang="ru-RU" sz="2000" dirty="0" smtClean="0">
                <a:cs typeface="Times New Roman" pitchFamily="18" charset="0"/>
              </a:rPr>
              <a:t>Между приставкой и словом нельзя вставить ещё одно слово.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25" grpId="1"/>
      <p:bldP spid="38" grpId="0"/>
      <p:bldP spid="39" grpId="0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нишит Йокоповна.pn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993099" y="2594585"/>
            <a:ext cx="5150901" cy="4263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620" y="500042"/>
            <a:ext cx="834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ДВОРНИКСБРОСИЛСНЕГСКРЫШИ.</a:t>
            </a:r>
            <a:endParaRPr lang="ru-RU" sz="36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643174" y="2500306"/>
            <a:ext cx="2500330" cy="1357322"/>
          </a:xfrm>
          <a:prstGeom prst="wedgeEllipseCallout">
            <a:avLst>
              <a:gd name="adj1" fmla="val 127962"/>
              <a:gd name="adj2" fmla="val 689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Что это?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357422" y="2428868"/>
            <a:ext cx="3357586" cy="1643074"/>
          </a:xfrm>
          <a:prstGeom prst="wedgeEllipseCallout">
            <a:avLst>
              <a:gd name="adj1" fmla="val 92766"/>
              <a:gd name="adj2" fmla="val 539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Составьте и запишите предложение.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55" y="1357298"/>
            <a:ext cx="788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Дворник </a:t>
            </a:r>
            <a:r>
              <a:rPr lang="ru-RU" sz="3600" u="sng" dirty="0" smtClean="0"/>
              <a:t>с</a:t>
            </a:r>
            <a:r>
              <a:rPr lang="ru-RU" sz="3600" dirty="0" smtClean="0"/>
              <a:t>бросил снег </a:t>
            </a:r>
            <a:r>
              <a:rPr lang="ru-RU" sz="3600" u="sng" dirty="0" smtClean="0"/>
              <a:t>с к</a:t>
            </a:r>
            <a:r>
              <a:rPr lang="ru-RU" sz="3600" dirty="0" smtClean="0"/>
              <a:t>рыши.</a:t>
            </a:r>
            <a:endParaRPr lang="ru-RU" sz="36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357422" y="2428868"/>
            <a:ext cx="3357586" cy="1643074"/>
          </a:xfrm>
          <a:prstGeom prst="wedgeEllipseCallout">
            <a:avLst>
              <a:gd name="adj1" fmla="val 92226"/>
              <a:gd name="adj2" fmla="val 540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Верно записали</a:t>
            </a:r>
            <a:r>
              <a:rPr lang="ru-RU" sz="2400" dirty="0" smtClean="0">
                <a:cs typeface="Times New Roman" pitchFamily="18" charset="0"/>
              </a:rPr>
              <a:t>?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928794" y="2143116"/>
            <a:ext cx="3357586" cy="1428760"/>
          </a:xfrm>
          <a:prstGeom prst="wedgeEllipseCallout">
            <a:avLst>
              <a:gd name="adj1" fmla="val 104221"/>
              <a:gd name="adj2" fmla="val 873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cs typeface="Times New Roman" pitchFamily="18" charset="0"/>
              </a:rPr>
              <a:t>1 группа</a:t>
            </a:r>
            <a:r>
              <a:rPr lang="ru-RU" sz="1400" dirty="0" smtClean="0">
                <a:cs typeface="Times New Roman" pitchFamily="18" charset="0"/>
              </a:rPr>
              <a:t>: подчеркнуть главные члены предложения, стрелочкой показать словосочетания.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42910" y="3714752"/>
            <a:ext cx="3357586" cy="1214446"/>
          </a:xfrm>
          <a:prstGeom prst="wedgeEllipseCallout">
            <a:avLst>
              <a:gd name="adj1" fmla="val 138483"/>
              <a:gd name="adj2" fmla="val -189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cs typeface="Times New Roman" pitchFamily="18" charset="0"/>
              </a:rPr>
              <a:t>2 группа</a:t>
            </a:r>
            <a:r>
              <a:rPr lang="ru-RU" sz="1400" dirty="0" smtClean="0">
                <a:cs typeface="Times New Roman" pitchFamily="18" charset="0"/>
              </a:rPr>
              <a:t>: сделать фонетический разбор слова «снег».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1643042" y="5072074"/>
            <a:ext cx="3357586" cy="1285884"/>
          </a:xfrm>
          <a:prstGeom prst="wedgeEllipseCallout">
            <a:avLst>
              <a:gd name="adj1" fmla="val 113659"/>
              <a:gd name="adj2" fmla="val -1201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cs typeface="Times New Roman" pitchFamily="18" charset="0"/>
              </a:rPr>
              <a:t>3 группа</a:t>
            </a:r>
            <a:r>
              <a:rPr lang="ru-RU" sz="1400" dirty="0" smtClean="0">
                <a:cs typeface="Times New Roman" pitchFamily="18" charset="0"/>
              </a:rPr>
              <a:t>: разобрать по составу слова «дворник», «снег», «с крыши».</a:t>
            </a:r>
            <a:endParaRPr lang="ru-RU" sz="14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0654" y="357166"/>
            <a:ext cx="4682692" cy="2933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Проверь </a:t>
            </a:r>
          </a:p>
          <a:p>
            <a:pPr algn="ctr">
              <a:lnSpc>
                <a:spcPct val="150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себя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ED00019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429000"/>
            <a:ext cx="2857520" cy="25080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82590"/>
          <a:ext cx="8143932" cy="5496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3932"/>
              </a:tblGrid>
              <a:tr h="2560658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endParaRPr lang="ru-RU" sz="2000" dirty="0" smtClean="0">
                        <a:latin typeface="+mn-lt"/>
                      </a:endParaRPr>
                    </a:p>
                    <a:p>
                      <a:pPr marL="514350" indent="-514350" algn="ctr">
                        <a:buNone/>
                      </a:pPr>
                      <a:r>
                        <a:rPr lang="ru-RU" sz="2000" dirty="0" smtClean="0">
                          <a:latin typeface="+mn-lt"/>
                        </a:rPr>
                        <a:t>1.   Определи, чем является набор букв в</a:t>
                      </a:r>
                      <a:r>
                        <a:rPr lang="ru-RU" sz="2000" baseline="0" dirty="0" smtClean="0">
                          <a:latin typeface="+mn-lt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</a:rPr>
                        <a:t>скобках: 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ru-RU" sz="2000" baseline="0" dirty="0" smtClean="0">
                          <a:latin typeface="+mn-lt"/>
                        </a:rPr>
                        <a:t>      </a:t>
                      </a:r>
                      <a:r>
                        <a:rPr lang="ru-RU" sz="2000" dirty="0" smtClean="0">
                          <a:latin typeface="+mn-lt"/>
                        </a:rPr>
                        <a:t>1 – предлогом, 2 – приставкой.</a:t>
                      </a:r>
                    </a:p>
                    <a:p>
                      <a:pPr marL="514350" indent="-514350">
                        <a:buNone/>
                      </a:pPr>
                      <a:endParaRPr lang="ru-RU" sz="1000" dirty="0" smtClean="0">
                        <a:latin typeface="+mn-lt"/>
                      </a:endParaRPr>
                    </a:p>
                    <a:p>
                      <a:pPr marL="514350" indent="-514350" algn="ctr">
                        <a:buNone/>
                      </a:pPr>
                      <a:r>
                        <a:rPr lang="ru-RU" sz="2000" dirty="0" smtClean="0">
                          <a:latin typeface="+mn-lt"/>
                        </a:rPr>
                        <a:t>    </a:t>
                      </a:r>
                      <a:r>
                        <a:rPr lang="ru-RU" sz="2000" i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(За) бросил</a:t>
                      </a:r>
                      <a:r>
                        <a:rPr lang="ru-RU" sz="2000" i="0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          (за) забор 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ru-RU" sz="2000" i="0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    (на) писал            (на) листе                                          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ru-RU" sz="2000" i="0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    (до) ехал              (до) рощи 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ru-RU" sz="2000" i="0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 (в) лез                  (в) окно</a:t>
                      </a:r>
                    </a:p>
                  </a:txBody>
                  <a:tcPr/>
                </a:tc>
              </a:tr>
              <a:tr h="1226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2. Найди «лишнее» слово. Подчеркни его.</a:t>
                      </a:r>
                    </a:p>
                    <a:p>
                      <a:pPr algn="ctr"/>
                      <a:endParaRPr lang="ru-RU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     </a:t>
                      </a: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(По) доске, (по) дому, (по) ход.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    (За) шёл, (за) дел, (за) садом.</a:t>
                      </a:r>
                      <a:endParaRPr lang="ru-RU" sz="2000" i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710025">
                <a:tc>
                  <a:txBody>
                    <a:bodyPr/>
                    <a:lstStyle/>
                    <a:p>
                      <a:pPr marL="514350" indent="-514350" algn="ctr">
                        <a:buAutoNum type="arabicPeriod" startAt="3"/>
                      </a:pPr>
                      <a:r>
                        <a:rPr lang="ru-RU" sz="2000" dirty="0" smtClean="0">
                          <a:latin typeface="+mn-lt"/>
                        </a:rPr>
                        <a:t>Как называют Кощея в русских сказках?</a:t>
                      </a:r>
                    </a:p>
                    <a:p>
                      <a:pPr marL="514350" indent="-514350" algn="ctr">
                        <a:buAutoNum type="arabicPeriod" startAt="3"/>
                      </a:pPr>
                      <a:endParaRPr lang="ru-RU" sz="2000" dirty="0" smtClean="0">
                        <a:latin typeface="+mn-lt"/>
                      </a:endParaRPr>
                    </a:p>
                    <a:p>
                      <a:pPr marL="514350" indent="-514350" algn="ctr">
                        <a:buAutoNum type="arabicPeriod" startAt="3"/>
                      </a:pPr>
                      <a:r>
                        <a:rPr lang="ru-RU" sz="2000" dirty="0" smtClean="0">
                          <a:latin typeface="+mn-lt"/>
                        </a:rPr>
                        <a:t>Этот мальчик был так мал, что умещался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     в кармане.   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500562" y="1714488"/>
            <a:ext cx="2581986" cy="1257366"/>
            <a:chOff x="4429124" y="1714488"/>
            <a:chExt cx="2581986" cy="1257366"/>
          </a:xfrm>
        </p:grpSpPr>
        <p:sp>
          <p:nvSpPr>
            <p:cNvPr id="4" name="TextBox 3"/>
            <p:cNvSpPr txBox="1"/>
            <p:nvPr/>
          </p:nvSpPr>
          <p:spPr>
            <a:xfrm>
              <a:off x="6643702" y="1714488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1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43702" y="200024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1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3702" y="2285992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1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2571744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1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29124" y="1714488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2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29124" y="2571744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2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29124" y="200024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2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9124" y="2285992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2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5643570" y="4000504"/>
            <a:ext cx="121444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57818" y="4286256"/>
            <a:ext cx="14287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86182" y="4714884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Бессмертный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5572140"/>
            <a:ext cx="273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Мальчик с пальчик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ишит Йокоповна.pn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714744" y="1357298"/>
            <a:ext cx="5351143" cy="4429156"/>
          </a:xfrm>
          <a:prstGeom prst="rect">
            <a:avLst/>
          </a:prstGeom>
        </p:spPr>
      </p:pic>
      <p:pic>
        <p:nvPicPr>
          <p:cNvPr id="3" name="Рисунок 2" descr="Маша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1071538" y="500042"/>
            <a:ext cx="1928826" cy="3269491"/>
          </a:xfrm>
          <a:prstGeom prst="rect">
            <a:avLst/>
          </a:prstGeom>
        </p:spPr>
      </p:pic>
      <p:pic>
        <p:nvPicPr>
          <p:cNvPr id="4" name="Рисунок 3" descr="Миша.pn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428596" y="3071810"/>
            <a:ext cx="1928826" cy="335109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428860" y="5143512"/>
            <a:ext cx="3357586" cy="1285884"/>
          </a:xfrm>
          <a:prstGeom prst="wedgeEllipseCallout">
            <a:avLst>
              <a:gd name="adj1" fmla="val 83239"/>
              <a:gd name="adj2" fmla="val -1992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Как различить: где приставки, а где предлоги?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428860" y="5072074"/>
            <a:ext cx="3357586" cy="1357322"/>
          </a:xfrm>
          <a:prstGeom prst="wedgeEllipseCallout">
            <a:avLst>
              <a:gd name="adj1" fmla="val 82917"/>
              <a:gd name="adj2" fmla="val -1829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Как пишем приставки и предлоги?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500298" y="3714752"/>
            <a:ext cx="2786082" cy="785818"/>
          </a:xfrm>
          <a:prstGeom prst="wedgeEllipseCallout">
            <a:avLst>
              <a:gd name="adj1" fmla="val -69425"/>
              <a:gd name="adj2" fmla="val -56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На уроке я …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3786182" y="785794"/>
            <a:ext cx="3429024" cy="785818"/>
          </a:xfrm>
          <a:prstGeom prst="wedgeEllipseCallout">
            <a:avLst>
              <a:gd name="adj1" fmla="val -82328"/>
              <a:gd name="adj2" fmla="val 440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На уроке мне …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00100" y="1285860"/>
            <a:ext cx="720000" cy="720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00100" y="3069000"/>
            <a:ext cx="720000" cy="72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00100" y="485776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12" y="1285860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всё понял и усвоил.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857496"/>
            <a:ext cx="68066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Знания нуждаются в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повторении и закреплении.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4929198"/>
            <a:ext cx="5780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Мне многое непонятно.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0654" y="357166"/>
            <a:ext cx="537839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Домашнее</a:t>
            </a:r>
          </a:p>
          <a:p>
            <a:pPr algn="ctr">
              <a:lnSpc>
                <a:spcPct val="150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задание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4357694"/>
            <a:ext cx="66688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Р.т. с. 32, упр. 44.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«Исключи лишнее слово»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G00319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00364" y="1142984"/>
            <a:ext cx="3357586" cy="2500330"/>
          </a:xfrm>
          <a:prstGeom prst="rect">
            <a:avLst/>
          </a:prstGeom>
          <a:noFill/>
          <a:ln/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685800" y="4071942"/>
            <a:ext cx="7772400" cy="214314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8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86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+mn-ea"/>
                <a:cs typeface="+mn-cs"/>
              </a:rPr>
              <a:t>СПАСИБО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86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+mn-ea"/>
                <a:cs typeface="+mn-cs"/>
              </a:rPr>
              <a:t>ЗА внимание!</a:t>
            </a:r>
            <a:endParaRPr kumimoji="0" lang="ru-RU" sz="86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704" y="357166"/>
            <a:ext cx="7832593" cy="30008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Теоретическая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минутка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AN00790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3571876"/>
            <a:ext cx="2500330" cy="26079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Окончание - это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8900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Основа - это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21495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Корень слова - это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148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часть слова, которая изменяется.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893215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часть слова без окончания.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21495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общая часть родственных слов.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Суффикс - это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8900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Суффикс стоит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21495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помощью суффикса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148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часть слова.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893215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корня.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21495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образуются слова.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Приставка - это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8900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Приставка стоит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21495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помощью приставки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148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часть слова.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893215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корнем.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214950"/>
            <a:ext cx="3960000" cy="108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образуются слова.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4794" y="357166"/>
            <a:ext cx="5814412" cy="2933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Словарная </a:t>
            </a:r>
          </a:p>
          <a:p>
            <a:pPr algn="ctr">
              <a:lnSpc>
                <a:spcPct val="150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работа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587" y="4000504"/>
            <a:ext cx="1928826" cy="2000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643182"/>
            <a:ext cx="1440000" cy="144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889000"/>
            <a:ext cx="1800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С</a:t>
            </a:r>
            <a:endParaRPr lang="ru-RU" sz="66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857620" y="1785926"/>
            <a:ext cx="2071702" cy="221457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Р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2889000"/>
            <a:ext cx="1080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К</a:t>
            </a:r>
            <a:endParaRPr lang="ru-RU" sz="6600" dirty="0"/>
          </a:p>
        </p:txBody>
      </p:sp>
      <p:sp>
        <p:nvSpPr>
          <p:cNvPr id="6" name="Ромб 5"/>
          <p:cNvSpPr/>
          <p:nvPr/>
        </p:nvSpPr>
        <p:spPr>
          <a:xfrm>
            <a:off x="7215206" y="2571744"/>
            <a:ext cx="1571604" cy="1643074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Е</a:t>
            </a:r>
            <a:endParaRPr lang="ru-RU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57620" y="2709000"/>
            <a:ext cx="1440000" cy="144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889000"/>
            <a:ext cx="1800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latin typeface="Comic Sans MS" pitchFamily="66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14942" y="1928802"/>
            <a:ext cx="2071702" cy="221457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889000"/>
            <a:ext cx="1080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215206" y="2709000"/>
            <a:ext cx="1440000" cy="144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2875002"/>
            <a:ext cx="7761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2875002"/>
            <a:ext cx="8611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О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2875002"/>
            <a:ext cx="6944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Р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2875002"/>
            <a:ext cx="8611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О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2875002"/>
            <a:ext cx="771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К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1276</TotalTime>
  <Words>804</Words>
  <Application>Microsoft Office PowerPoint</Application>
  <PresentationFormat>Экран (4:3)</PresentationFormat>
  <Paragraphs>193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Урок русского языка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Admin</dc:creator>
  <cp:lastModifiedBy>Наташа</cp:lastModifiedBy>
  <cp:revision>197</cp:revision>
  <dcterms:created xsi:type="dcterms:W3CDTF">2009-02-22T21:18:53Z</dcterms:created>
  <dcterms:modified xsi:type="dcterms:W3CDTF">2012-01-20T20:08:08Z</dcterms:modified>
</cp:coreProperties>
</file>