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306" r:id="rId3"/>
    <p:sldId id="307" r:id="rId4"/>
    <p:sldId id="281" r:id="rId5"/>
    <p:sldId id="282" r:id="rId6"/>
    <p:sldId id="283" r:id="rId7"/>
    <p:sldId id="284" r:id="rId8"/>
    <p:sldId id="292" r:id="rId9"/>
    <p:sldId id="294" r:id="rId10"/>
    <p:sldId id="295" r:id="rId11"/>
    <p:sldId id="309" r:id="rId12"/>
    <p:sldId id="257" r:id="rId13"/>
    <p:sldId id="317" r:id="rId14"/>
    <p:sldId id="313" r:id="rId15"/>
    <p:sldId id="315" r:id="rId16"/>
    <p:sldId id="314" r:id="rId17"/>
    <p:sldId id="312" r:id="rId18"/>
    <p:sldId id="311" r:id="rId19"/>
    <p:sldId id="316" r:id="rId20"/>
    <p:sldId id="318" r:id="rId21"/>
    <p:sldId id="288" r:id="rId22"/>
    <p:sldId id="286" r:id="rId23"/>
    <p:sldId id="308" r:id="rId24"/>
    <p:sldId id="296" r:id="rId25"/>
    <p:sldId id="297" r:id="rId26"/>
    <p:sldId id="262" r:id="rId27"/>
    <p:sldId id="260" r:id="rId28"/>
    <p:sldId id="267" r:id="rId29"/>
    <p:sldId id="298" r:id="rId30"/>
    <p:sldId id="293" r:id="rId31"/>
    <p:sldId id="270" r:id="rId32"/>
    <p:sldId id="300" r:id="rId33"/>
    <p:sldId id="277" r:id="rId34"/>
    <p:sldId id="27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6%20&#1084;&#1072;&#1088;&#1090;&#1072;\&#1075;&#1086;&#1090;&#1086;&#1074;&#1086;\&#1058;&#1072;&#1073;&#1083;&#1080;&#1094;&#1072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19.jpe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6%20&#1084;&#1072;&#1088;&#1090;&#1072;\&#1075;&#1086;&#1090;&#1086;&#1074;&#1086;\&#1058;&#1072;&#1073;&#1083;&#1080;&#1094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bar"/>
        <c:grouping val="clustered"/>
        <c:ser>
          <c:idx val="0"/>
          <c:order val="0"/>
          <c:cat>
            <c:strRef>
              <c:f>Лист1!$A$1:$A$2</c:f>
              <c:strCache>
                <c:ptCount val="2"/>
                <c:pt idx="0">
                  <c:v>Знают</c:v>
                </c:pt>
                <c:pt idx="1">
                  <c:v>Не знают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100</c:v>
                </c:pt>
                <c:pt idx="1">
                  <c:v>40</c:v>
                </c:pt>
              </c:numCache>
            </c:numRef>
          </c:val>
        </c:ser>
        <c:axId val="40338176"/>
        <c:axId val="40339712"/>
      </c:barChart>
      <c:catAx>
        <c:axId val="40338176"/>
        <c:scaling>
          <c:orientation val="minMax"/>
        </c:scaling>
        <c:axPos val="l"/>
        <c:tickLblPos val="nextTo"/>
        <c:crossAx val="40339712"/>
        <c:crosses val="autoZero"/>
        <c:auto val="1"/>
        <c:lblAlgn val="ctr"/>
        <c:lblOffset val="100"/>
      </c:catAx>
      <c:valAx>
        <c:axId val="40339712"/>
        <c:scaling>
          <c:orientation val="minMax"/>
        </c:scaling>
        <c:axPos val="b"/>
        <c:majorGridlines/>
        <c:numFmt formatCode="General" sourceLinked="1"/>
        <c:tickLblPos val="nextTo"/>
        <c:crossAx val="403381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Соотношение средних показателей утренней влажности с 01.02.08 по 28.02.08 и норм </a:t>
            </a:r>
            <a:r>
              <a:rPr lang="ru-RU" dirty="0" err="1"/>
              <a:t>СанПиН</a:t>
            </a:r>
            <a:endParaRPr lang="ru-RU" dirty="0"/>
          </a:p>
        </c:rich>
      </c:tx>
      <c:layout>
        <c:manualLayout>
          <c:xMode val="edge"/>
          <c:yMode val="edge"/>
          <c:x val="0.11350304387751119"/>
          <c:y val="1.879699248120300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228765161967531"/>
          <c:y val="0.15984412351649449"/>
          <c:w val="0.54598878003147555"/>
          <c:h val="0.51503759398496129"/>
        </c:manualLayout>
      </c:layout>
      <c:barChart>
        <c:barDir val="col"/>
        <c:grouping val="clustered"/>
        <c:ser>
          <c:idx val="0"/>
          <c:order val="0"/>
          <c:tx>
            <c:v>СанПиН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[1]Лист2!$B$13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v>Компьютерный класс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[1]Лист2!$B$14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dLbls>
          <c:showVal val="1"/>
        </c:dLbls>
        <c:axId val="53115904"/>
        <c:axId val="53129984"/>
      </c:barChart>
      <c:catAx>
        <c:axId val="53115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3129984"/>
        <c:crosses val="autoZero"/>
        <c:auto val="1"/>
        <c:lblAlgn val="ctr"/>
        <c:lblOffset val="100"/>
        <c:tickLblSkip val="1"/>
        <c:tickMarkSkip val="1"/>
      </c:catAx>
      <c:valAx>
        <c:axId val="5312998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Влажность, %</a:t>
                </a:r>
              </a:p>
            </c:rich>
          </c:tx>
          <c:layout>
            <c:manualLayout>
              <c:xMode val="edge"/>
              <c:yMode val="edge"/>
              <c:x val="3.1311184517934083E-2"/>
              <c:y val="0.394736842105263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311590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855611522227573"/>
          <c:y val="0.70456676445784283"/>
          <c:w val="0.5594992419587127"/>
          <c:h val="0.1616541353383458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Лист1!$A$27</c:f>
              <c:strCache>
                <c:ptCount val="1"/>
                <c:pt idx="0">
                  <c:v>Кол-во</c:v>
                </c:pt>
              </c:strCache>
            </c:strRef>
          </c:tx>
          <c:dPt>
            <c:idx val="1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Лист1!$B$26:$C$26</c:f>
              <c:strCache>
                <c:ptCount val="2"/>
                <c:pt idx="0">
                  <c:v>Не знают</c:v>
                </c:pt>
                <c:pt idx="1">
                  <c:v>Знают</c:v>
                </c:pt>
              </c:strCache>
            </c:strRef>
          </c:cat>
          <c:val>
            <c:numRef>
              <c:f>Лист1!$B$27:$C$27</c:f>
              <c:numCache>
                <c:formatCode>General</c:formatCode>
                <c:ptCount val="2"/>
                <c:pt idx="0">
                  <c:v>57</c:v>
                </c:pt>
                <c:pt idx="1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Лист1!$A$28</c:f>
              <c:strCache>
                <c:ptCount val="1"/>
                <c:pt idx="0">
                  <c:v>уч-ся</c:v>
                </c:pt>
              </c:strCache>
            </c:strRef>
          </c:tx>
          <c:cat>
            <c:strRef>
              <c:f>Лист1!$B$26:$C$26</c:f>
              <c:strCache>
                <c:ptCount val="2"/>
                <c:pt idx="0">
                  <c:v>Не знают</c:v>
                </c:pt>
                <c:pt idx="1">
                  <c:v>Знают</c:v>
                </c:pt>
              </c:strCache>
            </c:strRef>
          </c:cat>
          <c:val>
            <c:numRef>
              <c:f>Лист1!$B$28:$C$28</c:f>
              <c:numCache>
                <c:formatCode>General</c:formatCode>
                <c:ptCount val="2"/>
              </c:numCache>
            </c:numRef>
          </c:val>
        </c:ser>
        <c:axId val="41355904"/>
        <c:axId val="41361792"/>
      </c:barChart>
      <c:catAx>
        <c:axId val="41355904"/>
        <c:scaling>
          <c:orientation val="minMax"/>
        </c:scaling>
        <c:axPos val="l"/>
        <c:tickLblPos val="nextTo"/>
        <c:crossAx val="41361792"/>
        <c:crosses val="autoZero"/>
        <c:auto val="1"/>
        <c:lblAlgn val="ctr"/>
        <c:lblOffset val="100"/>
      </c:catAx>
      <c:valAx>
        <c:axId val="41361792"/>
        <c:scaling>
          <c:orientation val="minMax"/>
        </c:scaling>
        <c:axPos val="b"/>
        <c:majorGridlines/>
        <c:numFmt formatCode="General" sourceLinked="1"/>
        <c:tickLblPos val="nextTo"/>
        <c:crossAx val="413559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Кол-во уч-ся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cat>
            <c:strRef>
              <c:f>Лист1!$B$1:$I$1</c:f>
              <c:strCache>
                <c:ptCount val="8"/>
                <c:pt idx="0">
                  <c:v>0 час</c:v>
                </c:pt>
                <c:pt idx="1">
                  <c:v>До 1 час</c:v>
                </c:pt>
                <c:pt idx="2">
                  <c:v>1 час</c:v>
                </c:pt>
                <c:pt idx="3">
                  <c:v>2 час</c:v>
                </c:pt>
                <c:pt idx="4">
                  <c:v>3 час</c:v>
                </c:pt>
                <c:pt idx="5">
                  <c:v>4 час</c:v>
                </c:pt>
                <c:pt idx="6">
                  <c:v>5 час</c:v>
                </c:pt>
                <c:pt idx="7">
                  <c:v>Более 5 час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12</c:v>
                </c:pt>
                <c:pt idx="1">
                  <c:v>12</c:v>
                </c:pt>
                <c:pt idx="2">
                  <c:v>17</c:v>
                </c:pt>
                <c:pt idx="3">
                  <c:v>27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18</c:v>
                </c:pt>
              </c:numCache>
            </c:numRef>
          </c:val>
        </c:ser>
        <c:axId val="41392768"/>
        <c:axId val="41398656"/>
      </c:barChart>
      <c:catAx>
        <c:axId val="41392768"/>
        <c:scaling>
          <c:orientation val="minMax"/>
        </c:scaling>
        <c:axPos val="b"/>
        <c:tickLblPos val="nextTo"/>
        <c:crossAx val="41398656"/>
        <c:crosses val="autoZero"/>
        <c:auto val="1"/>
        <c:lblAlgn val="ctr"/>
        <c:lblOffset val="100"/>
      </c:catAx>
      <c:valAx>
        <c:axId val="41398656"/>
        <c:scaling>
          <c:orientation val="minMax"/>
        </c:scaling>
        <c:axPos val="l"/>
        <c:majorGridlines/>
        <c:numFmt formatCode="General" sourceLinked="1"/>
        <c:tickLblPos val="nextTo"/>
        <c:crossAx val="41392768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Лист1!$A$44</c:f>
              <c:strCache>
                <c:ptCount val="1"/>
                <c:pt idx="0">
                  <c:v>Устают</c:v>
                </c:pt>
              </c:strCache>
            </c:strRef>
          </c:tx>
          <c:spPr>
            <a:solidFill>
              <a:srgbClr val="00B0F0"/>
            </a:solidFill>
          </c:spPr>
          <c:cat>
            <c:multiLvlStrRef>
              <c:f>Лист1!$B$42:$D$43</c:f>
              <c:multiLvlStrCache>
                <c:ptCount val="3"/>
                <c:lvl>
                  <c:pt idx="1">
                    <c:v>гимнастику для глаз</c:v>
                  </c:pt>
                  <c:pt idx="2">
                    <c:v>гимнастику для глаз</c:v>
                  </c:pt>
                </c:lvl>
                <c:lvl>
                  <c:pt idx="0">
                    <c:v>Кол-во уч-ся</c:v>
                  </c:pt>
                  <c:pt idx="1">
                    <c:v>Делают</c:v>
                  </c:pt>
                  <c:pt idx="2">
                    <c:v>Не делают</c:v>
                  </c:pt>
                </c:lvl>
              </c:multiLvlStrCache>
            </c:multiLvlStrRef>
          </c:cat>
          <c:val>
            <c:numRef>
              <c:f>Лист1!$B$44:$D$44</c:f>
              <c:numCache>
                <c:formatCode>General</c:formatCode>
                <c:ptCount val="3"/>
                <c:pt idx="0">
                  <c:v>77</c:v>
                </c:pt>
                <c:pt idx="1">
                  <c:v>41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Лист1!$A$45</c:f>
              <c:strCache>
                <c:ptCount val="1"/>
                <c:pt idx="0">
                  <c:v>Не устают</c:v>
                </c:pt>
              </c:strCache>
            </c:strRef>
          </c:tx>
          <c:cat>
            <c:multiLvlStrRef>
              <c:f>Лист1!$B$42:$D$43</c:f>
              <c:multiLvlStrCache>
                <c:ptCount val="3"/>
                <c:lvl>
                  <c:pt idx="1">
                    <c:v>гимнастику для глаз</c:v>
                  </c:pt>
                  <c:pt idx="2">
                    <c:v>гимнастику для глаз</c:v>
                  </c:pt>
                </c:lvl>
                <c:lvl>
                  <c:pt idx="0">
                    <c:v>Кол-во уч-ся</c:v>
                  </c:pt>
                  <c:pt idx="1">
                    <c:v>Делают</c:v>
                  </c:pt>
                  <c:pt idx="2">
                    <c:v>Не делают</c:v>
                  </c:pt>
                </c:lvl>
              </c:multiLvlStrCache>
            </c:multiLvlStrRef>
          </c:cat>
          <c:val>
            <c:numRef>
              <c:f>Лист1!$B$45:$D$45</c:f>
              <c:numCache>
                <c:formatCode>General</c:formatCode>
                <c:ptCount val="3"/>
                <c:pt idx="0">
                  <c:v>64</c:v>
                </c:pt>
                <c:pt idx="1">
                  <c:v>28</c:v>
                </c:pt>
                <c:pt idx="2">
                  <c:v>36</c:v>
                </c:pt>
              </c:numCache>
            </c:numRef>
          </c:val>
        </c:ser>
        <c:axId val="41415040"/>
        <c:axId val="41416576"/>
      </c:barChart>
      <c:catAx>
        <c:axId val="41415040"/>
        <c:scaling>
          <c:orientation val="minMax"/>
        </c:scaling>
        <c:axPos val="b"/>
        <c:tickLblPos val="nextTo"/>
        <c:crossAx val="41416576"/>
        <c:crosses val="autoZero"/>
        <c:auto val="1"/>
        <c:lblAlgn val="ctr"/>
        <c:lblOffset val="100"/>
      </c:catAx>
      <c:valAx>
        <c:axId val="41416576"/>
        <c:scaling>
          <c:orientation val="minMax"/>
        </c:scaling>
        <c:axPos val="l"/>
        <c:majorGridlines/>
        <c:numFmt formatCode="General" sourceLinked="1"/>
        <c:tickLblPos val="nextTo"/>
        <c:crossAx val="414150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Лист1!$A$1:$B$1</c:f>
              <c:strCache>
                <c:ptCount val="2"/>
                <c:pt idx="0">
                  <c:v>Компьютер</c:v>
                </c:pt>
                <c:pt idx="1">
                  <c:v>Спорт</c:v>
                </c:pt>
              </c:strCache>
            </c:strRef>
          </c:cat>
          <c:val>
            <c:numRef>
              <c:f>Лист1!$A$2:$B$2</c:f>
              <c:numCache>
                <c:formatCode>0%</c:formatCode>
                <c:ptCount val="2"/>
                <c:pt idx="0">
                  <c:v>0.21400000000000036</c:v>
                </c:pt>
                <c:pt idx="1">
                  <c:v>0.6500000000000018</c:v>
                </c:pt>
              </c:numCache>
            </c:numRef>
          </c:val>
        </c:ser>
        <c:axId val="52933760"/>
        <c:axId val="52935296"/>
      </c:barChart>
      <c:catAx>
        <c:axId val="52933760"/>
        <c:scaling>
          <c:orientation val="minMax"/>
        </c:scaling>
        <c:axPos val="b"/>
        <c:tickLblPos val="nextTo"/>
        <c:crossAx val="52935296"/>
        <c:crosses val="autoZero"/>
        <c:auto val="1"/>
        <c:lblAlgn val="ctr"/>
        <c:lblOffset val="100"/>
      </c:catAx>
      <c:valAx>
        <c:axId val="52935296"/>
        <c:scaling>
          <c:orientation val="minMax"/>
        </c:scaling>
        <c:axPos val="l"/>
        <c:majorGridlines/>
        <c:numFmt formatCode="0%" sourceLinked="1"/>
        <c:tickLblPos val="nextTo"/>
        <c:crossAx val="5293376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Лист1!$A$7:$B$7</c:f>
              <c:strCache>
                <c:ptCount val="2"/>
                <c:pt idx="0">
                  <c:v>Компьютер</c:v>
                </c:pt>
                <c:pt idx="1">
                  <c:v>Прогулка на воздухе</c:v>
                </c:pt>
              </c:strCache>
            </c:strRef>
          </c:cat>
          <c:val>
            <c:numRef>
              <c:f>Лист1!$A$8:$B$8</c:f>
              <c:numCache>
                <c:formatCode>0%</c:formatCode>
                <c:ptCount val="2"/>
                <c:pt idx="0">
                  <c:v>0.13</c:v>
                </c:pt>
                <c:pt idx="1">
                  <c:v>0.87000000000000144</c:v>
                </c:pt>
              </c:numCache>
            </c:numRef>
          </c:val>
        </c:ser>
        <c:axId val="52954624"/>
        <c:axId val="52956160"/>
      </c:barChart>
      <c:catAx>
        <c:axId val="52954624"/>
        <c:scaling>
          <c:orientation val="minMax"/>
        </c:scaling>
        <c:axPos val="b"/>
        <c:tickLblPos val="nextTo"/>
        <c:crossAx val="52956160"/>
        <c:crosses val="autoZero"/>
        <c:auto val="1"/>
        <c:lblAlgn val="ctr"/>
        <c:lblOffset val="100"/>
      </c:catAx>
      <c:valAx>
        <c:axId val="52956160"/>
        <c:scaling>
          <c:orientation val="minMax"/>
        </c:scaling>
        <c:axPos val="l"/>
        <c:majorGridlines/>
        <c:numFmt formatCode="0%" sourceLinked="1"/>
        <c:tickLblPos val="nextTo"/>
        <c:crossAx val="52954624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Лист1!$B$1:$C$1</c:f>
              <c:strCache>
                <c:ptCount val="2"/>
                <c:pt idx="0">
                  <c:v>Общение с другом</c:v>
                </c:pt>
                <c:pt idx="1">
                  <c:v>Компьютер</c:v>
                </c:pt>
              </c:strCache>
            </c:strRef>
          </c:cat>
          <c:val>
            <c:numRef>
              <c:f>Лист1!$B$2:$C$2</c:f>
              <c:numCache>
                <c:formatCode>0%</c:formatCode>
                <c:ptCount val="2"/>
                <c:pt idx="0">
                  <c:v>0.86700000000000099</c:v>
                </c:pt>
                <c:pt idx="1">
                  <c:v>0.13300000000000001</c:v>
                </c:pt>
              </c:numCache>
            </c:numRef>
          </c:val>
        </c:ser>
        <c:axId val="52975488"/>
        <c:axId val="52977024"/>
      </c:barChart>
      <c:catAx>
        <c:axId val="52975488"/>
        <c:scaling>
          <c:orientation val="minMax"/>
        </c:scaling>
        <c:axPos val="b"/>
        <c:tickLblPos val="nextTo"/>
        <c:crossAx val="52977024"/>
        <c:crosses val="autoZero"/>
        <c:auto val="1"/>
        <c:lblAlgn val="ctr"/>
        <c:lblOffset val="100"/>
      </c:catAx>
      <c:valAx>
        <c:axId val="52977024"/>
        <c:scaling>
          <c:orientation val="minMax"/>
        </c:scaling>
        <c:axPos val="l"/>
        <c:majorGridlines/>
        <c:numFmt formatCode="0%" sourceLinked="1"/>
        <c:tickLblPos val="nextTo"/>
        <c:crossAx val="52975488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col"/>
        <c:grouping val="clustered"/>
        <c:ser>
          <c:idx val="0"/>
          <c:order val="0"/>
          <c:cat>
            <c:strRef>
              <c:f>Лист1!$B$30:$C$30</c:f>
              <c:strCache>
                <c:ptCount val="2"/>
                <c:pt idx="0">
                  <c:v>Чтение книги</c:v>
                </c:pt>
                <c:pt idx="1">
                  <c:v>Компьютер</c:v>
                </c:pt>
              </c:strCache>
            </c:strRef>
          </c:cat>
          <c:val>
            <c:numRef>
              <c:f>Лист1!$B$31:$C$31</c:f>
              <c:numCache>
                <c:formatCode>0%</c:formatCode>
                <c:ptCount val="2"/>
                <c:pt idx="0">
                  <c:v>0.26400000000000001</c:v>
                </c:pt>
                <c:pt idx="1">
                  <c:v>0.73600000000000065</c:v>
                </c:pt>
              </c:numCache>
            </c:numRef>
          </c:val>
        </c:ser>
        <c:axId val="52992256"/>
        <c:axId val="53002240"/>
      </c:barChart>
      <c:catAx>
        <c:axId val="52992256"/>
        <c:scaling>
          <c:orientation val="minMax"/>
        </c:scaling>
        <c:axPos val="b"/>
        <c:tickLblPos val="nextTo"/>
        <c:crossAx val="53002240"/>
        <c:crosses val="autoZero"/>
        <c:auto val="1"/>
        <c:lblAlgn val="ctr"/>
        <c:lblOffset val="100"/>
      </c:catAx>
      <c:valAx>
        <c:axId val="53002240"/>
        <c:scaling>
          <c:orientation val="minMax"/>
        </c:scaling>
        <c:axPos val="l"/>
        <c:majorGridlines/>
        <c:numFmt formatCode="0%" sourceLinked="1"/>
        <c:tickLblPos val="nextTo"/>
        <c:crossAx val="52992256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dirty="0"/>
              <a:t>Соотношение средних показателей утренних температур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01.02.08 по 28.02.08 и норм </a:t>
            </a:r>
            <a:r>
              <a:rPr lang="ru-RU" dirty="0" err="1"/>
              <a:t>СанПиН</a:t>
            </a:r>
            <a:endParaRPr lang="ru-RU" dirty="0"/>
          </a:p>
        </c:rich>
      </c:tx>
      <c:layout>
        <c:manualLayout>
          <c:xMode val="edge"/>
          <c:yMode val="edge"/>
          <c:x val="0.13645621181262757"/>
          <c:y val="3.759398496240601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7630502034970439"/>
          <c:y val="0.20385532249351157"/>
          <c:w val="0.5193482688391039"/>
          <c:h val="0.51503759398496129"/>
        </c:manualLayout>
      </c:layout>
      <c:barChart>
        <c:barDir val="col"/>
        <c:grouping val="clustered"/>
        <c:ser>
          <c:idx val="0"/>
          <c:order val="0"/>
          <c:tx>
            <c:v>СанПиН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[1]Лист1!$I$9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v>Компьютеный класс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[1]Лист1!$I$10</c:f>
              <c:numCache>
                <c:formatCode>General</c:formatCode>
                <c:ptCount val="1"/>
                <c:pt idx="0">
                  <c:v>18.600000000000001</c:v>
                </c:pt>
              </c:numCache>
            </c:numRef>
          </c:val>
        </c:ser>
        <c:dLbls>
          <c:showVal val="1"/>
        </c:dLbls>
        <c:axId val="52871168"/>
        <c:axId val="52872704"/>
      </c:barChart>
      <c:catAx>
        <c:axId val="52871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2872704"/>
        <c:crosses val="autoZero"/>
        <c:auto val="1"/>
        <c:lblAlgn val="ctr"/>
        <c:lblOffset val="100"/>
        <c:tickLblSkip val="1"/>
        <c:tickMarkSkip val="1"/>
      </c:catAx>
      <c:valAx>
        <c:axId val="5287270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Температура</a:t>
                </a:r>
              </a:p>
            </c:rich>
          </c:tx>
          <c:layout>
            <c:manualLayout>
              <c:xMode val="edge"/>
              <c:yMode val="edge"/>
              <c:x val="0.14735439671087691"/>
              <c:y val="0.3759183104228821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28711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7667623921095391"/>
          <c:y val="0.76091266446635086"/>
          <c:w val="0.51865848768448308"/>
          <c:h val="0.1304454447136947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76C5DF-720D-429B-8961-E701E3F82CC2}" type="datetimeFigureOut">
              <a:rPr lang="ru-RU" smtClean="0"/>
              <a:pPr/>
              <a:t>08.04.2009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DE64B7-E978-4158-862C-769A6750A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ransition advClick="0" advTm="3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ikompas.ru/img/compas/2008-08-01/computer_health/96551684_or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1.png"/><Relationship Id="rId7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chart" Target="../charts/chart8.xml"/><Relationship Id="rId4" Type="http://schemas.openxmlformats.org/officeDocument/2006/relationships/image" Target="../media/image22.png"/><Relationship Id="rId9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oikompas.ru/img/compas/2008-08-01/computer_health/60528942_orig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moikompas.ru/img/compas/2008-08-01/computer_health/35651014_orig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E:\Intel\&#1055;&#1088;&#1086;&#1077;&#1082;&#1090;_Intel\Rastorgueva_L_N_2005\RasLidNik_TB\project_support\teacher-support\&#1044;&#1086;&#1087;&#1086;&#1083;&#1085;&#1080;&#1090;&#1077;&#1083;&#1100;&#1085;&#1099;&#1077;%20_&#1084;&#1072;&#1090;&#1077;&#1088;&#1080;&#1072;&#1083;&#1099;\&#1048;&#1085;&#1089;&#1090;&#1088;&#1091;&#1082;&#1094;&#1080;&#1080;\&#1042;&#1080;&#1090;&#1072;&#1084;&#1080;&#1085;&#1099;\&#1042;&#1080;&#1090;&#1072;&#1084;&#1080;&#1085;&#1099;%20&#1076;&#1083;&#1103;%20&#1086;&#1087;&#1077;&#1088;&#1072;&#1090;&#1086;&#1088;&#1072;%20&#1069;&#1042;&#1052;.files\vitamin.gi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теперь не страш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071809"/>
            <a:ext cx="4143372" cy="310802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5" name="Text Box 1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857884" y="5572140"/>
            <a:ext cx="3286116" cy="57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/>
              <a:t>Теперь не страшно!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 dirty="0"/>
              <a:t>Фотография сайта </a:t>
            </a:r>
            <a:r>
              <a:rPr lang="en-US" sz="1200" dirty="0"/>
              <a:t>www.klyaksa.net</a:t>
            </a:r>
            <a:endParaRPr lang="ru-RU" sz="1200" dirty="0"/>
          </a:p>
        </p:txBody>
      </p:sp>
      <p:sp>
        <p:nvSpPr>
          <p:cNvPr id="10" name="Text Box 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0" y="3071810"/>
            <a:ext cx="4714908" cy="31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000" b="1" dirty="0" err="1" smtClean="0">
                <a:solidFill>
                  <a:schemeClr val="tx1"/>
                </a:solidFill>
              </a:rPr>
              <a:t>Даутов</a:t>
            </a:r>
            <a:r>
              <a:rPr lang="ru-RU" sz="2000" b="1" dirty="0" smtClean="0">
                <a:solidFill>
                  <a:schemeClr val="tx1"/>
                </a:solidFill>
              </a:rPr>
              <a:t> Ринат, ученик 8 «в» класса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143644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 smtClean="0">
                <a:latin typeface="Comic Sans MS" pitchFamily="66" charset="0"/>
              </a:rPr>
              <a:t>Девиз : «Ваше здоровье в Ваших руках»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42844" y="1000108"/>
            <a:ext cx="4357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Проектная работа по теме: 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0" y="714356"/>
            <a:ext cx="7072298" cy="3095626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800" b="1" dirty="0"/>
          </a:p>
          <a:p>
            <a:pPr algn="ctr"/>
            <a:endParaRPr lang="en-US" sz="800" b="1" dirty="0"/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Влияние компьютера  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на здоровье школьника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7786742" cy="31432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/>
              <a:t>           Пыли и грязи в компьютере и вокруг него со временем скапливается немало, причем убрать их зачастую бывает весьма сложно. </a:t>
            </a:r>
          </a:p>
          <a:p>
            <a:pPr algn="just">
              <a:buNone/>
            </a:pPr>
            <a:r>
              <a:rPr lang="ru-RU" sz="2800" dirty="0" smtClean="0"/>
              <a:t>           Все это может спровоцировать самые разные заболевания - от аллергии до "болезней грязных рук".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428604"/>
            <a:ext cx="2933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Пыль и грязь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i024.radikal.ru/0809/6b/9a7bace84b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1475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/>
              <a:t>            </a:t>
            </a:r>
            <a:r>
              <a:rPr lang="ru-RU" sz="1800" dirty="0" smtClean="0"/>
              <a:t>В мировой практике известны нехимические формы зависимости: </a:t>
            </a:r>
            <a:r>
              <a:rPr lang="ru-RU" sz="1800" dirty="0" err="1" smtClean="0"/>
              <a:t>гемблинг</a:t>
            </a:r>
            <a:r>
              <a:rPr lang="ru-RU" sz="1800" dirty="0" smtClean="0"/>
              <a:t> (зависимость, возникшая в результате активного пользования компьютерными играми), интернет-зависимость.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72400" cy="7858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Влияние компьютера на психику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img_18" descr="http://moikompas.ru/img/compas/2008-08-01/computer_health/9655168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429132"/>
            <a:ext cx="300036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00240"/>
            <a:ext cx="3428992" cy="299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00430" y="2143116"/>
            <a:ext cx="542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        Зависимым можно считать человека, который в своих виртуальных путешествиях забывает о времени, ест перед монитором, а на обращение к нему практически не реагирует. Заболевший испытывает непреодолимое желание как можно дольше находиться в виртуальной реальности, забывая обо всем.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214950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  </a:t>
            </a:r>
            <a:r>
              <a:rPr lang="ru-RU" dirty="0" err="1" smtClean="0"/>
              <a:t>Сетемана</a:t>
            </a:r>
            <a:r>
              <a:rPr lang="ru-RU" dirty="0" smtClean="0"/>
              <a:t>  легко узнать по воспаленным покрасневшим глазам, высокой степени нервного и физического истощения и слезоточивому зеванию.</a:t>
            </a: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84277"/>
            <a:ext cx="7286676" cy="547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85728"/>
            <a:ext cx="9001156" cy="1071522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Результаты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вредного воздействия компьютера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7" name="Picture 1" descr="C:\Documents and Settings\Администратор\Рабочий стол\30 марта\heada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1035052" cy="1328902"/>
          </a:xfrm>
          <a:prstGeom prst="rect">
            <a:avLst/>
          </a:prstGeom>
          <a:noFill/>
        </p:spPr>
      </p:pic>
      <p:pic>
        <p:nvPicPr>
          <p:cNvPr id="7" name="Picture 1" descr="C:\Documents and Settings\Администратор\Рабочий стол\30 марта\12_05_2008_21_05_22_vashepra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572140"/>
            <a:ext cx="1643042" cy="11576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7772400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71612"/>
            <a:ext cx="7786742" cy="1428760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Материалы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и методы исследования: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14414" y="3071810"/>
            <a:ext cx="69294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Обработка литературных источников.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Анкетирование учащихся.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за нормами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СанПиНа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Статистическая обработка результатов.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Влияние компьютера на здоровье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1285860"/>
          <a:ext cx="71438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Допустимое время работы за </a:t>
            </a:r>
            <a:r>
              <a:rPr lang="ru-RU" sz="3200" dirty="0" smtClean="0">
                <a:solidFill>
                  <a:srgbClr val="FF0000"/>
                </a:solidFill>
              </a:rPr>
              <a:t>компьютером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2057400"/>
          <a:ext cx="5929338" cy="32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Ежедневное время работы на компьютере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42844" y="1500174"/>
          <a:ext cx="878687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00042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/>
              </a:rPr>
              <a:t>Усталость глаз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71472" y="1000108"/>
          <a:ext cx="785818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475" y="0"/>
            <a:ext cx="2088525" cy="137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4568" cy="216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612" y="5000636"/>
            <a:ext cx="222438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5596"/>
            <a:ext cx="2643204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Диаграмма 9"/>
          <p:cNvGraphicFramePr/>
          <p:nvPr/>
        </p:nvGraphicFramePr>
        <p:xfrm>
          <a:off x="4714876" y="3571876"/>
          <a:ext cx="2352675" cy="19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86314" y="1142984"/>
          <a:ext cx="2357454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1714480" y="3500438"/>
          <a:ext cx="245745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928794" y="1285860"/>
          <a:ext cx="2071702" cy="174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786050" y="428604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Компьютер или 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5857892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Компьютер или …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2214554"/>
            <a:ext cx="1595245" cy="1785104"/>
          </a:xfrm>
          <a:prstGeom prst="rect">
            <a:avLst/>
          </a:prstGeom>
          <a:scene3d>
            <a:camera prst="orthographicFront">
              <a:rot lat="600000" lon="0" rev="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         книга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528" y="1714488"/>
            <a:ext cx="34977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3000372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друзья</a:t>
            </a:r>
            <a:endParaRPr lang="ru-RU" sz="24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5" name="Chart 17"/>
          <p:cNvGraphicFramePr>
            <a:graphicFrameLocks/>
          </p:cNvGraphicFramePr>
          <p:nvPr/>
        </p:nvGraphicFramePr>
        <p:xfrm>
          <a:off x="3500430" y="3000372"/>
          <a:ext cx="5643571" cy="385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5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Изображение 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643314"/>
            <a:ext cx="4285255" cy="3214685"/>
          </a:xfrm>
          <a:prstGeom prst="rect">
            <a:avLst/>
          </a:prstGeom>
          <a:noFill/>
        </p:spPr>
      </p:pic>
      <p:graphicFrame>
        <p:nvGraphicFramePr>
          <p:cNvPr id="4" name="Chart 14"/>
          <p:cNvGraphicFramePr>
            <a:graphicFrameLocks/>
          </p:cNvGraphicFramePr>
          <p:nvPr/>
        </p:nvGraphicFramePr>
        <p:xfrm>
          <a:off x="0" y="0"/>
          <a:ext cx="4214810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429684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Целью </a:t>
            </a:r>
            <a:r>
              <a:rPr lang="ru-RU" sz="2800" dirty="0" smtClean="0"/>
              <a:t>моей работы является демонстрация пагубного влияния компьютера и компьютерных сетей на здоровье школьника, раскрытие причин возникновения «компьютерных» заболеваний, изучение правил и норм работы на компьютере, а также исследование соблюдения школьниками данных правил и норм.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4" descr="p_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1363" y="4143380"/>
            <a:ext cx="2052637" cy="2565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49.radikal.ru/i124/0808/86/a7b95dfac0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857784" cy="42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000372"/>
            <a:ext cx="7772400" cy="30194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643050"/>
            <a:ext cx="7358114" cy="2714636"/>
          </a:xfrm>
        </p:spPr>
        <p:txBody>
          <a:bodyPr>
            <a:no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Рекомендации 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при работе 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за компьютером</a:t>
            </a:r>
            <a:b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6175" y="0"/>
            <a:ext cx="1647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66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1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Сидячее положение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течение длительного времени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207"/>
          <p:cNvGraphicFramePr>
            <a:graphicFrameLocks/>
          </p:cNvGraphicFramePr>
          <p:nvPr/>
        </p:nvGraphicFramePr>
        <p:xfrm>
          <a:off x="1928793" y="2857497"/>
          <a:ext cx="4600582" cy="3701417"/>
        </p:xfrm>
        <a:graphic>
          <a:graphicData uri="http://schemas.openxmlformats.org/drawingml/2006/table">
            <a:tbl>
              <a:tblPr/>
              <a:tblGrid>
                <a:gridCol w="1444022"/>
                <a:gridCol w="1623033"/>
                <a:gridCol w="1533527"/>
              </a:tblGrid>
              <a:tr h="1624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Рост ребенка,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поверхности стола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 полом, мм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сидения стула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 полом, мм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8F1"/>
                    </a:solidFill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116 - 130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131 - 145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146 - 160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161-175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4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8596" y="1142984"/>
            <a:ext cx="8429716" cy="207170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Рабочее место с компьютером оборудуют стулом, основные размеры которого должны соответствовать росту ученика в обуви.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 algn="just">
              <a:spcBef>
                <a:spcPct val="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400" dirty="0" smtClean="0"/>
              <a:t>Стул должен быть обязательно со спинкой. </a:t>
            </a:r>
          </a:p>
          <a:p>
            <a:pPr marL="457200" lvl="0" indent="-457200" algn="just">
              <a:spcBef>
                <a:spcPct val="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400" dirty="0" smtClean="0"/>
          </a:p>
          <a:p>
            <a:pPr marL="457200" lvl="0" indent="-457200" algn="just">
              <a:spcBef>
                <a:spcPct val="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400" dirty="0" smtClean="0"/>
              <a:t>При наличии высокого стола и стула, несоответствующего росту ученика, следует использовать регулируемую по высоте подставку для ног.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5" descr="executivechair(leather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1785918" cy="20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071810"/>
            <a:ext cx="20717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142852"/>
            <a:ext cx="6442045" cy="6715148"/>
            <a:chOff x="2201" y="3384"/>
            <a:chExt cx="8759" cy="11756"/>
          </a:xfrm>
        </p:grpSpPr>
        <p:pic>
          <p:nvPicPr>
            <p:cNvPr id="6" name="Picture 5" descr="человек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01" y="3384"/>
              <a:ext cx="8739" cy="1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240" y="10300"/>
              <a:ext cx="720" cy="48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00826" y="142852"/>
            <a:ext cx="264317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charset="0"/>
              </a:rPr>
              <a:t>Перед работой обратите внимание на то, </a:t>
            </a:r>
          </a:p>
          <a:p>
            <a:pPr algn="ctr"/>
            <a:r>
              <a:rPr lang="ru-RU" sz="3600" b="1" dirty="0">
                <a:latin typeface="Arial" charset="0"/>
              </a:rPr>
              <a:t>как ты должен сидеть </a:t>
            </a:r>
            <a:r>
              <a:rPr lang="ru-RU" sz="3600" b="1" dirty="0" smtClean="0">
                <a:latin typeface="Arial" charset="0"/>
              </a:rPr>
              <a:t/>
            </a:r>
            <a:br>
              <a:rPr lang="ru-RU" sz="3600" b="1" dirty="0" smtClean="0">
                <a:latin typeface="Arial" charset="0"/>
              </a:rPr>
            </a:br>
            <a:r>
              <a:rPr lang="ru-RU" sz="3600" b="1" dirty="0" smtClean="0">
                <a:latin typeface="Arial" charset="0"/>
              </a:rPr>
              <a:t>за </a:t>
            </a:r>
            <a:r>
              <a:rPr lang="ru-RU" sz="3600" b="1" dirty="0">
                <a:solidFill>
                  <a:srgbClr val="FF0000"/>
                </a:solidFill>
                <a:latin typeface="Arial" charset="0"/>
              </a:rPr>
              <a:t>компьютером!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59.radikal.ru/i165/0808/cd/53444cf47ef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/>
              <a:t>Идеальное компьютерное рабочее место</a:t>
            </a:r>
            <a:endParaRPr lang="ru-RU" sz="2800" b="1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71612"/>
            <a:ext cx="7858148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000" dirty="0" smtClean="0"/>
          </a:p>
          <a:p>
            <a:r>
              <a:rPr lang="ru-RU" sz="2000" dirty="0" smtClean="0"/>
              <a:t>регулярные прогулки на свежем воздухе, </a:t>
            </a:r>
          </a:p>
          <a:p>
            <a:r>
              <a:rPr lang="ru-RU" sz="2000" dirty="0" smtClean="0"/>
              <a:t>проветривание помещения, </a:t>
            </a:r>
          </a:p>
          <a:p>
            <a:r>
              <a:rPr lang="ru-RU" sz="2000" dirty="0" smtClean="0"/>
              <a:t>занятия спортом, </a:t>
            </a:r>
          </a:p>
          <a:p>
            <a:r>
              <a:rPr lang="ru-RU" sz="2000" dirty="0" smtClean="0"/>
              <a:t>соблюдение элементарных правил работы, </a:t>
            </a:r>
          </a:p>
          <a:p>
            <a:r>
              <a:rPr lang="ru-RU" sz="2000" dirty="0" smtClean="0"/>
              <a:t>работа с хорошей техникой, которая удовлетворяет всем стандартам безопасности и санитарным нормам. </a:t>
            </a:r>
            <a:endParaRPr lang="ru-RU" sz="2000" b="1" u="sng" dirty="0" smtClean="0"/>
          </a:p>
          <a:p>
            <a:r>
              <a:rPr lang="ru-RU" sz="2000" dirty="0" smtClean="0"/>
              <a:t>установка монитора задней стенкой к стене; </a:t>
            </a:r>
          </a:p>
          <a:p>
            <a:r>
              <a:rPr lang="ru-RU" sz="2000" dirty="0" smtClean="0"/>
              <a:t>исключение пыли в помещении; </a:t>
            </a:r>
          </a:p>
          <a:p>
            <a:r>
              <a:rPr lang="ru-RU" sz="2000" dirty="0" smtClean="0"/>
              <a:t>умывание холодной водой после работы; </a:t>
            </a:r>
          </a:p>
          <a:p>
            <a:r>
              <a:rPr lang="ru-RU" sz="2000" dirty="0" smtClean="0"/>
              <a:t>установить </a:t>
            </a:r>
            <a:r>
              <a:rPr lang="ru-RU" sz="2000" dirty="0" err="1" smtClean="0"/>
              <a:t>ионизатоp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7256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Защитные меры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от воздействия 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электромагнитного излучения монитора: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img_8" descr="http://moikompas.ru/img/compas/2008-08-01/computer_health/60528942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357694"/>
            <a:ext cx="2786072" cy="23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0" descr="worker_place_disp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07571"/>
            <a:ext cx="3428993" cy="26504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5000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sz="3100" b="1" dirty="0" smtClean="0">
                <a:solidFill>
                  <a:srgbClr val="FF0000"/>
                </a:solidFill>
              </a:rPr>
              <a:t>Рекомендации снижения утомляемости глаз: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500702"/>
            <a:ext cx="2286016" cy="98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642910" y="785794"/>
            <a:ext cx="8501090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169" name="Object 1024"/>
          <p:cNvGraphicFramePr>
            <a:graphicFrameLocks noChangeAspect="1"/>
          </p:cNvGraphicFramePr>
          <p:nvPr/>
        </p:nvGraphicFramePr>
        <p:xfrm>
          <a:off x="6357938" y="4214813"/>
          <a:ext cx="2643187" cy="2535237"/>
        </p:xfrm>
        <a:graphic>
          <a:graphicData uri="http://schemas.openxmlformats.org/presentationml/2006/ole">
            <p:oleObj spid="_x0000_s7169" name="Clip" r:id="rId5" imgW="2013120" imgH="1929960" progId="">
              <p:embed/>
            </p:oleObj>
          </a:graphicData>
        </a:graphic>
      </p:graphicFrame>
      <p:pic>
        <p:nvPicPr>
          <p:cNvPr id="10" name="Picture 20" descr="MAGNIF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572008"/>
            <a:ext cx="1600200" cy="150019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785794"/>
            <a:ext cx="8929718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Семнадцатидюймовые мониторы дают крупное и отчетливое изображение. При постоянной работе на таком мониторе глаза устают значительно меньше. 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Шрифт на экране должен быть темным, а фон светлым.  Зеленые и оранжевые цвета «плывут» и редко дают отчетливое изображение. 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Мелкий шрифт вреден для глаз. Задайте масштаб изображения 120 - 150%. 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Через каждые 15 - 20 минут работы за компьютером следует    делать перерыв.      Во время этих перерывов не стоит читать или смотреть телевизор.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 Учащимся, имеющим очки для постоянного ношения,  -  необходимо работать в очках; 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  Естественный свет должен падать сбоку (слева).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  Ограничение времени игры в игры и работы в Интернете;</a:t>
            </a:r>
          </a:p>
          <a:p>
            <a:pPr marL="609600" lvl="0" indent="-609600" algn="just">
              <a:lnSpc>
                <a:spcPct val="90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dirty="0" smtClean="0"/>
              <a:t>                     Поощрение мультимедиа со звуком.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991757" cy="686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42908" y="1"/>
            <a:ext cx="4071966" cy="2500306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Экран видеомонитора должен находиться от глаз пользователя на расстоянии 600-700 мм, но не ближе 500 мм.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Линия взора должна быть перпендикулярна центру экрана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9986" cy="679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2000232" y="0"/>
            <a:ext cx="4286280" cy="172557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Упражнения </a:t>
            </a:r>
            <a:b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глаз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57224" y="2143116"/>
            <a:ext cx="7693025" cy="37242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счет 1-4 закрыть глаза, не напрягая глазные мышцы, на счет 1-6 широко раскрыть глаза и посмотреть вдаль. Повторить 4-5 раз.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поворачивая головы, медленно делать круговые движения глазами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вверх-вправо-вниз-влево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в обратную сторону: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вверх-влево-вниз-вправо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Затем посмотреть вдаль на счет 1-6. Повторить 4-5 раз.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поворачивая головы, закрытыми глазами "посмотреть" направо на счет 1-4 и прямо на счет 1-6. Поднять глаза вверх на счет 1-4, опустить вниз на счет 1-4 и перевести взгляд прямо на счет 1-6. Повторить 4-5 раз.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1E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ye-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25193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02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214950"/>
            <a:ext cx="24479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1928802"/>
            <a:ext cx="4286280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снижения п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ерегрузки              суставов кистей рук: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3" descr="worker_pl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857364"/>
            <a:ext cx="3214710" cy="4013742"/>
          </a:xfrm>
          <a:prstGeom prst="rect">
            <a:avLst/>
          </a:prstGeom>
          <a:noFill/>
        </p:spPr>
      </p:pic>
      <p:pic>
        <p:nvPicPr>
          <p:cNvPr id="45058" name="Picture 2" descr="C:\Documents and Settings\Администратор\Рабочий стол\30 марта\sov_0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74" y="0"/>
            <a:ext cx="1928826" cy="2338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Чем лучше форма "мыши" соответствует вашей ладони, тем безопаснее и удобнее будет с ней работать. Старайтесь выбирать "мышки" с корпусом как можно более легким, но не слишком маленькие.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865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Для отдыха мышц и сухожилий требуется очень мало времени (1-2 мин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000504"/>
            <a:ext cx="5643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Запястьями можно касаться стола, но на них не стоит опираться или переносить хотя бы часть веса вашего тела. </a:t>
            </a:r>
          </a:p>
          <a:p>
            <a:pPr algn="just"/>
            <a:r>
              <a:rPr lang="ru-RU" dirty="0" smtClean="0"/>
              <a:t>        Если уровень наклона вашей клавиатуры поддается регулировке, определите для себя максимально удобное положение.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Изучить литературу по данной проблеме. </a:t>
            </a:r>
          </a:p>
          <a:p>
            <a:pPr lvl="0"/>
            <a:r>
              <a:rPr lang="ru-RU" dirty="0" smtClean="0"/>
              <a:t>Выделить и описать виды вредных факторов.</a:t>
            </a:r>
          </a:p>
          <a:p>
            <a:pPr lvl="0"/>
            <a:r>
              <a:rPr lang="ru-RU" dirty="0" smtClean="0"/>
              <a:t>Проанализировать влияние компьютера на здоровье учащихся.</a:t>
            </a:r>
          </a:p>
          <a:p>
            <a:r>
              <a:rPr lang="ru-RU" dirty="0" smtClean="0"/>
              <a:t>Вывести и сформулировать советы для учителей, родителей и детей при работе с компьютером.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3554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643446"/>
            <a:ext cx="1747418" cy="16934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181903" cy="60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643446"/>
            <a:ext cx="7772400" cy="1376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714876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</a:t>
            </a:r>
            <a:endParaRPr lang="ru-RU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429124" y="1000109"/>
            <a:ext cx="471487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Температура воздуха в кабинете должна быть 19...21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С, относительная влажность воздуха 55....62%.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В кабинете перед началом занятий и после каждого академического часа следует осуществлять сквозное проветривание.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В кабинете ежедневно должна проводиться влажная уборка.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В кабинете не допускается меловая классная доска.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Следует увеличить влажность в помещении: разместить цветы, аквариум в радиусе 1,5 м от компьютера.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До и после работы на компьютере следует протирать экран слегка увлажненной чистой тряпкой или губкой.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g_10" descr="http://moikompas.ru/img/compas/2008-08-01/computer_health/3565101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357166"/>
            <a:ext cx="2933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Пыль и грязь</a:t>
            </a:r>
            <a:endParaRPr lang="ru-RU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WATC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8075" y="0"/>
            <a:ext cx="1315925" cy="15716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572428" cy="328614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Arial" pitchFamily="34" charset="0"/>
                <a:cs typeface="Arial" pitchFamily="34" charset="0"/>
              </a:rPr>
              <a:t>В работе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следует делать перерывы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На уроке за этим следит учитель, дома на компьютере следует поставить таймер. Каждые 30 минут - перерыв на 15 минут, для взрослого - 10 минут. Во время перерыва необходимо делать упражнения для зрения и на расслабление, описанные в самом конце рекомендаций.</a:t>
            </a:r>
          </a:p>
          <a:p>
            <a:pPr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Следует внимательно следить за содержательной стороной игр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в которые играет ребенок, за тем, что он программирует, и какие сайты он посещает. Хотя в общественном сознании укоренилась мысль о том, что самое вредное в компьютере - это излучения, на самом деле  воздействие на психику ребенка может оказаться намного серьезнее.</a:t>
            </a:r>
          </a:p>
          <a:p>
            <a:pPr>
              <a:buNone/>
            </a:pPr>
            <a:endParaRPr lang="ru-RU" sz="21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501122" cy="85723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Рекомендации по снижению психологического воздействия: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693142"/>
            <a:ext cx="2928926" cy="216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714884"/>
            <a:ext cx="292893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84"/>
            <a:ext cx="329565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6" descr="Витамины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428860" y="0"/>
            <a:ext cx="4500594" cy="1000914"/>
          </a:xfrm>
          <a:prstGeom prst="rect">
            <a:avLst/>
          </a:prstGeom>
          <a:noFill/>
        </p:spPr>
      </p:pic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0" y="1066800"/>
          <a:ext cx="9058275" cy="5791200"/>
        </p:xfrm>
        <a:graphic>
          <a:graphicData uri="http://schemas.openxmlformats.org/drawingml/2006/table">
            <a:tbl>
              <a:tblPr/>
              <a:tblGrid>
                <a:gridCol w="2928938"/>
                <a:gridCol w="3048000"/>
                <a:gridCol w="3081337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C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</a:tr>
              <a:tr h="462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     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Витамин 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ретинол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) оказывает влияние на состояние слизистых оболочек глаза, участвует в образовании светочувствительного вещества сетчатки.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   Дефицит витамина А вызывает сужение поля зрения и нарушение способности различать цвета.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   Витамин А содержится: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в продуктах животного происхождения: в печени, яйцах, молоке, сливочном масле, сырах, печени морских рыб;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в овощах, фруктах и ягодах оранжевого и зеленого цвета: моркови, абрикосах, облепихе, салате, капусте, зеленом горошке.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   Суточная потребность 1,5 мг.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   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 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Витамин В2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(рибофлавин) также оказывает значительное влияние на органы зрения: участвует в поддержании нормальной функции глаза и синтезе гемоглобина очень важного в кроветворении, повышает остроту зрения, способность различать цвета.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   При дефиците витамина В2 и длительных нагрузках на органы зрения нарушается сумрачное зрение (куриная слепота), возникает зрительная усталость, конъюнктивит, проявляющийся выраженным покраснением склер, светобоязнью, слезотечением.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   Витамина В2 особенно много в дрожжах, орехах, отрубях, различных крупах, овсяных хлопьях, бобах, мясе.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   Суточная потребность 2,5 мг.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      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Витамин С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 (аскорбиновая кислота) участвует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окислительно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 восстановительных процессах, углеводном обмене, восстановлении тканей и образовании гормонов, обменных процессах организма, положительно влияет на стенки сосудов, их проницаемость, в том числе сосудов глаза.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   Дефицит витамина С в организме ослабляет его, делает чувствительным к неблагоприятным факторам среды. Особенно много витамина С находится в черной смородине, шиповнике, петрушке. В профилактических целях применяется для восстановления организма при тяжелом умственном напряжении и длительном труде.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   Суточная потребность 70 – 100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мг.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bg1"/>
                        </a:gs>
                        <a:gs pos="100000">
                          <a:schemeClr val="accent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Text Box 11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EF66"/>
              </a:gs>
            </a:gsLst>
            <a:lin ang="27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chemeClr val="folHlink"/>
                </a:solidFill>
              </a:rPr>
              <a:t>чтобы компьютер не превратился во врага,</a:t>
            </a:r>
            <a:r>
              <a:rPr lang="ru-RU" dirty="0">
                <a:solidFill>
                  <a:schemeClr val="folHlink"/>
                </a:solidFill>
              </a:rPr>
              <a:t> 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19200" y="2362200"/>
            <a:ext cx="6667500" cy="2209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2700000" scaled="1"/>
          </a:gra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Отдыхайте!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Расслабляйтесь!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Двигайтесь!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1" descr="a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72074"/>
            <a:ext cx="1123950" cy="14954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вредные факторы, влияющие на состояние здоровья людей, работающих за компьютером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57224" y="1571612"/>
            <a:ext cx="807249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сидячее положение в течение длительного времени;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воздействие электромагнитного излучения монитора;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утомление глаз, нагрузка на зрение;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перегрузка суставов кистей рук;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стресс при потере информации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пыль и грязь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влияние компьютера на психику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другие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638" y="3929067"/>
            <a:ext cx="3423362" cy="29289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Сидячее положение в течение длительного времени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5" descr="image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368016"/>
            <a:ext cx="1457327" cy="2132674"/>
          </a:xfrm>
          <a:prstGeom prst="rect">
            <a:avLst/>
          </a:prstGeom>
          <a:noFill/>
        </p:spPr>
      </p:pic>
      <p:pic>
        <p:nvPicPr>
          <p:cNvPr id="7" name="Picture 7" descr="BD1958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1561726" cy="23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51.radikal.ru/i132/0808/66/b2a3efff4b6d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429000"/>
            <a:ext cx="2281239" cy="235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5857892"/>
            <a:ext cx="460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Вот так следует сидеть за компьютером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443841"/>
            <a:ext cx="87868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За компьютером человек сидит в расслабленной позе, однако она является для организма вынужденной и неприятной: напряжены шея, мышцы головы, руки и плечи, отсюда остеохондроз, а у детей - сколиоз. </a:t>
            </a:r>
          </a:p>
          <a:p>
            <a:r>
              <a:rPr lang="ru-RU" dirty="0" smtClean="0"/>
              <a:t>       У тех, кто много сидит, между сиденьем стула и телом образуется тепловой компресс, что ведет к застою крови в тазовых органах, как следствие - простатит и геморрой. Кроме того, малоподвижный образ жизни часто приводит к ожирению.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8592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Воздействие электромагнитного излучения монитора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20" descr="image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4286280" cy="5572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1285860"/>
            <a:ext cx="4643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Монитор</a:t>
            </a:r>
            <a:r>
              <a:rPr lang="ru-RU" dirty="0" smtClean="0"/>
              <a:t> является сильным источником </a:t>
            </a:r>
            <a:r>
              <a:rPr lang="ru-RU" b="1" dirty="0" smtClean="0"/>
              <a:t>электромагнитного излучения</a:t>
            </a:r>
            <a:r>
              <a:rPr lang="ru-RU" dirty="0" smtClean="0"/>
              <a:t>, особенно его боковые и задние стенки, т.к. они не имеют специального защитного покрытия, которое есть у лицевой части экрана. </a:t>
            </a:r>
            <a:br>
              <a:rPr lang="ru-RU" dirty="0" smtClean="0"/>
            </a:br>
            <a:r>
              <a:rPr lang="ru-RU" dirty="0" smtClean="0"/>
              <a:t>       Э</a:t>
            </a:r>
            <a:r>
              <a:rPr lang="ru-RU" b="1" dirty="0" smtClean="0"/>
              <a:t>лектромагнитное поле</a:t>
            </a:r>
            <a:r>
              <a:rPr lang="ru-RU" dirty="0" smtClean="0"/>
              <a:t>, которое </a:t>
            </a:r>
            <a:r>
              <a:rPr lang="ru-RU" dirty="0" err="1" smtClean="0"/>
              <a:t>деионизирует</a:t>
            </a:r>
            <a:r>
              <a:rPr lang="ru-RU" dirty="0" smtClean="0"/>
              <a:t> окружающую среду, а при нагревании платы и корпус монитора испускают в воздух вредные вещества. Всё это делает воздух очень сухим, слабо ионизированным, со специфическим запахом и в общем "тяжёлым" для дыхания.       </a:t>
            </a:r>
          </a:p>
          <a:p>
            <a:pPr algn="just"/>
            <a:r>
              <a:rPr lang="ru-RU" dirty="0" smtClean="0"/>
              <a:t>      Такой воздух может привести к заболеваниям аллергического характера, болезням органов дыхания и другим расстройствам.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85728"/>
            <a:ext cx="7457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Утомление глаз, нагрузка на зрение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00108"/>
            <a:ext cx="88582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Все пользователи, проводящие за компьютером 4 и более часов в сутки, систематически испытывают: </a:t>
            </a:r>
          </a:p>
          <a:p>
            <a:pPr algn="just"/>
            <a:r>
              <a:rPr lang="ru-RU" sz="2400" b="1" dirty="0" smtClean="0"/>
              <a:t>	- </a:t>
            </a:r>
            <a:r>
              <a:rPr lang="ru-RU" sz="2400" dirty="0" smtClean="0"/>
              <a:t>боль в глазах, </a:t>
            </a:r>
          </a:p>
          <a:p>
            <a:pPr algn="just"/>
            <a:r>
              <a:rPr lang="ru-RU" sz="2400" dirty="0" smtClean="0"/>
              <a:t>	- быстрое утомление, </a:t>
            </a:r>
          </a:p>
          <a:p>
            <a:pPr algn="just"/>
            <a:r>
              <a:rPr lang="ru-RU" sz="2400" dirty="0" smtClean="0"/>
              <a:t>	- затуманивание зрения, </a:t>
            </a:r>
          </a:p>
          <a:p>
            <a:pPr algn="just"/>
            <a:r>
              <a:rPr lang="ru-RU" sz="2400" dirty="0" smtClean="0"/>
              <a:t>	- трудности при переносе взгляда с ближних предметов на дальние и наоборот, </a:t>
            </a:r>
          </a:p>
          <a:p>
            <a:pPr algn="just"/>
            <a:r>
              <a:rPr lang="ru-RU" sz="2400" dirty="0" smtClean="0"/>
              <a:t>	- кажущееся изменение окраски предметов,  </a:t>
            </a:r>
          </a:p>
          <a:p>
            <a:pPr algn="just"/>
            <a:r>
              <a:rPr lang="ru-RU" sz="2400" dirty="0" smtClean="0"/>
              <a:t>              - двоение, </a:t>
            </a:r>
          </a:p>
          <a:p>
            <a:pPr algn="just"/>
            <a:r>
              <a:rPr lang="ru-RU" sz="2400" dirty="0" smtClean="0"/>
              <a:t>	- неприятные ощущения в области глаз, </a:t>
            </a:r>
          </a:p>
          <a:p>
            <a:pPr algn="just"/>
            <a:r>
              <a:rPr lang="ru-RU" sz="2400" dirty="0" smtClean="0"/>
              <a:t>	- чувство жжения, "песка", </a:t>
            </a:r>
          </a:p>
          <a:p>
            <a:pPr algn="just"/>
            <a:r>
              <a:rPr lang="ru-RU" sz="2400" dirty="0" smtClean="0"/>
              <a:t>	- покраснении век.</a:t>
            </a:r>
          </a:p>
          <a:p>
            <a:r>
              <a:rPr lang="ru-RU" sz="1600" dirty="0" smtClean="0"/>
              <a:t>         </a:t>
            </a:r>
            <a:endParaRPr lang="ru-RU" sz="1600" dirty="0"/>
          </a:p>
        </p:txBody>
      </p:sp>
      <p:pic>
        <p:nvPicPr>
          <p:cNvPr id="6" name="Picture 26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2245" y="5214950"/>
            <a:ext cx="4827474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571480"/>
            <a:ext cx="6691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Перегрузка суставов кистей рук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142984"/>
            <a:ext cx="87868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/>
              <a:t>         </a:t>
            </a:r>
            <a:r>
              <a:rPr lang="ru-RU" sz="2000" dirty="0" smtClean="0"/>
              <a:t>Нервные окончания подушечек пальцев как бы разбиваются от постоянных ударов по клавишам, возникают онемение, слабость, в подушечках бегают мурашки. </a:t>
            </a:r>
          </a:p>
          <a:p>
            <a:pPr algn="just"/>
            <a:r>
              <a:rPr lang="ru-RU" sz="2000" dirty="0" smtClean="0"/>
              <a:t>         Это может привести к повреждению суставного и связочного аппарата кисти, а в дальнейшем заболевания кисти могут стать хроническими.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Рисунок 6" descr="http://s60.radikal.ru/i168/0808/a1/648b55b7d2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57562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47800"/>
            <a:ext cx="5715040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</a:t>
            </a:r>
            <a:r>
              <a:rPr lang="ru-RU" sz="2800" dirty="0" smtClean="0"/>
              <a:t>Не все пользователи регулярно делают копии своей информации. </a:t>
            </a:r>
            <a:br>
              <a:rPr lang="ru-RU" sz="2800" dirty="0" smtClean="0"/>
            </a:br>
            <a:r>
              <a:rPr lang="ru-RU" sz="2800" dirty="0" smtClean="0"/>
              <a:t>        А вирусы не дремлют, и винчестеры лучших  фирм  ломаются, и самый опытный программист может иногда нажать не ту кнопку... </a:t>
            </a:r>
          </a:p>
          <a:p>
            <a:pPr algn="just">
              <a:buNone/>
            </a:pPr>
            <a:r>
              <a:rPr lang="ru-RU" sz="2800" dirty="0" smtClean="0"/>
              <a:t>		В результате такого стресса случались и инфаркты. 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642918"/>
            <a:ext cx="6723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Стресс при потере информации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moikompas.ru/img/compas/2008-08-01/computer_health/92721354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71612"/>
            <a:ext cx="3143252" cy="4714878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214942" y="6286520"/>
            <a:ext cx="37147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Берегите нервы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они вам еще пригодятся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820</TotalTime>
  <Words>1233</Words>
  <Application>Microsoft Office PowerPoint</Application>
  <PresentationFormat>Экран (4:3)</PresentationFormat>
  <Paragraphs>222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Открытая</vt:lpstr>
      <vt:lpstr>Clip</vt:lpstr>
      <vt:lpstr>Теперь не страшно! Фотография сайта www.klyaksa.net</vt:lpstr>
      <vt:lpstr>  </vt:lpstr>
      <vt:lpstr>Задачи:</vt:lpstr>
      <vt:lpstr>Основные вредные факторы, влияющие на состояние здоровья людей, работающих за компьютером</vt:lpstr>
      <vt:lpstr>Слайд 5</vt:lpstr>
      <vt:lpstr>  </vt:lpstr>
      <vt:lpstr>  </vt:lpstr>
      <vt:lpstr>  </vt:lpstr>
      <vt:lpstr>  </vt:lpstr>
      <vt:lpstr>   </vt:lpstr>
      <vt:lpstr>Влияние компьютера на психику</vt:lpstr>
      <vt:lpstr>  </vt:lpstr>
      <vt:lpstr>Материалы                 и методы исследования: </vt:lpstr>
      <vt:lpstr>Влияние компьютера на здоровье</vt:lpstr>
      <vt:lpstr>Допустимое время работы за компьютером</vt:lpstr>
      <vt:lpstr> Ежедневное время работы на компьютере  </vt:lpstr>
      <vt:lpstr>Усталость глаз  </vt:lpstr>
      <vt:lpstr>  </vt:lpstr>
      <vt:lpstr>  </vt:lpstr>
      <vt:lpstr>Рекомендации                      при работе                               за компьютером </vt:lpstr>
      <vt:lpstr> Сидячее положение  в течение длительного времени </vt:lpstr>
      <vt:lpstr>  </vt:lpstr>
      <vt:lpstr>Слайд 23</vt:lpstr>
      <vt:lpstr>             Защитные меры                      от воздействия                           электромагнитного излучения монитора: </vt:lpstr>
      <vt:lpstr>     Рекомендации снижения утомляемости глаз:</vt:lpstr>
      <vt:lpstr>  </vt:lpstr>
      <vt:lpstr>  </vt:lpstr>
      <vt:lpstr>  Упражнения  для глаз </vt:lpstr>
      <vt:lpstr>Рекомендации           снижения перегрузки              суставов кистей рук: </vt:lpstr>
      <vt:lpstr>  </vt:lpstr>
      <vt:lpstr>                                                            </vt:lpstr>
      <vt:lpstr>Рекомендации по снижению психологического воздействия:</vt:lpstr>
      <vt:lpstr>  </vt:lpstr>
      <vt:lpstr>чтобы компьютер не превратился во врага,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Теперь не страшно! Фотография сайта www.klyaksa.net</dc:title>
  <dc:creator>User</dc:creator>
  <cp:lastModifiedBy>User</cp:lastModifiedBy>
  <cp:revision>88</cp:revision>
  <dcterms:created xsi:type="dcterms:W3CDTF">2009-03-22T15:02:10Z</dcterms:created>
  <dcterms:modified xsi:type="dcterms:W3CDTF">2009-04-08T17:38:10Z</dcterms:modified>
</cp:coreProperties>
</file>