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99" r:id="rId3"/>
    <p:sldId id="284" r:id="rId4"/>
    <p:sldId id="270" r:id="rId5"/>
    <p:sldId id="285" r:id="rId6"/>
    <p:sldId id="296" r:id="rId7"/>
    <p:sldId id="298" r:id="rId8"/>
    <p:sldId id="310" r:id="rId9"/>
    <p:sldId id="309" r:id="rId10"/>
    <p:sldId id="272" r:id="rId11"/>
    <p:sldId id="275" r:id="rId12"/>
    <p:sldId id="300" r:id="rId13"/>
    <p:sldId id="276" r:id="rId14"/>
    <p:sldId id="277" r:id="rId15"/>
    <p:sldId id="278" r:id="rId16"/>
    <p:sldId id="279" r:id="rId17"/>
    <p:sldId id="301" r:id="rId18"/>
    <p:sldId id="280" r:id="rId19"/>
    <p:sldId id="282" r:id="rId20"/>
    <p:sldId id="288" r:id="rId21"/>
    <p:sldId id="291" r:id="rId22"/>
    <p:sldId id="292" r:id="rId23"/>
    <p:sldId id="302" r:id="rId24"/>
    <p:sldId id="305" r:id="rId25"/>
    <p:sldId id="306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8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>
      <p:cViewPr varScale="1">
        <p:scale>
          <a:sx n="108" d="100"/>
          <a:sy n="108" d="100"/>
        </p:scale>
        <p:origin x="-7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C7C23-F07D-421D-9216-DA43B62E7D38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92915-09AF-4C0E-8020-40EC5F44F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6CB3-1BF7-406A-B361-7918844C0F32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F48D5-2379-4B1B-BCB7-27BFC05EE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2FC2-4233-46B6-B9DA-A724119F42BD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FEFC5-D9B2-4A56-A6D9-4F1014C0A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21E2C-0FA5-4ACA-92AA-B12E4F67E80A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FAEEB-6C41-4A42-AA43-C2F177DFA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01A4E-9957-49AF-AEA7-4A83C240674F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38160-1BA6-46F1-851B-F6676021C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CDA7B-9691-42FB-9747-48D0E25B1ECC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3C574-BDD8-4C45-8B81-53EE1BD2B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5665C-0778-4667-9D77-205FCDF2CC79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078A9-0ECB-48D2-9B8F-85CFF6D31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C76C9-CB8E-4BDD-959F-0B70BD1C2B8E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ED999-3AAA-4861-8647-C00ECFFC5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3030-ABF3-486E-A3E4-997D0C4F40FD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1B460-BF50-44B4-A90A-6A3C3ABEF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012E0-F128-4442-8609-284091AC4A3F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BE34E-A375-4D93-A695-54AB43098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4E539-2F29-4654-924E-13EF255E456A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2AD5-777B-40B0-804C-91A96D2BA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CCCEDA-3BA5-4CFA-BFC2-951B9149F48A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863FD8-E62C-4043-B768-5BA6E9472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Правописание приставок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Учебник: «Русский язык» 3 класс, Автор Л.М.Зеленина, Т.Е. Хохлова.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Урок подготовили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Серегина Л.Э. и </a:t>
            </a:r>
            <a:r>
              <a:rPr lang="ru-RU" dirty="0" err="1" smtClean="0"/>
              <a:t>Резникова</a:t>
            </a:r>
            <a:r>
              <a:rPr lang="ru-RU" dirty="0" smtClean="0"/>
              <a:t> С.С.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засуха – засушить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отжим – отжимать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надпись – надписать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подпись – подписать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опись – описать</a:t>
            </a:r>
            <a:endParaRPr lang="en-US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насыпь - насыпать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План.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1.Выделить приставку.</a:t>
            </a:r>
          </a:p>
          <a:p>
            <a:pPr eaLnBrk="1" hangingPunct="1">
              <a:buFont typeface="Wingdings 2" pitchFamily="18" charset="2"/>
              <a:buNone/>
            </a:pP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2.Поставить ударение.</a:t>
            </a:r>
          </a:p>
          <a:p>
            <a:pPr eaLnBrk="1" hangingPunct="1">
              <a:buFont typeface="Wingdings 2" pitchFamily="18" charset="2"/>
              <a:buNone/>
            </a:pP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3.Сделать вывод.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За</a:t>
            </a:r>
            <a:r>
              <a:rPr lang="en-US" sz="4000" smtClean="0"/>
              <a:t>’</a:t>
            </a:r>
            <a:r>
              <a:rPr lang="ru-RU" sz="4000" smtClean="0"/>
              <a:t>суха – засуши</a:t>
            </a:r>
            <a:r>
              <a:rPr lang="en-US" sz="4000" smtClean="0"/>
              <a:t>’</a:t>
            </a:r>
            <a:r>
              <a:rPr lang="ru-RU" sz="4000" smtClean="0"/>
              <a:t>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О</a:t>
            </a:r>
            <a:r>
              <a:rPr lang="en-US" sz="4000" smtClean="0"/>
              <a:t>’</a:t>
            </a:r>
            <a:r>
              <a:rPr lang="ru-RU" sz="4000" smtClean="0"/>
              <a:t>тжим – отжима</a:t>
            </a:r>
            <a:r>
              <a:rPr lang="en-US" sz="4000" smtClean="0"/>
              <a:t>’</a:t>
            </a:r>
            <a:r>
              <a:rPr lang="ru-RU" sz="4000" smtClean="0"/>
              <a:t>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На</a:t>
            </a:r>
            <a:r>
              <a:rPr lang="en-US" sz="4000" smtClean="0"/>
              <a:t>’</a:t>
            </a:r>
            <a:r>
              <a:rPr lang="ru-RU" sz="4000" smtClean="0"/>
              <a:t>дпись – надписа</a:t>
            </a:r>
            <a:r>
              <a:rPr lang="en-US" sz="4000" smtClean="0"/>
              <a:t>’</a:t>
            </a:r>
            <a:r>
              <a:rPr lang="ru-RU" sz="4000" smtClean="0"/>
              <a:t>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По</a:t>
            </a:r>
            <a:r>
              <a:rPr lang="en-US" sz="4000" smtClean="0"/>
              <a:t>’</a:t>
            </a:r>
            <a:r>
              <a:rPr lang="ru-RU" sz="4000" smtClean="0"/>
              <a:t>дпись – подписа</a:t>
            </a:r>
            <a:r>
              <a:rPr lang="en-US" sz="4000" smtClean="0"/>
              <a:t>’</a:t>
            </a:r>
            <a:r>
              <a:rPr lang="ru-RU" sz="4000" smtClean="0"/>
              <a:t>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О</a:t>
            </a:r>
            <a:r>
              <a:rPr lang="en-US" sz="4000" smtClean="0"/>
              <a:t>’</a:t>
            </a:r>
            <a:r>
              <a:rPr lang="ru-RU" sz="4000" smtClean="0"/>
              <a:t>пись – описа</a:t>
            </a:r>
            <a:r>
              <a:rPr lang="en-US" sz="4000" smtClean="0"/>
              <a:t>’</a:t>
            </a:r>
            <a:r>
              <a:rPr lang="ru-RU" sz="4000" smtClean="0"/>
              <a:t>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На</a:t>
            </a:r>
            <a:r>
              <a:rPr lang="en-US" sz="4000" smtClean="0"/>
              <a:t>’</a:t>
            </a:r>
            <a:r>
              <a:rPr lang="ru-RU" sz="4000" smtClean="0"/>
              <a:t>сыпь – насыпа</a:t>
            </a:r>
            <a:r>
              <a:rPr lang="en-US" sz="4000" smtClean="0"/>
              <a:t>’</a:t>
            </a:r>
            <a:r>
              <a:rPr lang="ru-RU" sz="4000" smtClean="0"/>
              <a:t>ть</a:t>
            </a:r>
            <a:endParaRPr lang="en-US" sz="4000" smtClean="0"/>
          </a:p>
          <a:p>
            <a:pPr eaLnBrk="1" hangingPunct="1"/>
            <a:endParaRPr lang="ru-RU" sz="4000" smtClean="0"/>
          </a:p>
          <a:p>
            <a:pPr eaLnBrk="1" hangingPunct="1"/>
            <a:endParaRPr lang="ru-RU" smtClean="0"/>
          </a:p>
        </p:txBody>
      </p:sp>
      <p:sp>
        <p:nvSpPr>
          <p:cNvPr id="6" name="Фигура, имеющая форму буквы L 5"/>
          <p:cNvSpPr/>
          <p:nvPr/>
        </p:nvSpPr>
        <p:spPr>
          <a:xfrm rot="10800000">
            <a:off x="642938" y="1643063"/>
            <a:ext cx="714375" cy="714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Фигура, имеющая форму буквы L 6"/>
          <p:cNvSpPr/>
          <p:nvPr/>
        </p:nvSpPr>
        <p:spPr>
          <a:xfrm rot="10800000">
            <a:off x="642938" y="2454275"/>
            <a:ext cx="785812" cy="460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Фигура, имеющая форму буквы L 9"/>
          <p:cNvSpPr/>
          <p:nvPr/>
        </p:nvSpPr>
        <p:spPr>
          <a:xfrm rot="10800000">
            <a:off x="642938" y="3143250"/>
            <a:ext cx="1000125" cy="714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Фигура, имеющая форму буквы L 10"/>
          <p:cNvSpPr/>
          <p:nvPr/>
        </p:nvSpPr>
        <p:spPr>
          <a:xfrm rot="10800000">
            <a:off x="642938" y="3857625"/>
            <a:ext cx="1071562" cy="714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0800000">
            <a:off x="642938" y="4572000"/>
            <a:ext cx="428625" cy="714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0800000">
            <a:off x="571500" y="5286375"/>
            <a:ext cx="714375" cy="714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10800000">
            <a:off x="2714625" y="1785938"/>
            <a:ext cx="500063" cy="714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10800000">
            <a:off x="2857500" y="2500313"/>
            <a:ext cx="500063" cy="714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Фигура, имеющая форму буквы L 15"/>
          <p:cNvSpPr/>
          <p:nvPr/>
        </p:nvSpPr>
        <p:spPr>
          <a:xfrm rot="10800000">
            <a:off x="3143250" y="3240088"/>
            <a:ext cx="785813" cy="460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Фигура, имеющая форму буквы L 16"/>
          <p:cNvSpPr/>
          <p:nvPr/>
        </p:nvSpPr>
        <p:spPr>
          <a:xfrm rot="10800000">
            <a:off x="3214688" y="3929063"/>
            <a:ext cx="785812" cy="714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Фигура, имеющая форму буквы L 17"/>
          <p:cNvSpPr/>
          <p:nvPr/>
        </p:nvSpPr>
        <p:spPr>
          <a:xfrm rot="10800000">
            <a:off x="2643188" y="4714875"/>
            <a:ext cx="285750" cy="714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10800000">
            <a:off x="3000375" y="5429250"/>
            <a:ext cx="500063" cy="714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Вывод.</a:t>
            </a:r>
            <a:endParaRPr lang="ru-RU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Ударные и безударные гласные в приставках пишутся одинаково.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Выписать слова с приставками.</a:t>
            </a: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Заяц,  полететь,  погода,  наехать,  надписать,  ответ,  оклеить,  просьба, докрасил,  надежда,  поэт,  надо,  подбросить,  осень,  прошли,  дошкольный, заболеть.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Проверка.</a:t>
            </a: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Полететь, наехать,  надписать, оклеить, докрасил, подбросить, прошли, дошкольный, заболеть.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5715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полететь                                    наехать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оклеить                                     надписать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докрасил                                   заболеть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подбросить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прошли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дошкольный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полететь                                    наехать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оклеить                                     надписать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докрасил                                   заболеть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подбросить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прошли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дошкольный</a:t>
            </a: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642938" y="1714500"/>
            <a:ext cx="428625" cy="460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0800000">
            <a:off x="642938" y="2286000"/>
            <a:ext cx="214312" cy="460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Фигура, имеющая форму буквы L 5"/>
          <p:cNvSpPr/>
          <p:nvPr/>
        </p:nvSpPr>
        <p:spPr>
          <a:xfrm rot="10800000">
            <a:off x="642938" y="2857500"/>
            <a:ext cx="428625" cy="460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Фигура, имеющая форму буквы L 6"/>
          <p:cNvSpPr/>
          <p:nvPr/>
        </p:nvSpPr>
        <p:spPr>
          <a:xfrm rot="10800000">
            <a:off x="642938" y="3429000"/>
            <a:ext cx="642937" cy="4603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Фигура, имеющая форму буквы L 7"/>
          <p:cNvSpPr/>
          <p:nvPr/>
        </p:nvSpPr>
        <p:spPr>
          <a:xfrm rot="10800000">
            <a:off x="642938" y="4000500"/>
            <a:ext cx="642937" cy="460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Фигура, имеющая форму буквы L 8"/>
          <p:cNvSpPr/>
          <p:nvPr/>
        </p:nvSpPr>
        <p:spPr>
          <a:xfrm rot="10800000">
            <a:off x="642938" y="3429000"/>
            <a:ext cx="642937" cy="460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Фигура, имеющая форму буквы L 9"/>
          <p:cNvSpPr/>
          <p:nvPr/>
        </p:nvSpPr>
        <p:spPr>
          <a:xfrm rot="10800000">
            <a:off x="5786438" y="2286000"/>
            <a:ext cx="642937" cy="460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Фигура, имеющая форму буквы L 10"/>
          <p:cNvSpPr/>
          <p:nvPr/>
        </p:nvSpPr>
        <p:spPr>
          <a:xfrm rot="10800000">
            <a:off x="5786438" y="1714500"/>
            <a:ext cx="428625" cy="460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10800000">
            <a:off x="642938" y="4643438"/>
            <a:ext cx="428625" cy="460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10800000">
            <a:off x="5786438" y="2857500"/>
            <a:ext cx="357187" cy="460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Приставки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 </a:t>
            </a:r>
            <a:r>
              <a:rPr lang="ru-RU" sz="4800" smtClean="0"/>
              <a:t>по, о, до, под, про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всегда пишутся с гласной «</a:t>
            </a:r>
            <a:r>
              <a:rPr lang="ru-RU" sz="4000" smtClean="0">
                <a:solidFill>
                  <a:srgbClr val="FF0000"/>
                </a:solidFill>
              </a:rPr>
              <a:t>о</a:t>
            </a:r>
            <a:r>
              <a:rPr lang="ru-RU" sz="4000" smtClean="0"/>
              <a:t>».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Приставки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 </a:t>
            </a:r>
            <a:r>
              <a:rPr lang="ru-RU" sz="4800" smtClean="0"/>
              <a:t>на, над, за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всегда пишутся с гласной «</a:t>
            </a:r>
            <a:r>
              <a:rPr lang="ru-RU" sz="4000" smtClean="0">
                <a:solidFill>
                  <a:srgbClr val="FF0000"/>
                </a:solidFill>
              </a:rPr>
              <a:t>а</a:t>
            </a:r>
            <a:r>
              <a:rPr lang="ru-RU" sz="4000" smtClean="0"/>
              <a:t>».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38" y="4572000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4572000"/>
            <a:ext cx="500063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500" y="5572125"/>
            <a:ext cx="500063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14500" y="5072063"/>
            <a:ext cx="500063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14500" y="4572000"/>
            <a:ext cx="500063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14688" y="5072063"/>
            <a:ext cx="500062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14688" y="4572000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14563" y="4572000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002060"/>
                </a:solidFill>
                <a:latin typeface="Arial Black" pitchFamily="34" charset="0"/>
              </a:rPr>
              <a:t>н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500" y="4071938"/>
            <a:ext cx="500063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002060"/>
                </a:solidFill>
                <a:latin typeface="Arial Black" pitchFamily="34" charset="0"/>
              </a:rPr>
              <a:t>н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688" y="6072188"/>
            <a:ext cx="500062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14688" y="5572125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14500" y="2571750"/>
            <a:ext cx="500063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14500" y="3071813"/>
            <a:ext cx="500063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14500" y="3571875"/>
            <a:ext cx="500063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с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14688" y="3571875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14688" y="4071938"/>
            <a:ext cx="500062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т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4313" y="4572000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14688" y="1714500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14688" y="2214563"/>
            <a:ext cx="500062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FF0000"/>
                </a:solidFill>
                <a:latin typeface="Arial Black" pitchFamily="34" charset="0"/>
              </a:rPr>
              <a:t>п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4688" y="2714625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FF0000"/>
                </a:solidFill>
                <a:latin typeface="Arial Black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14688" y="3214688"/>
            <a:ext cx="500062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714750" y="4572000"/>
            <a:ext cx="500063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002060"/>
                </a:solidFill>
                <a:latin typeface="Arial Black" pitchFamily="34" charset="0"/>
              </a:rPr>
              <a:t>н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14813" y="5572125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с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214813" y="5072063"/>
            <a:ext cx="500062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к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714750" y="5072063"/>
            <a:ext cx="500063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4938" y="5072063"/>
            <a:ext cx="500062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002060"/>
                </a:solidFill>
                <a:latin typeface="Arial Black" pitchFamily="34" charset="0"/>
              </a:rPr>
              <a:t>р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14875" y="5072063"/>
            <a:ext cx="500063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о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214813" y="4071938"/>
            <a:ext cx="500062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002060"/>
                </a:solidFill>
                <a:latin typeface="Arial Black" pitchFamily="34" charset="0"/>
              </a:rPr>
              <a:t>ф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72250" y="5072063"/>
            <a:ext cx="500063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002060"/>
                </a:solidFill>
                <a:latin typeface="Arial Black" pitchFamily="34" charset="0"/>
              </a:rPr>
              <a:t>ь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43625" y="5072063"/>
            <a:ext cx="500063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002060"/>
                </a:solidFill>
                <a:latin typeface="Arial Black" pitchFamily="34" charset="0"/>
              </a:rPr>
              <a:t>н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715000" y="5072063"/>
            <a:ext cx="500063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е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214813" y="2071688"/>
            <a:ext cx="500062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14813" y="2571750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с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214813" y="3071813"/>
            <a:ext cx="500062" cy="5000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у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214813" y="3571875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002060"/>
                </a:solidFill>
                <a:latin typeface="Arial Black" pitchFamily="34" charset="0"/>
              </a:rPr>
              <a:t>ф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643188" y="4572000"/>
            <a:ext cx="571500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ч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214813" y="4572000"/>
            <a:ext cx="500062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714875" y="4572000"/>
            <a:ext cx="500063" cy="50006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е</a:t>
            </a:r>
          </a:p>
        </p:txBody>
      </p:sp>
      <p:sp>
        <p:nvSpPr>
          <p:cNvPr id="14375" name="TextBox 42"/>
          <p:cNvSpPr txBox="1">
            <a:spLocks noChangeArrowheads="1"/>
          </p:cNvSpPr>
          <p:nvPr/>
        </p:nvSpPr>
        <p:spPr bwMode="auto">
          <a:xfrm>
            <a:off x="0" y="214313"/>
            <a:ext cx="3286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C00000"/>
                </a:solidFill>
                <a:latin typeface="Arial Black" pitchFamily="34" charset="0"/>
              </a:rPr>
              <a:t>Кроссворд </a:t>
            </a:r>
          </a:p>
          <a:p>
            <a:pPr algn="ctr"/>
            <a:r>
              <a:rPr lang="ru-RU" sz="2800">
                <a:solidFill>
                  <a:srgbClr val="C00000"/>
                </a:solidFill>
                <a:latin typeface="Arial Black" pitchFamily="34" charset="0"/>
              </a:rPr>
              <a:t>«Части слова»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357813" y="260350"/>
            <a:ext cx="37861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cs typeface="Arial" charset="0"/>
              </a:rPr>
              <a:t>1.</a:t>
            </a:r>
            <a:r>
              <a:rPr lang="ru-RU" i="1">
                <a:cs typeface="Arial" charset="0"/>
              </a:rPr>
              <a:t> Изменяемая часть слова.</a:t>
            </a:r>
          </a:p>
          <a:p>
            <a:r>
              <a:rPr lang="ru-RU" b="1" i="1">
                <a:cs typeface="Arial" charset="0"/>
              </a:rPr>
              <a:t>2.</a:t>
            </a:r>
            <a:r>
              <a:rPr lang="ru-RU" i="1">
                <a:cs typeface="Arial" charset="0"/>
              </a:rPr>
              <a:t> Часть слова без окончания.</a:t>
            </a:r>
          </a:p>
          <a:p>
            <a:r>
              <a:rPr lang="ru-RU" b="1" i="1">
                <a:cs typeface="Arial" charset="0"/>
              </a:rPr>
              <a:t>3.</a:t>
            </a:r>
            <a:r>
              <a:rPr lang="ru-RU" i="1">
                <a:cs typeface="Arial" charset="0"/>
              </a:rPr>
              <a:t> Часть слова, которая находится перед корнем и служит для образования новых слов.</a:t>
            </a:r>
          </a:p>
          <a:p>
            <a:r>
              <a:rPr lang="ru-RU" b="1" i="1">
                <a:cs typeface="Arial" charset="0"/>
              </a:rPr>
              <a:t>4.</a:t>
            </a:r>
            <a:r>
              <a:rPr lang="ru-RU" i="1">
                <a:cs typeface="Arial" charset="0"/>
              </a:rPr>
              <a:t> Часть слова, которая находится после корня и служит для образования новых слов.</a:t>
            </a:r>
          </a:p>
          <a:p>
            <a:r>
              <a:rPr lang="ru-RU" b="1" i="1">
                <a:cs typeface="Arial" charset="0"/>
              </a:rPr>
              <a:t>5. </a:t>
            </a:r>
            <a:r>
              <a:rPr lang="ru-RU" i="1">
                <a:cs typeface="Arial" charset="0"/>
              </a:rPr>
              <a:t>Главная, значимая часть слова, в которой заключено общее значение всех однокоренных слов.</a:t>
            </a:r>
          </a:p>
          <a:p>
            <a:endParaRPr lang="ru-RU">
              <a:latin typeface="Times New Roman" pitchFamily="18" charset="0"/>
            </a:endParaRPr>
          </a:p>
        </p:txBody>
      </p:sp>
      <p:sp>
        <p:nvSpPr>
          <p:cNvPr id="47" name="Фигура, имеющая форму буквы L 46"/>
          <p:cNvSpPr/>
          <p:nvPr/>
        </p:nvSpPr>
        <p:spPr>
          <a:xfrm rot="10800000">
            <a:off x="2771775" y="1268413"/>
            <a:ext cx="1141413" cy="428625"/>
          </a:xfrm>
          <a:prstGeom prst="corner">
            <a:avLst>
              <a:gd name="adj1" fmla="val 9842"/>
              <a:gd name="adj2" fmla="val 13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Месяц 47"/>
          <p:cNvSpPr/>
          <p:nvPr/>
        </p:nvSpPr>
        <p:spPr>
          <a:xfrm rot="5400000">
            <a:off x="5940425" y="3789363"/>
            <a:ext cx="431800" cy="1727200"/>
          </a:xfrm>
          <a:prstGeom prst="moon">
            <a:avLst>
              <a:gd name="adj" fmla="val 18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Рамка 49"/>
          <p:cNvSpPr/>
          <p:nvPr/>
        </p:nvSpPr>
        <p:spPr>
          <a:xfrm flipH="1">
            <a:off x="179388" y="3716338"/>
            <a:ext cx="1000125" cy="571500"/>
          </a:xfrm>
          <a:prstGeom prst="frame">
            <a:avLst>
              <a:gd name="adj1" fmla="val 8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Половина рамки 45"/>
          <p:cNvSpPr/>
          <p:nvPr/>
        </p:nvSpPr>
        <p:spPr>
          <a:xfrm rot="2732217">
            <a:off x="3998119" y="1639094"/>
            <a:ext cx="858837" cy="771525"/>
          </a:xfrm>
          <a:prstGeom prst="halfFrame">
            <a:avLst>
              <a:gd name="adj1" fmla="val 6498"/>
              <a:gd name="adj2" fmla="val 6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3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3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5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3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3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000"/>
                            </p:stCondLst>
                            <p:childTnLst>
                              <p:par>
                                <p:cTn id="1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500"/>
                            </p:stCondLst>
                            <p:childTnLst>
                              <p:par>
                                <p:cTn id="1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708525"/>
          </a:xfrm>
        </p:spPr>
        <p:txBody>
          <a:bodyPr/>
          <a:lstStyle/>
          <a:p>
            <a:pPr marL="742950" indent="-7429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4000" smtClean="0"/>
              <a:t>Приставки с гласными «</a:t>
            </a:r>
            <a:r>
              <a:rPr lang="ru-RU" sz="4000" smtClean="0">
                <a:solidFill>
                  <a:srgbClr val="FF0000"/>
                </a:solidFill>
              </a:rPr>
              <a:t>о</a:t>
            </a:r>
            <a:r>
              <a:rPr lang="ru-RU" sz="4000" smtClean="0"/>
              <a:t>» и «</a:t>
            </a:r>
            <a:r>
              <a:rPr lang="ru-RU" sz="4000" smtClean="0">
                <a:solidFill>
                  <a:srgbClr val="FF0000"/>
                </a:solidFill>
              </a:rPr>
              <a:t>а</a:t>
            </a:r>
            <a:r>
              <a:rPr lang="ru-RU" sz="4000" smtClean="0"/>
              <a:t>» всегда пишутся одинаково, независимо от того, как произносятся.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6000750"/>
          </a:xfrm>
        </p:spPr>
        <p:txBody>
          <a:bodyPr>
            <a:normAutofit fontScale="70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500" dirty="0" smtClean="0"/>
              <a:t>п…висла тяжелая туча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500" dirty="0" err="1" smtClean="0"/>
              <a:t>з</a:t>
            </a:r>
            <a:r>
              <a:rPr lang="ru-RU" sz="4500" dirty="0" smtClean="0"/>
              <a:t>..сверкала молния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500" dirty="0" smtClean="0"/>
              <a:t>п..лил дождь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500" dirty="0" smtClean="0"/>
              <a:t>пр…мокли до нитки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500" dirty="0" smtClean="0"/>
              <a:t>д…плыть до берега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500" dirty="0" smtClean="0"/>
              <a:t>п…</a:t>
            </a:r>
            <a:r>
              <a:rPr lang="ru-RU" sz="4500" dirty="0" err="1" smtClean="0"/>
              <a:t>дписать</a:t>
            </a:r>
            <a:r>
              <a:rPr lang="ru-RU" sz="4500" dirty="0" smtClean="0"/>
              <a:t> тетрадь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500" dirty="0" smtClean="0"/>
              <a:t>н..</a:t>
            </a:r>
            <a:r>
              <a:rPr lang="ru-RU" sz="4500" dirty="0" err="1" smtClean="0"/>
              <a:t>дрезать</a:t>
            </a:r>
            <a:r>
              <a:rPr lang="ru-RU" sz="4500" dirty="0" smtClean="0"/>
              <a:t> лист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500" dirty="0" smtClean="0"/>
              <a:t>н…жарить картофель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500" dirty="0" smtClean="0"/>
              <a:t>п…</a:t>
            </a:r>
            <a:r>
              <a:rPr lang="ru-RU" sz="4500" dirty="0" err="1" smtClean="0"/>
              <a:t>дъехать</a:t>
            </a:r>
            <a:r>
              <a:rPr lang="ru-RU" sz="4500" dirty="0" smtClean="0"/>
              <a:t> к дому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500" dirty="0" smtClean="0"/>
              <a:t>…</a:t>
            </a:r>
            <a:r>
              <a:rPr lang="ru-RU" sz="4500" dirty="0" err="1" smtClean="0"/>
              <a:t>тбросить</a:t>
            </a:r>
            <a:r>
              <a:rPr lang="ru-RU" sz="4500" dirty="0" smtClean="0"/>
              <a:t> в сторону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500" dirty="0" smtClean="0"/>
              <a:t>…писать  события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6375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повисла тяжелая туча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засверкала молния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полил дождь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промокли до нитки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доплыть до берега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подписать тетрадь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надрезать лист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нажарить картофель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подъехать к дому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отбросить в сторону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описать  события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5280025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повисла тяжелая туча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засверкала молния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полил дождь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промокли до нитки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доплыть до берега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подписать тетрадь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надрезать лист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нажарить картофель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подъехать к дому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отбросить в сторону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300" dirty="0" smtClean="0"/>
              <a:t>описать  события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642938" y="1000125"/>
            <a:ext cx="428625" cy="714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0800000">
            <a:off x="642938" y="1500188"/>
            <a:ext cx="357187" cy="714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Фигура, имеющая форму буквы L 5"/>
          <p:cNvSpPr/>
          <p:nvPr/>
        </p:nvSpPr>
        <p:spPr>
          <a:xfrm rot="10800000">
            <a:off x="642938" y="1928813"/>
            <a:ext cx="428625" cy="714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Фигура, имеющая форму буквы L 7"/>
          <p:cNvSpPr/>
          <p:nvPr/>
        </p:nvSpPr>
        <p:spPr>
          <a:xfrm rot="10800000">
            <a:off x="642938" y="4357688"/>
            <a:ext cx="357187" cy="460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Фигура, имеющая форму буквы L 9"/>
          <p:cNvSpPr/>
          <p:nvPr/>
        </p:nvSpPr>
        <p:spPr>
          <a:xfrm rot="10800000">
            <a:off x="642938" y="5286375"/>
            <a:ext cx="357187" cy="714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Фигура, имеющая форму буквы L 10"/>
          <p:cNvSpPr/>
          <p:nvPr/>
        </p:nvSpPr>
        <p:spPr>
          <a:xfrm rot="10800000">
            <a:off x="642938" y="2428875"/>
            <a:ext cx="571500" cy="714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10800000">
            <a:off x="571500" y="5715000"/>
            <a:ext cx="285750" cy="714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10800000">
            <a:off x="642938" y="4786313"/>
            <a:ext cx="642937" cy="460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0800000">
            <a:off x="571500" y="3357563"/>
            <a:ext cx="642938" cy="714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0800000">
            <a:off x="642938" y="3857625"/>
            <a:ext cx="642937" cy="71438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Фигура, имеющая форму буквы L 15"/>
          <p:cNvSpPr/>
          <p:nvPr/>
        </p:nvSpPr>
        <p:spPr>
          <a:xfrm rot="10800000">
            <a:off x="642938" y="2928938"/>
            <a:ext cx="428625" cy="46037"/>
          </a:xfrm>
          <a:prstGeom prst="corne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Вставьте подходящие по смыслу приставки.</a:t>
            </a:r>
            <a:endParaRPr lang="ru-RU" dirty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4292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…шел до дома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…бежал по полянке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…гадать загадку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…ехать на гвоздь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…ставить подножку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…строить над домом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…читал про летчиков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…смотрел по сторонам</a:t>
            </a:r>
          </a:p>
          <a:p>
            <a:pPr eaLnBrk="1" hangingPunct="1">
              <a:buFont typeface="Wingdings 2" pitchFamily="18" charset="2"/>
              <a:buNone/>
            </a:pP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Проверка.</a:t>
            </a:r>
            <a:endParaRPr lang="ru-RU" dirty="0"/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5006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до</a:t>
            </a:r>
            <a:r>
              <a:rPr lang="ru-RU" sz="3600" smtClean="0"/>
              <a:t>шел до дома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по</a:t>
            </a:r>
            <a:r>
              <a:rPr lang="ru-RU" sz="3600" smtClean="0"/>
              <a:t>бежал по полянке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за</a:t>
            </a:r>
            <a:r>
              <a:rPr lang="ru-RU" sz="3600" smtClean="0"/>
              <a:t>гадать загадку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на</a:t>
            </a:r>
            <a:r>
              <a:rPr lang="ru-RU" sz="3600" smtClean="0"/>
              <a:t>ехать на гвоздь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под</a:t>
            </a:r>
            <a:r>
              <a:rPr lang="ru-RU" sz="3600" smtClean="0"/>
              <a:t>ставить подножку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над</a:t>
            </a:r>
            <a:r>
              <a:rPr lang="ru-RU" sz="3600" smtClean="0"/>
              <a:t>строить над домом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про</a:t>
            </a:r>
            <a:r>
              <a:rPr lang="ru-RU" sz="3600" smtClean="0"/>
              <a:t>читал про летчиков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solidFill>
                  <a:srgbClr val="FF0000"/>
                </a:solidFill>
              </a:rPr>
              <a:t>по</a:t>
            </a:r>
            <a:r>
              <a:rPr lang="ru-RU" sz="3600" smtClean="0"/>
              <a:t>смотрел по сторонам</a:t>
            </a:r>
          </a:p>
          <a:p>
            <a:pPr eaLnBrk="1" hangingPunct="1"/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33702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Материал для работы в группах </a:t>
            </a:r>
            <a:b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Группа 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</p:txBody>
      </p:sp>
      <p:pic>
        <p:nvPicPr>
          <p:cNvPr id="45059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400425" y="2978150"/>
            <a:ext cx="2343150" cy="1952625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Найди в каждом ряду «лишнее» слово.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28688" y="185737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1.Позолота,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28938" y="185737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золотить,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1857375"/>
            <a:ext cx="171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злой,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43563" y="1857375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золотой.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43438" y="1857375"/>
            <a:ext cx="2071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злой,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28688" y="2428875"/>
            <a:ext cx="2643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2.Серебриться,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57563" y="2428875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сердиться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29000" y="2428875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сердиться,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14938" y="242887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серебро,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715125" y="2428875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серебряный.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71563" y="3071813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3.Брынза,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00125" y="3071813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3.Брынза,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928938" y="3071813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бронза,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214813" y="3071813"/>
            <a:ext cx="2643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бронзовый,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43625" y="3071813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бронзовщик.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000125" y="3571875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4.Камин,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143000" y="3571875"/>
            <a:ext cx="235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4.Камин,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786063" y="3571875"/>
            <a:ext cx="2786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камень,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143375" y="3571875"/>
            <a:ext cx="2786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окаменел,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857875" y="3571875"/>
            <a:ext cx="2857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каменный.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000125" y="4071938"/>
            <a:ext cx="235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5.Розарий,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857500" y="4071938"/>
            <a:ext cx="2643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розочка,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429125" y="4071938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проза,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500563" y="4071938"/>
            <a:ext cx="2643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проза,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72125" y="4071938"/>
            <a:ext cx="250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роза.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10" grpId="0"/>
      <p:bldP spid="10" grpId="1"/>
      <p:bldP spid="12" grpId="0"/>
      <p:bldP spid="13" grpId="0"/>
      <p:bldP spid="13" grpId="1"/>
      <p:bldP spid="15" grpId="0"/>
      <p:bldP spid="16" grpId="0"/>
      <p:bldP spid="20" grpId="0"/>
      <p:bldP spid="20" grpId="1"/>
      <p:bldP spid="21" grpId="0"/>
      <p:bldP spid="21" grpId="1"/>
      <p:bldP spid="22" grpId="0"/>
      <p:bldP spid="24" grpId="0"/>
      <p:bldP spid="24" grpId="1"/>
      <p:bldP spid="25" grpId="0"/>
      <p:bldP spid="25" grpId="1"/>
      <p:bldP spid="26" grpId="0"/>
      <p:bldP spid="26" grpId="1"/>
      <p:bldP spid="27" grpId="0"/>
      <p:bldP spid="28" grpId="0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5" grpId="0"/>
      <p:bldP spid="36" grpId="0"/>
      <p:bldP spid="3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Проверка.</a:t>
            </a:r>
            <a:endParaRPr lang="ru-RU" dirty="0"/>
          </a:p>
        </p:txBody>
      </p:sp>
      <p:sp>
        <p:nvSpPr>
          <p:cNvPr id="4710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1.Позолота, золотить, золотой.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2.Серебриться, серебро, серебряный.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3.Бронза, бронзовый, бронзовщик.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4.Камень, окаменел, каменный.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5.Розарий, розочка, роза.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Эти разные приставки.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33702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Материал для работы в группах </a:t>
            </a:r>
            <a:b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Группа 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</p:txBody>
      </p:sp>
      <p:pic>
        <p:nvPicPr>
          <p:cNvPr id="4915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700338" y="2420938"/>
            <a:ext cx="3816350" cy="3216275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2030" y="1371600"/>
            <a:ext cx="8229600" cy="1914524"/>
          </a:xfrm>
          <a:solidFill>
            <a:schemeClr val="tx1">
              <a:lumMod val="85000"/>
            </a:schemeClr>
          </a:solidFill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З…СВЕРКАЛА МОЛНИЯ</a:t>
            </a:r>
            <a:endParaRPr lang="ru-RU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331698"/>
            <a:ext cx="1200136" cy="1752600"/>
          </a:xfrm>
          <a:noFill/>
          <a:ln/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О</a:t>
            </a:r>
            <a:endParaRPr lang="ru-RU" sz="5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26" y="3714752"/>
            <a:ext cx="121444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А</a:t>
            </a:r>
            <a:endParaRPr lang="ru-RU" sz="5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1063 C -0.07326 -0.07609 -0.15399 -0.16235 -0.18594 -0.196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28662" y="1371600"/>
            <a:ext cx="7143800" cy="1914524"/>
          </a:xfrm>
          <a:solidFill>
            <a:schemeClr val="tx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cap="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П…ЛИЛ  ДОЖДЬ</a:t>
            </a:r>
            <a:endParaRPr lang="ru-RU" sz="4800" cap="all" dirty="0">
              <a:solidFill>
                <a:schemeClr val="accent1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331698"/>
            <a:ext cx="1557326" cy="1752600"/>
          </a:xfrm>
          <a:noFill/>
          <a:ln/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А</a:t>
            </a:r>
            <a:endParaRPr lang="ru-RU" sz="5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3286124"/>
            <a:ext cx="121444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О</a:t>
            </a:r>
            <a:endParaRPr lang="ru-RU" sz="5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8131E-6 C -0.06823 -0.0518 -0.13559 -0.10337 -0.16146 -0.123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8596" y="1643050"/>
            <a:ext cx="8229600" cy="1785950"/>
          </a:xfrm>
          <a:solidFill>
            <a:schemeClr val="tx1">
              <a:lumMod val="85000"/>
            </a:schemeClr>
          </a:solidFill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cap="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П…ВИСЛА ТЯЖЁЛАЯ ТУЧА</a:t>
            </a:r>
            <a:endParaRPr lang="ru-RU" sz="4800" cap="all" dirty="0">
              <a:solidFill>
                <a:schemeClr val="accent1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331698"/>
            <a:ext cx="1557326" cy="1752600"/>
          </a:xfrm>
          <a:noFill/>
          <a:ln/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А</a:t>
            </a:r>
            <a:endParaRPr lang="ru-RU" sz="5400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3786190"/>
            <a:ext cx="171451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О</a:t>
            </a:r>
            <a:endParaRPr lang="ru-RU" sz="5400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1.54487E-6 L -0.25208 -0.2833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2030" y="1371600"/>
            <a:ext cx="8079060" cy="1771648"/>
          </a:xfrm>
          <a:solidFill>
            <a:schemeClr val="tx1">
              <a:lumMod val="85000"/>
            </a:schemeClr>
          </a:solidFill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cap="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ПР…МОКЛИ  ДО  НИТКИ</a:t>
            </a:r>
            <a:endParaRPr lang="ru-RU" sz="4800" cap="all" dirty="0">
              <a:solidFill>
                <a:schemeClr val="accent1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57224" y="4071942"/>
            <a:ext cx="1071570" cy="1012356"/>
          </a:xfrm>
          <a:noFill/>
          <a:ln/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О</a:t>
            </a:r>
            <a:endParaRPr lang="ru-RU" sz="5400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4071942"/>
            <a:ext cx="164307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А</a:t>
            </a:r>
            <a:endParaRPr lang="ru-RU" sz="5400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2 0.05944 L -0.24809 -0.213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809 -0.21345 L 0.00382 -0.0559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4282" y="1357298"/>
            <a:ext cx="8158162" cy="1828800"/>
          </a:xfrm>
          <a:solidFill>
            <a:schemeClr val="tx1">
              <a:lumMod val="85000"/>
            </a:schemeClr>
          </a:solidFill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Д…ПЛЫТЬ ДО БЕРЕГА</a:t>
            </a:r>
            <a:endParaRPr lang="ru-RU" sz="5400" cap="all" dirty="0">
              <a:solidFill>
                <a:schemeClr val="accent1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714752"/>
            <a:ext cx="1771640" cy="1369546"/>
          </a:xfrm>
          <a:noFill/>
          <a:ln/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cs typeface="Arial" pitchFamily="34" charset="0"/>
              </a:rPr>
              <a:t>А</a:t>
            </a:r>
            <a:endParaRPr lang="ru-RU" sz="5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3714752"/>
            <a:ext cx="135732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О</a:t>
            </a:r>
            <a:endParaRPr lang="ru-RU" sz="54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01064 C -0.09305 -0.09574 -0.19375 -0.18039 -0.23298 -0.21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85720" y="1357298"/>
            <a:ext cx="8229600" cy="1828800"/>
          </a:xfrm>
          <a:solidFill>
            <a:schemeClr val="tx1">
              <a:lumMod val="85000"/>
            </a:schemeClr>
          </a:solidFill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cap="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П…ДПИСАТЬ ТЕТРАДЬ</a:t>
            </a:r>
            <a:endParaRPr lang="ru-RU" sz="4800" cap="all" dirty="0">
              <a:solidFill>
                <a:schemeClr val="accent1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786190"/>
            <a:ext cx="1271574" cy="1298108"/>
          </a:xfrm>
          <a:noFill/>
          <a:ln/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endParaRPr lang="ru-RU" sz="5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3929066"/>
            <a:ext cx="214314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А</a:t>
            </a:r>
            <a:endParaRPr lang="ru-RU" sz="540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1643050"/>
            <a:ext cx="8229600" cy="1828800"/>
          </a:xfrm>
          <a:solidFill>
            <a:schemeClr val="tx1">
              <a:lumMod val="85000"/>
            </a:schemeClr>
          </a:solidFill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Н…ДРЕЗАТЬ ЛИСТ</a:t>
            </a:r>
            <a:endParaRPr lang="ru-RU" sz="4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3857628"/>
            <a:ext cx="121444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А</a:t>
            </a:r>
            <a:endParaRPr lang="ru-RU" sz="540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3857628"/>
            <a:ext cx="128588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О</a:t>
            </a:r>
            <a:endParaRPr lang="ru-RU" sz="540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55412E-6 L 0.14305 -0.182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8596" y="1214422"/>
            <a:ext cx="8229600" cy="1828800"/>
          </a:xfrm>
          <a:solidFill>
            <a:schemeClr val="tx1">
              <a:lumMod val="85000"/>
            </a:schemeClr>
          </a:solidFill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cap="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Н…ЖАРИТЬ КАРТОФЕЛЬ</a:t>
            </a:r>
            <a:endParaRPr lang="ru-RU" sz="4800" cap="all" dirty="0">
              <a:solidFill>
                <a:schemeClr val="accent1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57628"/>
            <a:ext cx="1628764" cy="1226670"/>
          </a:xfrm>
          <a:noFill/>
          <a:ln/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endParaRPr lang="ru-RU" sz="5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4071942"/>
            <a:ext cx="164307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А</a:t>
            </a:r>
            <a:endParaRPr lang="ru-RU" sz="540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395288" y="1268413"/>
            <a:ext cx="83534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</a:rPr>
              <a:t>Приставка - это часть основы, которая стоит перед корнем и служит для образования новых слов.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1428736"/>
            <a:ext cx="8229600" cy="1828800"/>
          </a:xfrm>
          <a:solidFill>
            <a:schemeClr val="tx1">
              <a:lumMod val="85000"/>
            </a:schemeClr>
          </a:solidFill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cap="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П…ДЪЕХАТЬ К ДОМУ</a:t>
            </a:r>
            <a:endParaRPr lang="ru-RU" sz="4800" cap="all" dirty="0">
              <a:solidFill>
                <a:schemeClr val="accent1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86188" y="3714750"/>
            <a:ext cx="1214437" cy="1538288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5400" b="1" smtClean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3786190"/>
            <a:ext cx="17859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О</a:t>
            </a:r>
            <a:endParaRPr lang="ru-RU" sz="540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208 -0.18895 " pathEditMode="relative" ptsTypes="AA"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9 -0.18894 L -0.0474 0.1572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2030" y="1371600"/>
            <a:ext cx="8229600" cy="1828800"/>
          </a:xfrm>
          <a:solidFill>
            <a:schemeClr val="tx1">
              <a:lumMod val="85000"/>
            </a:schemeClr>
          </a:solidFill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…ТБРОСИТЬ В СТОРОНУ</a:t>
            </a:r>
            <a:endParaRPr lang="ru-RU" sz="4800" cap="all" dirty="0">
              <a:solidFill>
                <a:schemeClr val="accent1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4214818"/>
            <a:ext cx="1271574" cy="1071570"/>
          </a:xfrm>
          <a:noFill/>
          <a:ln/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А</a:t>
            </a:r>
            <a:endParaRPr lang="ru-RU" sz="540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86190"/>
            <a:ext cx="92869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О</a:t>
            </a:r>
            <a:endParaRPr lang="ru-RU" sz="540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8596" y="1357298"/>
            <a:ext cx="8229600" cy="1828800"/>
          </a:xfrm>
          <a:solidFill>
            <a:schemeClr val="tx1">
              <a:lumMod val="85000"/>
            </a:schemeClr>
          </a:solidFill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cap="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…ПИСАТЬ СОБЫТИЯ</a:t>
            </a:r>
            <a:endParaRPr lang="ru-RU" sz="4800" cap="all" dirty="0">
              <a:solidFill>
                <a:schemeClr val="accent1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786190"/>
            <a:ext cx="1128698" cy="1298108"/>
          </a:xfrm>
          <a:noFill/>
          <a:ln/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А</a:t>
            </a:r>
            <a:endParaRPr lang="ru-RU" sz="5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4857760"/>
            <a:ext cx="100013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О</a:t>
            </a:r>
            <a:endParaRPr lang="ru-RU" sz="5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9769E-6 L 0.03767 -0.3677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00338" y="2420938"/>
            <a:ext cx="3816350" cy="3216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Зачеркните  в каждом ряду «лишнее» слово.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1.Позолота, золотить, злой, золотой.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2.Серебриться, сердиться, серебро, серебряный.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3.Брынза, бронза, бронзовый, бронзовщик.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4.Камин, камень, окаменел, каменный.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5.Розарий, розочка, проза, роза.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Проверка.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1.Позолота, золотить, </a:t>
            </a:r>
            <a:r>
              <a:rPr lang="ru-RU" smtClean="0">
                <a:solidFill>
                  <a:srgbClr val="FF0000"/>
                </a:solidFill>
              </a:rPr>
              <a:t>злой</a:t>
            </a:r>
            <a:r>
              <a:rPr lang="ru-RU" smtClean="0"/>
              <a:t>, золотой.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2.Серебриться, </a:t>
            </a:r>
            <a:r>
              <a:rPr lang="ru-RU" smtClean="0">
                <a:solidFill>
                  <a:srgbClr val="FF0000"/>
                </a:solidFill>
              </a:rPr>
              <a:t>сердиться</a:t>
            </a:r>
            <a:r>
              <a:rPr lang="ru-RU" smtClean="0"/>
              <a:t>, серебро, серебряный.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3.</a:t>
            </a:r>
            <a:r>
              <a:rPr lang="ru-RU" smtClean="0">
                <a:solidFill>
                  <a:srgbClr val="FF0000"/>
                </a:solidFill>
              </a:rPr>
              <a:t>Брынза</a:t>
            </a:r>
            <a:r>
              <a:rPr lang="ru-RU" smtClean="0"/>
              <a:t>, бронза, бронзовый, бронзовщик.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4.</a:t>
            </a:r>
            <a:r>
              <a:rPr lang="ru-RU" smtClean="0">
                <a:solidFill>
                  <a:srgbClr val="FF0000"/>
                </a:solidFill>
              </a:rPr>
              <a:t>Камин</a:t>
            </a:r>
            <a:r>
              <a:rPr lang="ru-RU" smtClean="0"/>
              <a:t>, камень, окаменел, каменный.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5.Розарий, розочка, </a:t>
            </a:r>
            <a:r>
              <a:rPr lang="ru-RU" smtClean="0">
                <a:solidFill>
                  <a:srgbClr val="FF0000"/>
                </a:solidFill>
              </a:rPr>
              <a:t>проза</a:t>
            </a:r>
            <a:r>
              <a:rPr lang="ru-RU" smtClean="0"/>
              <a:t>, роза.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Проверка.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1.Позолота, золотить, золотой.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2.Серебриться, серебро, серебряный.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3.Бронза, бронзовый, бронзовщик.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4.Камень, окаменел, каменный.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5.Розарий, розочка, роза.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7085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6600" smtClean="0"/>
              <a:t>позолота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6600" smtClean="0"/>
              <a:t>окаменел</a:t>
            </a: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3000375" y="1857375"/>
            <a:ext cx="857250" cy="142875"/>
          </a:xfrm>
          <a:prstGeom prst="corner">
            <a:avLst>
              <a:gd name="adj1" fmla="val 10000"/>
              <a:gd name="adj2" fmla="val 64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0800000">
            <a:off x="2928938" y="3071813"/>
            <a:ext cx="428625" cy="142875"/>
          </a:xfrm>
          <a:prstGeom prst="corner">
            <a:avLst>
              <a:gd name="adj1" fmla="val 10000"/>
              <a:gd name="adj2" fmla="val 64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542</TotalTime>
  <Words>499</Words>
  <Application>Microsoft Office PowerPoint</Application>
  <PresentationFormat>Экран (4:3)</PresentationFormat>
  <Paragraphs>189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42</vt:i4>
      </vt:variant>
    </vt:vector>
  </HeadingPairs>
  <TitlesOfParts>
    <vt:vector size="52" baseType="lpstr">
      <vt:lpstr>Arial</vt:lpstr>
      <vt:lpstr>Times New Roman</vt:lpstr>
      <vt:lpstr>Wingdings 2</vt:lpstr>
      <vt:lpstr>Wingdings</vt:lpstr>
      <vt:lpstr>Wingdings 3</vt:lpstr>
      <vt:lpstr>Calibri</vt:lpstr>
      <vt:lpstr>Arial Black</vt:lpstr>
      <vt:lpstr>Book Antiqua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Материал для работы в группах   Группа 1</vt:lpstr>
      <vt:lpstr>Слайд 27</vt:lpstr>
      <vt:lpstr>Слайд 28</vt:lpstr>
      <vt:lpstr>Слайд 29</vt:lpstr>
      <vt:lpstr>Материал для работы в группах   Группа 2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    висла тяжелая туча</dc:title>
  <cp:lastModifiedBy>AS</cp:lastModifiedBy>
  <cp:revision>114</cp:revision>
  <dcterms:modified xsi:type="dcterms:W3CDTF">2012-01-14T09:21:30Z</dcterms:modified>
</cp:coreProperties>
</file>