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8" r:id="rId2"/>
    <p:sldId id="256" r:id="rId3"/>
    <p:sldId id="257" r:id="rId4"/>
    <p:sldId id="260" r:id="rId5"/>
    <p:sldId id="261" r:id="rId6"/>
    <p:sldId id="262" r:id="rId7"/>
    <p:sldId id="265" r:id="rId8"/>
    <p:sldId id="273" r:id="rId9"/>
    <p:sldId id="271" r:id="rId10"/>
    <p:sldId id="272" r:id="rId11"/>
    <p:sldId id="269" r:id="rId12"/>
    <p:sldId id="275" r:id="rId13"/>
    <p:sldId id="277" r:id="rId14"/>
    <p:sldId id="276" r:id="rId15"/>
    <p:sldId id="280" r:id="rId16"/>
    <p:sldId id="279" r:id="rId17"/>
    <p:sldId id="278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18" autoAdjust="0"/>
  </p:normalViewPr>
  <p:slideViewPr>
    <p:cSldViewPr>
      <p:cViewPr>
        <p:scale>
          <a:sx n="70" d="100"/>
          <a:sy n="70" d="100"/>
        </p:scale>
        <p:origin x="-618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B717698-040C-4B30-A6F3-F30D62231D45}" type="datetimeFigureOut">
              <a:rPr lang="ru-RU"/>
              <a:pPr>
                <a:defRPr/>
              </a:pPr>
              <a:t>29.05.2012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8814F60-4EDD-45A8-8727-9167D1EA0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C08DF-4FE7-4AF2-93E2-2E9494C0B66E}" type="datetimeFigureOut">
              <a:rPr lang="ru-RU"/>
              <a:pPr>
                <a:defRPr/>
              </a:pPr>
              <a:t>29.05.2012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B0F6F-45F2-4209-9EED-4559BC55D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D22DB-F853-46B9-A9BB-B5F7A76ABEE8}" type="datetimeFigureOut">
              <a:rPr lang="ru-RU"/>
              <a:pPr>
                <a:defRPr/>
              </a:pPr>
              <a:t>29.05.2012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53E0-DACE-49FE-AD81-D3D3108EED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10BB4-6079-435B-A6CF-424C3769A587}" type="datetimeFigureOut">
              <a:rPr lang="ru-RU"/>
              <a:pPr>
                <a:defRPr/>
              </a:pPr>
              <a:t>29.05.2012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D4656-D66B-4774-9D0E-81212545D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F5DC0-BB15-4036-83D9-AB57A016794E}" type="datetimeFigureOut">
              <a:rPr lang="ru-RU"/>
              <a:pPr>
                <a:defRPr/>
              </a:pPr>
              <a:t>29.05.2012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8E83D-0196-49AC-A28F-F5559EBBE4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4E93-DD52-4069-A2D1-95F2245946D0}" type="datetimeFigureOut">
              <a:rPr lang="ru-RU"/>
              <a:pPr>
                <a:defRPr/>
              </a:pPr>
              <a:t>29.05.2012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E6948-80D0-4771-8FB9-4CAB4D250E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76437-B068-48ED-AF4D-2FECAE51E9AE}" type="datetimeFigureOut">
              <a:rPr lang="ru-RU"/>
              <a:pPr>
                <a:defRPr/>
              </a:pPr>
              <a:t>29.05.2012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75CA4-3920-4AAC-B4EE-33E2E3121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482B6-371C-4B6A-9A81-6A2342AAF5AF}" type="datetimeFigureOut">
              <a:rPr lang="ru-RU"/>
              <a:pPr>
                <a:defRPr/>
              </a:pPr>
              <a:t>29.05.2012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A8255-3899-4BA6-A43D-D10CB37E00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A2E5-BB02-4569-9DD1-14D27A630C7A}" type="datetimeFigureOut">
              <a:rPr lang="ru-RU"/>
              <a:pPr>
                <a:defRPr/>
              </a:pPr>
              <a:t>29.05.2012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19506-318C-48AC-A9E2-5F93C6BD9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67989-238B-4666-BD34-C68BCC3143F7}" type="datetimeFigureOut">
              <a:rPr lang="ru-RU"/>
              <a:pPr>
                <a:defRPr/>
              </a:pPr>
              <a:t>29.05.2012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66A97-B0E1-4ECE-A576-B5D0C8F53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C6A8C-8246-4757-9646-61B13596E737}" type="datetimeFigureOut">
              <a:rPr lang="ru-RU"/>
              <a:pPr>
                <a:defRPr/>
              </a:pPr>
              <a:t>29.05.2012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E9EA3-22A7-4230-B51A-F4BBC299B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7FFAF-0694-4322-9810-8AE6F2902D9C}" type="datetimeFigureOut">
              <a:rPr lang="ru-RU"/>
              <a:pPr>
                <a:defRPr/>
              </a:pPr>
              <a:t>29.05.2012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96DB0-D1F9-4896-A102-3DB0E057A3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64D5C78-1279-4843-9185-7DFFA6A3E956}" type="datetimeFigureOut">
              <a:rPr lang="ru-RU"/>
              <a:pPr>
                <a:defRPr/>
              </a:pPr>
              <a:t>29.05.2012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3D2DDD-2F01-4F8D-91A4-9AD2F63C1F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785794"/>
            <a:ext cx="3786214" cy="114300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HELLO!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6248" y="2714620"/>
            <a:ext cx="46057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Buenos Dias!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5000636"/>
            <a:ext cx="39260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Dobri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Den!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2050" name="Picture 2" descr="I:\Documents and Settings\Краева\Рабочий стол\Мои рисунки\картинки\цветы\ландиши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50" y="3714750"/>
            <a:ext cx="23780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I:\Documents and Settings\Краева\Рабочий стол\Мои рисунки\картинки\цветы\букет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0"/>
            <a:ext cx="26098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I:\Documents and Settings\Краева\Рабочий стол\Мои рисунки\картинки\цветы\роза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2000250"/>
            <a:ext cx="292893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lackadder ITC" pitchFamily="82" charset="0"/>
              </a:rPr>
              <a:t>Vollendet</a:t>
            </a:r>
            <a:r>
              <a:rPr 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lackadder ITC" pitchFamily="82" charset="0"/>
              </a:rPr>
              <a:t> die </a:t>
            </a:r>
            <a:r>
              <a:rPr lang="en-US" sz="6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lackadder ITC" pitchFamily="82" charset="0"/>
              </a:rPr>
              <a:t>Sätze</a:t>
            </a:r>
            <a:r>
              <a:rPr 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lackadder ITC" pitchFamily="82" charset="0"/>
              </a:rPr>
              <a:t>!</a:t>
            </a:r>
            <a:endParaRPr lang="ru-RU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88" y="1600200"/>
            <a:ext cx="4176712" cy="525780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1.Chochloma ist...</a:t>
            </a:r>
            <a:endParaRPr lang="ru-RU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2.Chochloma liegt...</a:t>
            </a:r>
            <a:endParaRPr lang="ru-RU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macht in </a:t>
            </a:r>
            <a:r>
              <a:rPr lang="de-DE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Chochloma</a:t>
            </a: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...</a:t>
            </a:r>
            <a:endParaRPr lang="ru-RU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4.Die Bauern bemalen in </a:t>
            </a:r>
            <a:r>
              <a:rPr lang="de-DE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Chochloma</a:t>
            </a: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das Geschirr in…</a:t>
            </a:r>
            <a:endParaRPr lang="ru-RU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5.Gshel ist auch ...</a:t>
            </a:r>
            <a:endParaRPr lang="ru-RU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6.Man macht hier...</a:t>
            </a:r>
            <a:endParaRPr lang="ru-RU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7.Die Kunst wurde in </a:t>
            </a:r>
            <a:r>
              <a:rPr lang="de-DE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Gshel</a:t>
            </a: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... gegründet.</a:t>
            </a:r>
            <a:endParaRPr lang="ru-RU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8.Man gebraucht... Farben.</a:t>
            </a:r>
            <a:endParaRPr lang="ru-RU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9.Das Dorf </a:t>
            </a:r>
            <a:r>
              <a:rPr lang="de-DE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Gshel</a:t>
            </a: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befindet sic</a:t>
            </a:r>
            <a:r>
              <a:rPr lang="de-DE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463" y="1600200"/>
            <a:ext cx="3970337" cy="5068888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...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Geschirr und Löffel.</a:t>
            </a:r>
            <a:endParaRPr lang="ru-RU" sz="3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...ein weltberühmtes russisches Dorf.</a:t>
            </a:r>
            <a:endParaRPr lang="ru-RU" sz="3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... wunderschönes Keramik.</a:t>
            </a:r>
            <a:endParaRPr lang="ru-RU" sz="3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...Geschirr aus Holz.</a:t>
            </a:r>
            <a:endParaRPr lang="ru-RU" sz="3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... 1939…</a:t>
            </a:r>
            <a:endParaRPr lang="ru-RU" sz="3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...blaue und weiße…</a:t>
            </a:r>
            <a:endParaRPr lang="ru-RU" sz="3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...Gold, Silber, Rot und Schwarz.</a:t>
            </a:r>
            <a:endParaRPr lang="ru-RU" sz="3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... nicht weit von </a:t>
            </a:r>
            <a:r>
              <a:rPr lang="de-DE" sz="3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Nishni</a:t>
            </a:r>
            <a:r>
              <a:rPr lang="de-DE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Nowgorod.</a:t>
            </a:r>
            <a:endParaRPr lang="ru-RU" sz="3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... </a:t>
            </a:r>
            <a:r>
              <a:rPr lang="de-DE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nicht weit von Moskau</a:t>
            </a: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411413" y="1773238"/>
            <a:ext cx="2447925" cy="12239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6200000" flipH="1">
            <a:off x="2663825" y="2457451"/>
            <a:ext cx="2447925" cy="1943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 flipH="1" flipV="1">
            <a:off x="4103688" y="1809750"/>
            <a:ext cx="792162" cy="7191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042988" y="3573463"/>
            <a:ext cx="3889375" cy="431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627313" y="2060575"/>
            <a:ext cx="2232025" cy="19446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843213" y="2708275"/>
            <a:ext cx="2016125" cy="15843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 flipH="1" flipV="1">
            <a:off x="3708400" y="3573463"/>
            <a:ext cx="1366837" cy="9350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2555875" y="3644900"/>
            <a:ext cx="2303463" cy="18002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4211638" y="5229225"/>
            <a:ext cx="647700" cy="5762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lackadder ITC" pitchFamily="82" charset="0"/>
              </a:rPr>
              <a:t>Gorodezmalerei</a:t>
            </a:r>
            <a:endParaRPr lang="ru-RU" sz="9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Содержимое 5" descr="2250-smal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4475" y="1335088"/>
            <a:ext cx="8655050" cy="5529262"/>
          </a:xfrm>
        </p:spPr>
      </p:pic>
      <p:pic>
        <p:nvPicPr>
          <p:cNvPr id="9" name="Picture 4" descr="49956668_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1335088"/>
            <a:ext cx="9156700" cy="5529262"/>
          </a:xfrm>
          <a:prstGeom prst="rect">
            <a:avLst/>
          </a:prstGeom>
          <a:noFill/>
        </p:spPr>
      </p:pic>
      <p:pic>
        <p:nvPicPr>
          <p:cNvPr id="11" name="Рисунок 10" descr="190b2686fbb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1335088"/>
            <a:ext cx="4833937" cy="5529262"/>
          </a:xfrm>
          <a:prstGeom prst="rect">
            <a:avLst/>
          </a:prstGeom>
          <a:noFill/>
        </p:spPr>
      </p:pic>
      <p:pic>
        <p:nvPicPr>
          <p:cNvPr id="12" name="Рисунок 11" descr="HPIM04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4550" y="1262063"/>
            <a:ext cx="5561013" cy="5602287"/>
          </a:xfrm>
          <a:prstGeom prst="rect">
            <a:avLst/>
          </a:prstGeom>
          <a:noFill/>
        </p:spPr>
      </p:pic>
      <p:pic>
        <p:nvPicPr>
          <p:cNvPr id="13" name="Рисунок 12" descr="3655_im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9425" y="1547813"/>
            <a:ext cx="6072188" cy="4840287"/>
          </a:xfrm>
          <a:prstGeom prst="rect">
            <a:avLst/>
          </a:prstGeom>
          <a:noFill/>
        </p:spPr>
      </p:pic>
      <p:pic>
        <p:nvPicPr>
          <p:cNvPr id="14" name="Рисунок 13" descr="e4580c9b473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74850" y="1335088"/>
            <a:ext cx="5340350" cy="5267325"/>
          </a:xfrm>
          <a:prstGeom prst="rect">
            <a:avLst/>
          </a:prstGeom>
          <a:noFill/>
        </p:spPr>
      </p:pic>
      <p:pic>
        <p:nvPicPr>
          <p:cNvPr id="15" name="Picture 4" descr="hme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0525" y="1335088"/>
            <a:ext cx="5413375" cy="3181350"/>
          </a:xfrm>
          <a:prstGeom prst="rect">
            <a:avLst/>
          </a:prstGeom>
          <a:noFill/>
        </p:spPr>
      </p:pic>
      <p:pic>
        <p:nvPicPr>
          <p:cNvPr id="16" name="Рисунок 15" descr="0_576f_e2c4f617_XL.jpe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92563" y="3206750"/>
            <a:ext cx="5157787" cy="3468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lackadder ITC" pitchFamily="82" charset="0"/>
              </a:rPr>
              <a:t>Palech</a:t>
            </a:r>
            <a:endParaRPr lang="ru-RU" sz="9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schönsten Traditionen der Volkskunst entwickelt man im Dorf </a:t>
            </a:r>
            <a:r>
              <a:rPr lang="de-D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Palech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weiter.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 produziert man die weltberühmten </a:t>
            </a:r>
            <a:r>
              <a:rPr lang="de-D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Palech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-Schatullen.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Schatullen und andere Sachen aus </a:t>
            </a:r>
            <a:r>
              <a:rPr lang="de-D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Palech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sind in der ganzen Welt beliebt.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Содержимое 4" descr="Palech-ya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9300" y="1408113"/>
            <a:ext cx="3182938" cy="2816225"/>
          </a:xfrm>
        </p:spPr>
      </p:pic>
      <p:pic>
        <p:nvPicPr>
          <p:cNvPr id="6" name="Рисунок 5" descr="Palech-ya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6638" y="4211638"/>
            <a:ext cx="2730500" cy="2232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smtClean="0">
                <a:latin typeface="Blackadder ITC"/>
              </a:rPr>
              <a:t>Matrjoschkas</a:t>
            </a:r>
            <a:endParaRPr lang="ru-RU" sz="8000" smtClean="0"/>
          </a:p>
        </p:txBody>
      </p:sp>
      <p:sp>
        <p:nvSpPr>
          <p:cNvPr id="8" name="Овал 7"/>
          <p:cNvSpPr/>
          <p:nvPr/>
        </p:nvSpPr>
        <p:spPr>
          <a:xfrm>
            <a:off x="323850" y="4149725"/>
            <a:ext cx="8351838" cy="27082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27" name="TextBox 8"/>
          <p:cNvSpPr txBox="1">
            <a:spLocks noChangeArrowheads="1"/>
          </p:cNvSpPr>
          <p:nvPr/>
        </p:nvSpPr>
        <p:spPr bwMode="auto">
          <a:xfrm>
            <a:off x="1763713" y="4437063"/>
            <a:ext cx="63373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  <a:p>
            <a:r>
              <a:rPr lang="en-US" sz="2800" b="1">
                <a:latin typeface="Calibri" pitchFamily="34" charset="0"/>
              </a:rPr>
              <a:t>Das sind kleine Puppen aus Holz.Sie sind bunt bemalt und erinnern an russischen Frauen:sie sind genauso freundlich,gut und schön.</a:t>
            </a:r>
            <a:endParaRPr lang="ru-RU" sz="2800" b="1">
              <a:latin typeface="Calibri" pitchFamily="34" charset="0"/>
            </a:endParaRPr>
          </a:p>
          <a:p>
            <a:endParaRPr lang="ru-RU" sz="2400" b="1">
              <a:latin typeface="Calibri" pitchFamily="34" charset="0"/>
            </a:endParaRPr>
          </a:p>
        </p:txBody>
      </p:sp>
      <p:pic>
        <p:nvPicPr>
          <p:cNvPr id="10" name="Рисунок 9" descr="1868449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75" y="1047750"/>
            <a:ext cx="2500313" cy="2963863"/>
          </a:xfrm>
          <a:prstGeom prst="rect">
            <a:avLst/>
          </a:prstGeom>
          <a:noFill/>
        </p:spPr>
      </p:pic>
      <p:pic>
        <p:nvPicPr>
          <p:cNvPr id="11" name="Рисунок 10" descr="IMG_07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9238" y="1189038"/>
            <a:ext cx="4189412" cy="2968625"/>
          </a:xfrm>
          <a:prstGeom prst="rect">
            <a:avLst/>
          </a:prstGeom>
          <a:noFill/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 flipV="1">
            <a:off x="457200" y="7389813"/>
            <a:ext cx="8229600" cy="215900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>
                <a:latin typeface="Blackadder ITC"/>
              </a:rPr>
              <a:t>Die Samowarenhauptstadt Tula</a:t>
            </a:r>
            <a:endParaRPr lang="ru-RU" sz="5400" b="1" smtClean="0"/>
          </a:p>
        </p:txBody>
      </p:sp>
      <p:pic>
        <p:nvPicPr>
          <p:cNvPr id="4" name="Picture 2" descr="I:\Documents and Settings\Краева\Рабочий стол\Новая папка\Тула общий вид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484313"/>
            <a:ext cx="8748712" cy="5373687"/>
          </a:xfrm>
        </p:spPr>
      </p:pic>
      <p:pic>
        <p:nvPicPr>
          <p:cNvPr id="5" name="Picture 2" descr="I:\Documents and Settings\Краева\Рабочий стол\Новая папка\самовар из Тул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1908175"/>
            <a:ext cx="3865563" cy="3292475"/>
          </a:xfrm>
          <a:prstGeom prst="rect">
            <a:avLst/>
          </a:prstGeom>
          <a:noFill/>
        </p:spPr>
      </p:pic>
      <p:pic>
        <p:nvPicPr>
          <p:cNvPr id="6" name="Picture 3" descr="I:\Documents and Settings\Краева\Рабочий стол\Новая папка\Тульский самова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1981200"/>
            <a:ext cx="3816350" cy="4248150"/>
          </a:xfrm>
          <a:prstGeom prst="rect">
            <a:avLst/>
          </a:prstGeom>
          <a:noFill/>
        </p:spPr>
      </p:pic>
      <p:pic>
        <p:nvPicPr>
          <p:cNvPr id="7" name="Picture 2" descr="I:\Documents and Settings\Краева\Рабочий стол\Новая папка\samovar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28613" y="2127250"/>
            <a:ext cx="4456113" cy="3871913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4427538" y="1484313"/>
            <a:ext cx="4032250" cy="51847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/>
              <a:t>Samowars</a:t>
            </a:r>
            <a:endParaRPr lang="en-US" sz="48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/>
              <a:t>erzeugt</a:t>
            </a:r>
            <a:r>
              <a:rPr lang="en-US" sz="2800" b="1" dirty="0"/>
              <a:t> man in </a:t>
            </a:r>
            <a:r>
              <a:rPr lang="en-US" sz="2800" b="1" dirty="0" err="1"/>
              <a:t>Tula,sie</a:t>
            </a:r>
            <a:r>
              <a:rPr lang="en-US" sz="2800" b="1" dirty="0"/>
              <a:t> </a:t>
            </a:r>
            <a:r>
              <a:rPr lang="en-US" sz="2800" b="1" dirty="0" err="1"/>
              <a:t>sind</a:t>
            </a:r>
            <a:r>
              <a:rPr lang="en-US" sz="2800" b="1" dirty="0"/>
              <a:t>  </a:t>
            </a:r>
            <a:r>
              <a:rPr lang="en-US" sz="2800" b="1" dirty="0" err="1"/>
              <a:t>weit</a:t>
            </a:r>
            <a:r>
              <a:rPr lang="en-US" sz="2800" b="1" dirty="0"/>
              <a:t> in </a:t>
            </a:r>
            <a:r>
              <a:rPr lang="en-US" sz="2800" b="1" dirty="0" err="1"/>
              <a:t>der</a:t>
            </a:r>
            <a:r>
              <a:rPr lang="en-US" sz="2800" b="1" dirty="0"/>
              <a:t> Welt </a:t>
            </a:r>
            <a:r>
              <a:rPr lang="en-US" sz="2800" b="1" dirty="0" err="1"/>
              <a:t>bekannt</a:t>
            </a:r>
            <a:r>
              <a:rPr lang="en-US" sz="2800" b="1" dirty="0"/>
              <a:t> und </a:t>
            </a:r>
            <a:r>
              <a:rPr lang="en-US" sz="2800" b="1" dirty="0" err="1"/>
              <a:t>alle</a:t>
            </a:r>
            <a:r>
              <a:rPr lang="en-US" sz="2800" b="1" dirty="0"/>
              <a:t> </a:t>
            </a:r>
            <a:r>
              <a:rPr lang="en-US" sz="2800" b="1" dirty="0" err="1"/>
              <a:t>Ausländer</a:t>
            </a:r>
            <a:r>
              <a:rPr lang="en-US" sz="2800" b="1" dirty="0"/>
              <a:t> </a:t>
            </a:r>
            <a:r>
              <a:rPr lang="en-US" sz="2800" b="1" dirty="0" err="1"/>
              <a:t>assozieren</a:t>
            </a:r>
            <a:r>
              <a:rPr lang="en-US" sz="2800" b="1" dirty="0"/>
              <a:t> </a:t>
            </a:r>
            <a:r>
              <a:rPr lang="en-US" sz="2800" b="1" dirty="0" err="1"/>
              <a:t>immer</a:t>
            </a:r>
            <a:r>
              <a:rPr lang="en-US" sz="2800" b="1" dirty="0"/>
              <a:t> </a:t>
            </a:r>
            <a:r>
              <a:rPr lang="en-US" sz="2800" b="1" dirty="0" err="1"/>
              <a:t>Russland</a:t>
            </a:r>
            <a:r>
              <a:rPr lang="en-US" sz="2800" b="1" dirty="0"/>
              <a:t> </a:t>
            </a:r>
            <a:r>
              <a:rPr lang="en-US" sz="2800" b="1" dirty="0" err="1"/>
              <a:t>mit</a:t>
            </a:r>
            <a:r>
              <a:rPr lang="en-US" sz="2800" b="1" dirty="0"/>
              <a:t> den </a:t>
            </a:r>
            <a:r>
              <a:rPr lang="en-US" sz="2800" b="1" dirty="0" err="1"/>
              <a:t>Samowars</a:t>
            </a:r>
            <a:r>
              <a:rPr lang="ru-RU" sz="2800" b="1" dirty="0"/>
              <a:t>.</a:t>
            </a:r>
            <a:r>
              <a:rPr lang="en-US" sz="2800" b="1" dirty="0"/>
              <a:t> </a:t>
            </a:r>
            <a:endParaRPr lang="ru-RU" sz="28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7655" name="Rectangle 1"/>
          <p:cNvSpPr>
            <a:spLocks noChangeArrowheads="1"/>
          </p:cNvSpPr>
          <p:nvPr/>
        </p:nvSpPr>
        <p:spPr bwMode="auto">
          <a:xfrm>
            <a:off x="0" y="90488"/>
            <a:ext cx="271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 b="1">
                <a:cs typeface="Times New Roman" pitchFamily="18" charset="0"/>
              </a:rPr>
              <a:t> 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smtClean="0">
                <a:latin typeface="Blackadder ITC"/>
              </a:rPr>
              <a:t>Holzschnitzerei</a:t>
            </a:r>
            <a:endParaRPr lang="ru-RU" sz="7200" smtClean="0"/>
          </a:p>
        </p:txBody>
      </p:sp>
      <p:pic>
        <p:nvPicPr>
          <p:cNvPr id="28674" name="Содержимое 3" descr="46355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341438"/>
            <a:ext cx="3251200" cy="2438400"/>
          </a:xfrm>
        </p:spPr>
      </p:pic>
      <p:pic>
        <p:nvPicPr>
          <p:cNvPr id="28675" name="Рисунок 4" descr="d187d0b0d181d0b8d0bad0b8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196975"/>
            <a:ext cx="34099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5" descr="франкфурт на майне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3933825"/>
            <a:ext cx="2376487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smtClean="0">
                <a:latin typeface="Blackadder ITC"/>
              </a:rPr>
              <a:t>Spielzeuge zu Weihnachten</a:t>
            </a:r>
            <a:endParaRPr lang="ru-RU" sz="6600" smtClean="0"/>
          </a:p>
        </p:txBody>
      </p:sp>
      <p:pic>
        <p:nvPicPr>
          <p:cNvPr id="4" name="Содержимое 3" descr="0_24dcf_a55beba_XL.jpe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1628775"/>
            <a:ext cx="6034088" cy="4525963"/>
          </a:xfrm>
        </p:spPr>
      </p:pic>
      <p:pic>
        <p:nvPicPr>
          <p:cNvPr id="5" name="Рисунок 4" descr="0_1e789_1ee3e41f_X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557338"/>
            <a:ext cx="6769100" cy="5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0_3661e_d7eb9ac2_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416050"/>
            <a:ext cx="69119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0_7f14_2fdc1ab7_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1412875"/>
            <a:ext cx="684053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0_1dd0c_33ad498f_L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0" y="1412875"/>
            <a:ext cx="69850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0_1ef10_84567f3a_L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3350" y="1412875"/>
            <a:ext cx="69850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smtClean="0">
                <a:latin typeface="Blackadder ITC"/>
              </a:rPr>
              <a:t>Spielzeuge zu Ostern </a:t>
            </a:r>
            <a:endParaRPr lang="ru-RU" sz="6600" smtClean="0"/>
          </a:p>
        </p:txBody>
      </p:sp>
      <p:pic>
        <p:nvPicPr>
          <p:cNvPr id="4" name="Содержимое 3" descr="20100327-132615_Meisse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95388" y="1597025"/>
            <a:ext cx="6753225" cy="4535488"/>
          </a:xfrm>
        </p:spPr>
      </p:pic>
      <p:pic>
        <p:nvPicPr>
          <p:cNvPr id="5" name="Рисунок 4" descr="0_95af_9925e071_XL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700213"/>
            <a:ext cx="705643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0_94fc_b0b8c727_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700213"/>
            <a:ext cx="705643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Блок-схема: альтернативный процесс 10"/>
          <p:cNvGrpSpPr>
            <a:grpSpLocks/>
          </p:cNvGrpSpPr>
          <p:nvPr/>
        </p:nvGrpSpPr>
        <p:grpSpPr bwMode="auto">
          <a:xfrm>
            <a:off x="981075" y="365125"/>
            <a:ext cx="7334250" cy="1755775"/>
            <a:chOff x="618" y="230"/>
            <a:chExt cx="4620" cy="1106"/>
          </a:xfrm>
        </p:grpSpPr>
        <p:pic>
          <p:nvPicPr>
            <p:cNvPr id="15361" name="Блок-схема: альтернативный процесс 10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8" y="230"/>
              <a:ext cx="4620" cy="1106"/>
            </a:xfrm>
            <a:prstGeom prst="rect">
              <a:avLst/>
            </a:prstGeom>
            <a:noFill/>
          </p:spPr>
        </p:pic>
        <p:sp>
          <p:nvSpPr>
            <p:cNvPr id="15362" name="Text Box 2"/>
            <p:cNvSpPr txBox="1">
              <a:spLocks noChangeArrowheads="1"/>
            </p:cNvSpPr>
            <p:nvPr/>
          </p:nvSpPr>
          <p:spPr bwMode="auto">
            <a:xfrm>
              <a:off x="708" y="305"/>
              <a:ext cx="4444" cy="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000125" y="357188"/>
            <a:ext cx="7429500" cy="1785937"/>
          </a:xfrm>
          <a:prstGeom prst="flowChartAlternateProcess">
            <a:avLst/>
          </a:prstGeo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1500" b="1" dirty="0" err="1" smtClean="0">
                <a:solidFill>
                  <a:schemeClr val="accent5">
                    <a:lumMod val="50000"/>
                  </a:schemeClr>
                </a:solidFill>
                <a:latin typeface="Blackadder ITC" pitchFamily="82" charset="0"/>
              </a:rPr>
              <a:t>Volkskunst</a:t>
            </a:r>
            <a:endParaRPr lang="ru-RU" sz="11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Блок-схема: память с посл. доступом 11"/>
          <p:cNvSpPr/>
          <p:nvPr/>
        </p:nvSpPr>
        <p:spPr>
          <a:xfrm>
            <a:off x="250825" y="2205038"/>
            <a:ext cx="8569325" cy="4464050"/>
          </a:xfrm>
          <a:prstGeom prst="flowChartMagneticTap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800" b="1" dirty="0">
                <a:latin typeface="Blackadder ITC" pitchFamily="82" charset="0"/>
              </a:rPr>
              <a:t>Die Volkskunst ist ewig</a:t>
            </a:r>
            <a:r>
              <a:rPr lang="ru-RU" sz="4800" b="1" dirty="0"/>
              <a:t>,</a:t>
            </a:r>
            <a:r>
              <a:rPr lang="de-DE" sz="4800" b="1" dirty="0">
                <a:latin typeface="Blackadder ITC" pitchFamily="82" charset="0"/>
              </a:rPr>
              <a:t/>
            </a:r>
            <a:br>
              <a:rPr lang="de-DE" sz="4800" b="1" dirty="0">
                <a:latin typeface="Blackadder ITC" pitchFamily="82" charset="0"/>
              </a:rPr>
            </a:br>
            <a:r>
              <a:rPr lang="de-DE" sz="4800" b="1" dirty="0">
                <a:latin typeface="Blackadder ITC" pitchFamily="82" charset="0"/>
              </a:rPr>
              <a:t>Das ist das Herz </a:t>
            </a:r>
            <a:r>
              <a:rPr lang="de-DE" sz="4800" b="1" dirty="0" err="1">
                <a:latin typeface="Blackadder ITC" pitchFamily="82" charset="0"/>
              </a:rPr>
              <a:t>desVolkes</a:t>
            </a:r>
            <a:r>
              <a:rPr lang="de-DE" sz="4800" b="1" dirty="0">
                <a:latin typeface="Blackadder ITC" pitchFamily="82" charset="0"/>
              </a:rPr>
              <a:t>.</a:t>
            </a:r>
            <a:br>
              <a:rPr lang="de-DE" sz="4800" b="1" dirty="0">
                <a:latin typeface="Blackadder ITC" pitchFamily="82" charset="0"/>
              </a:rPr>
            </a:br>
            <a:r>
              <a:rPr lang="de-DE" sz="4800" b="1" dirty="0">
                <a:latin typeface="Blackadder ITC" pitchFamily="82" charset="0"/>
              </a:rPr>
              <a:t>Sie macht uns seelisch, </a:t>
            </a:r>
            <a:br>
              <a:rPr lang="de-DE" sz="4800" b="1" dirty="0">
                <a:latin typeface="Blackadder ITC" pitchFamily="82" charset="0"/>
              </a:rPr>
            </a:br>
            <a:r>
              <a:rPr lang="de-DE" sz="4800" b="1" dirty="0">
                <a:latin typeface="Blackadder ITC" pitchFamily="82" charset="0"/>
              </a:rPr>
              <a:t>Sie ist der Ruf des Herzens</a:t>
            </a:r>
            <a:r>
              <a:rPr lang="de-DE" sz="2400" b="1" dirty="0">
                <a:latin typeface="Blackadder ITC" pitchFamily="82" charset="0"/>
              </a:rPr>
              <a:t>.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uiExpan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46831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1. </a:t>
            </a:r>
            <a:r>
              <a:rPr lang="en-US" sz="1600" b="1" dirty="0" err="1" smtClean="0"/>
              <a:t>Weglaufen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ie,au</a:t>
            </a:r>
            <a:r>
              <a:rPr lang="en-US" sz="1600" b="1" dirty="0" smtClean="0"/>
              <a:t>)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2 die </a:t>
            </a:r>
            <a:r>
              <a:rPr lang="en-US" sz="1600" b="1" dirty="0" err="1" smtClean="0"/>
              <a:t>Holzschindel</a:t>
            </a:r>
            <a:r>
              <a:rPr lang="en-US" sz="1600" b="1" dirty="0" smtClean="0"/>
              <a:t> (n)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3 </a:t>
            </a:r>
            <a:r>
              <a:rPr lang="en-US" sz="1600" b="1" dirty="0" err="1" smtClean="0"/>
              <a:t>unter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Denkmalschutz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stehen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a,a</a:t>
            </a:r>
            <a:r>
              <a:rPr lang="en-US" sz="1600" b="1" dirty="0" smtClean="0"/>
              <a:t>)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4 </a:t>
            </a:r>
            <a:r>
              <a:rPr lang="en-US" sz="1600" b="1" dirty="0" err="1" smtClean="0"/>
              <a:t>ein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Stoss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Holz</a:t>
            </a:r>
            <a:r>
              <a:rPr lang="en-US" sz="1600" b="1" dirty="0" smtClean="0"/>
              <a:t> 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5 </a:t>
            </a:r>
            <a:r>
              <a:rPr lang="en-US" sz="1600" b="1" dirty="0" err="1" smtClean="0"/>
              <a:t>der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Weizen</a:t>
            </a:r>
            <a:r>
              <a:rPr lang="en-US" sz="1600" b="1" dirty="0" smtClean="0"/>
              <a:t>(-)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6.erzeugen (</a:t>
            </a:r>
            <a:r>
              <a:rPr lang="en-US" sz="1600" b="1" dirty="0" err="1" smtClean="0"/>
              <a:t>te,t</a:t>
            </a:r>
            <a:r>
              <a:rPr lang="en-US" sz="1600" b="1" dirty="0" smtClean="0"/>
              <a:t>)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7.erleichtern (</a:t>
            </a:r>
            <a:r>
              <a:rPr lang="en-US" sz="1600" b="1" dirty="0" err="1" smtClean="0"/>
              <a:t>te,t</a:t>
            </a:r>
            <a:r>
              <a:rPr lang="en-US" sz="1600" b="1" dirty="0" smtClean="0"/>
              <a:t>)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8 das </a:t>
            </a:r>
            <a:r>
              <a:rPr lang="en-US" sz="1600" b="1" dirty="0" err="1" smtClean="0"/>
              <a:t>Geschirr</a:t>
            </a:r>
            <a:r>
              <a:rPr lang="en-US" sz="1600" b="1" dirty="0" smtClean="0"/>
              <a:t> (e)</a:t>
            </a:r>
            <a:r>
              <a:rPr lang="ru-RU" sz="1600" b="1" dirty="0" smtClean="0"/>
              <a:t>                                 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9 </a:t>
            </a:r>
            <a:r>
              <a:rPr lang="en-US" sz="1600" b="1" dirty="0" err="1" smtClean="0"/>
              <a:t>der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Volkskünstler</a:t>
            </a:r>
            <a:r>
              <a:rPr lang="en-US" sz="1600" b="1" dirty="0" smtClean="0"/>
              <a:t> (-)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10. </a:t>
            </a:r>
            <a:r>
              <a:rPr lang="en-US" sz="1600" b="1" dirty="0" err="1" smtClean="0"/>
              <a:t>verwenden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te,t</a:t>
            </a:r>
            <a:r>
              <a:rPr lang="en-US" sz="1600" b="1" dirty="0" smtClean="0"/>
              <a:t>)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11 die </a:t>
            </a:r>
            <a:r>
              <a:rPr lang="en-US" sz="1600" b="1" dirty="0" err="1" smtClean="0"/>
              <a:t>Volkskunst</a:t>
            </a:r>
            <a:r>
              <a:rPr lang="en-US" sz="1600" b="1" dirty="0" smtClean="0"/>
              <a:t> (-̈,e)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12. </a:t>
            </a:r>
            <a:r>
              <a:rPr lang="en-US" sz="1600" b="1" dirty="0" err="1" smtClean="0"/>
              <a:t>weiterentwickeln</a:t>
            </a:r>
            <a:r>
              <a:rPr lang="en-US" sz="1600" b="1" dirty="0" smtClean="0"/>
              <a:t> ()</a:t>
            </a:r>
            <a:r>
              <a:rPr lang="en-US" sz="1600" b="1" dirty="0" err="1" smtClean="0"/>
              <a:t>te,t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13. </a:t>
            </a:r>
            <a:r>
              <a:rPr lang="en-US" sz="1600" b="1" dirty="0" err="1" smtClean="0"/>
              <a:t>entstehen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a,a</a:t>
            </a:r>
            <a:r>
              <a:rPr lang="en-US" sz="1600" b="1" dirty="0" smtClean="0"/>
              <a:t>)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14. </a:t>
            </a:r>
            <a:r>
              <a:rPr lang="en-US" sz="1600" b="1" dirty="0" err="1" smtClean="0"/>
              <a:t>der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Grund</a:t>
            </a:r>
            <a:r>
              <a:rPr lang="en-US" sz="1600" b="1" dirty="0" smtClean="0"/>
              <a:t> (-̈,e)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15. die </a:t>
            </a:r>
            <a:r>
              <a:rPr lang="en-US" sz="1600" b="1" dirty="0" err="1" smtClean="0"/>
              <a:t>Holzmalerei</a:t>
            </a:r>
            <a:r>
              <a:rPr lang="en-US" sz="1600" b="1" dirty="0" smtClean="0"/>
              <a:t> (en)</a:t>
            </a:r>
            <a:endParaRPr lang="ru-RU" sz="16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16. die </a:t>
            </a:r>
            <a:r>
              <a:rPr lang="en-US" sz="1600" b="1" dirty="0" err="1" smtClean="0"/>
              <a:t>Kunstart</a:t>
            </a:r>
            <a:r>
              <a:rPr lang="en-US" sz="1600" b="1" dirty="0" smtClean="0"/>
              <a:t> (en)</a:t>
            </a:r>
            <a:endParaRPr lang="ru-RU" sz="16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6831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покидать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деревянная черепица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находиться под охраной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поленница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пшеница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производить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облегчать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посуда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народный художник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употреблять, использовать народное  искусство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развивать дальше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возникать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фон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живопись по дереву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dirty="0" smtClean="0"/>
              <a:t>вид искусства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625" y="214313"/>
            <a:ext cx="8286750" cy="1214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8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175625" cy="1143000"/>
          </a:xfrm>
        </p:spPr>
        <p:txBody>
          <a:bodyPr/>
          <a:lstStyle/>
          <a:p>
            <a:r>
              <a:rPr lang="en-US" sz="8800" smtClean="0">
                <a:latin typeface="Blackadder ITC"/>
              </a:rPr>
              <a:t>Wortschatz</a:t>
            </a:r>
            <a:endParaRPr lang="ru-RU" sz="880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428625" y="1571625"/>
            <a:ext cx="4143375" cy="571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2800" i="1" dirty="0" err="1" smtClean="0"/>
              <a:t>deutsch</a:t>
            </a:r>
            <a:endParaRPr lang="ru-RU" sz="12800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1571625"/>
            <a:ext cx="4071937" cy="571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92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pPr algn="ctr"/>
            <a:r>
              <a:rPr lang="en-US" sz="3200" i="1" smtClean="0"/>
              <a:t>russisch</a:t>
            </a:r>
            <a:endParaRPr lang="ru-RU" sz="32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smtClean="0">
                <a:latin typeface="Blackadder ITC"/>
              </a:rPr>
              <a:t>Russische Dörfer:wie sind sie?</a:t>
            </a:r>
            <a:endParaRPr lang="ru-RU" sz="6000" b="1" smtClean="0"/>
          </a:p>
        </p:txBody>
      </p:sp>
      <p:pic>
        <p:nvPicPr>
          <p:cNvPr id="4" name="Содержимое 3" descr="село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341438"/>
            <a:ext cx="8135938" cy="5183187"/>
          </a:xfrm>
        </p:spPr>
      </p:pic>
      <p:pic>
        <p:nvPicPr>
          <p:cNvPr id="5" name="Рисунок 4" descr="п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276475"/>
            <a:ext cx="29527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л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341438"/>
            <a:ext cx="813752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т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1341438"/>
            <a:ext cx="8137525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облдака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1341438"/>
            <a:ext cx="8208963" cy="512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ддд.jpe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1341438"/>
            <a:ext cx="8208963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д.jpe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750" y="1341438"/>
            <a:ext cx="8208963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пёссс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8313" y="1341438"/>
            <a:ext cx="82804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ц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8313" y="1341438"/>
            <a:ext cx="8351837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smtClean="0">
                <a:latin typeface="Blackadder ITC"/>
              </a:rPr>
              <a:t>Deutsche Dörfer: wie sind sie?</a:t>
            </a:r>
            <a:endParaRPr lang="ru-RU" sz="6000" b="1" smtClean="0"/>
          </a:p>
        </p:txBody>
      </p:sp>
      <p:pic>
        <p:nvPicPr>
          <p:cNvPr id="4" name="Содержимое 3" descr="0000250944-preview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557338"/>
            <a:ext cx="8642350" cy="4967287"/>
          </a:xfrm>
        </p:spPr>
      </p:pic>
      <p:pic>
        <p:nvPicPr>
          <p:cNvPr id="5" name="Рисунок 4" descr="35315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584325"/>
            <a:ext cx="86423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0_1ffbf_26ed56d_XL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557338"/>
            <a:ext cx="8713787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maket_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601788"/>
            <a:ext cx="8640762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rov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628775"/>
            <a:ext cx="86407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medov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1628775"/>
            <a:ext cx="86407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moroz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1528763"/>
            <a:ext cx="8640762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пес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1528763"/>
            <a:ext cx="8569325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поля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0825" y="1457325"/>
            <a:ext cx="8569325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кукур.jpe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0825" y="1457325"/>
            <a:ext cx="8532813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птицеф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0825" y="1412875"/>
            <a:ext cx="85693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55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9388" y="1412875"/>
            <a:ext cx="864076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8688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79388" y="1412875"/>
            <a:ext cx="87137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871662"/>
          </a:xfrm>
        </p:spPr>
        <p:txBody>
          <a:bodyPr/>
          <a:lstStyle/>
          <a:p>
            <a:r>
              <a:rPr lang="en-US" sz="4800" b="1" smtClean="0"/>
              <a:t>  </a:t>
            </a:r>
            <a:endParaRPr lang="ru-RU" sz="4800" b="1" smtClean="0"/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750" y="0"/>
            <a:ext cx="8064500" cy="3357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err="1">
                <a:solidFill>
                  <a:schemeClr val="tx1"/>
                </a:solidFill>
                <a:latin typeface="Blackadder ITC" pitchFamily="82" charset="0"/>
              </a:rPr>
              <a:t>Beantwortet</a:t>
            </a:r>
            <a:r>
              <a:rPr lang="en-US" sz="8000" b="1" dirty="0">
                <a:solidFill>
                  <a:schemeClr val="tx1"/>
                </a:solidFill>
                <a:latin typeface="Blackadder ITC" pitchFamily="82" charset="0"/>
              </a:rPr>
              <a:t> </a:t>
            </a:r>
            <a:r>
              <a:rPr lang="en-US" sz="8000" b="1" dirty="0" err="1">
                <a:solidFill>
                  <a:schemeClr val="tx1"/>
                </a:solidFill>
                <a:latin typeface="Blackadder ITC" pitchFamily="82" charset="0"/>
              </a:rPr>
              <a:t>folgende</a:t>
            </a:r>
            <a:r>
              <a:rPr lang="en-US" sz="8000" b="1" dirty="0">
                <a:solidFill>
                  <a:schemeClr val="tx1"/>
                </a:solidFill>
                <a:latin typeface="Blackadder ITC" pitchFamily="82" charset="0"/>
              </a:rPr>
              <a:t>  </a:t>
            </a:r>
            <a:r>
              <a:rPr lang="en-US" sz="8000" b="1" dirty="0" err="1">
                <a:solidFill>
                  <a:schemeClr val="tx1"/>
                </a:solidFill>
                <a:latin typeface="Blackadder ITC" pitchFamily="82" charset="0"/>
              </a:rPr>
              <a:t>Fragen</a:t>
            </a:r>
            <a:r>
              <a:rPr lang="en-US" sz="8000" b="1" dirty="0">
                <a:solidFill>
                  <a:schemeClr val="tx1"/>
                </a:solidFill>
                <a:latin typeface="Blackadder ITC" pitchFamily="82" charset="0"/>
              </a:rPr>
              <a:t>:</a:t>
            </a:r>
            <a:endParaRPr lang="ru-RU" sz="8000" b="1" dirty="0">
              <a:solidFill>
                <a:schemeClr val="tx1"/>
              </a:solidFill>
            </a:endParaRPr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1331913" y="1628775"/>
            <a:ext cx="6192837" cy="3313113"/>
          </a:xfrm>
          <a:prstGeom prst="flowChartMagneticTa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dirty="0" err="1">
                <a:solidFill>
                  <a:sysClr val="windowText" lastClr="000000"/>
                </a:solidFill>
              </a:rPr>
              <a:t>Unterscheiden</a:t>
            </a:r>
            <a:r>
              <a:rPr lang="en-US" sz="4000" b="1" i="1" dirty="0">
                <a:solidFill>
                  <a:sysClr val="windowText" lastClr="000000"/>
                </a:solidFill>
              </a:rPr>
              <a:t> </a:t>
            </a:r>
            <a:r>
              <a:rPr lang="en-US" sz="4000" b="1" i="1" dirty="0" err="1">
                <a:solidFill>
                  <a:sysClr val="windowText" lastClr="000000"/>
                </a:solidFill>
              </a:rPr>
              <a:t>sich</a:t>
            </a:r>
            <a:r>
              <a:rPr lang="en-US" sz="4000" b="1" i="1" dirty="0">
                <a:solidFill>
                  <a:sysClr val="windowText" lastClr="000000"/>
                </a:solidFill>
              </a:rPr>
              <a:t> das deutsche </a:t>
            </a:r>
            <a:r>
              <a:rPr lang="en-US" sz="4000" b="1" i="1" dirty="0" err="1">
                <a:solidFill>
                  <a:sysClr val="windowText" lastClr="000000"/>
                </a:solidFill>
              </a:rPr>
              <a:t>Dorf</a:t>
            </a:r>
            <a:r>
              <a:rPr lang="en-US" sz="4000" b="1" i="1" dirty="0">
                <a:solidFill>
                  <a:sysClr val="windowText" lastClr="000000"/>
                </a:solidFill>
              </a:rPr>
              <a:t> und das </a:t>
            </a:r>
            <a:r>
              <a:rPr lang="en-US" sz="4000" b="1" i="1" dirty="0" err="1">
                <a:solidFill>
                  <a:sysClr val="windowText" lastClr="000000"/>
                </a:solidFill>
              </a:rPr>
              <a:t>russische</a:t>
            </a:r>
            <a:r>
              <a:rPr lang="en-US" sz="4000" b="1" i="1" dirty="0">
                <a:solidFill>
                  <a:sysClr val="windowText" lastClr="000000"/>
                </a:solidFill>
              </a:rPr>
              <a:t> </a:t>
            </a:r>
            <a:r>
              <a:rPr lang="en-US" sz="4000" b="1" i="1" dirty="0" err="1">
                <a:solidFill>
                  <a:sysClr val="windowText" lastClr="000000"/>
                </a:solidFill>
              </a:rPr>
              <a:t>Dorf</a:t>
            </a:r>
            <a:r>
              <a:rPr lang="en-US" sz="4000" b="1" i="1" dirty="0">
                <a:solidFill>
                  <a:sysClr val="windowText" lastClr="000000"/>
                </a:solidFill>
              </a:rPr>
              <a:t>?</a:t>
            </a:r>
            <a:endParaRPr lang="ru-RU" sz="40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12" name="Блок-схема: память с посл. доступом 11"/>
          <p:cNvSpPr/>
          <p:nvPr/>
        </p:nvSpPr>
        <p:spPr>
          <a:xfrm>
            <a:off x="1331913" y="1700213"/>
            <a:ext cx="6264275" cy="3241675"/>
          </a:xfrm>
          <a:prstGeom prst="flowChartMagneticTa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i="1" dirty="0">
                <a:solidFill>
                  <a:sysClr val="windowText" lastClr="000000"/>
                </a:solidFill>
              </a:rPr>
              <a:t>Was </a:t>
            </a:r>
            <a:r>
              <a:rPr lang="en-US" sz="4800" b="1" i="1" dirty="0" err="1">
                <a:solidFill>
                  <a:sysClr val="windowText" lastClr="000000"/>
                </a:solidFill>
              </a:rPr>
              <a:t>ziehen</a:t>
            </a:r>
            <a:r>
              <a:rPr lang="en-US" sz="4800" b="1" i="1" dirty="0">
                <a:solidFill>
                  <a:sysClr val="windowText" lastClr="000000"/>
                </a:solidFill>
              </a:rPr>
              <a:t> </a:t>
            </a:r>
            <a:r>
              <a:rPr lang="en-US" sz="4800" b="1" i="1" dirty="0" err="1">
                <a:solidFill>
                  <a:sysClr val="windowText" lastClr="000000"/>
                </a:solidFill>
              </a:rPr>
              <a:t>viele</a:t>
            </a:r>
            <a:r>
              <a:rPr lang="en-US" sz="4800" b="1" i="1" dirty="0">
                <a:solidFill>
                  <a:sysClr val="windowText" lastClr="000000"/>
                </a:solidFill>
              </a:rPr>
              <a:t> </a:t>
            </a:r>
            <a:r>
              <a:rPr lang="en-US" sz="4800" b="1" i="1" dirty="0" err="1">
                <a:solidFill>
                  <a:sysClr val="windowText" lastClr="000000"/>
                </a:solidFill>
              </a:rPr>
              <a:t>Deutschen</a:t>
            </a:r>
            <a:r>
              <a:rPr lang="en-US" sz="4800" b="1" i="1" dirty="0">
                <a:solidFill>
                  <a:sysClr val="windowText" lastClr="000000"/>
                </a:solidFill>
              </a:rPr>
              <a:t> </a:t>
            </a:r>
            <a:r>
              <a:rPr lang="en-US" sz="4800" b="1" i="1" dirty="0" err="1">
                <a:solidFill>
                  <a:sysClr val="windowText" lastClr="000000"/>
                </a:solidFill>
              </a:rPr>
              <a:t>vor</a:t>
            </a:r>
            <a:r>
              <a:rPr lang="en-US" sz="4800" b="1" i="1" dirty="0">
                <a:solidFill>
                  <a:sysClr val="windowText" lastClr="000000"/>
                </a:solidFill>
              </a:rPr>
              <a:t>?</a:t>
            </a:r>
            <a:endParaRPr lang="ru-RU" sz="48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13" name="Блок-схема: память с посл. доступом 12"/>
          <p:cNvSpPr/>
          <p:nvPr/>
        </p:nvSpPr>
        <p:spPr>
          <a:xfrm>
            <a:off x="1331913" y="1628775"/>
            <a:ext cx="6264275" cy="3313113"/>
          </a:xfrm>
          <a:prstGeom prst="flowChartMagneticTa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dirty="0" err="1">
                <a:solidFill>
                  <a:schemeClr val="tx1"/>
                </a:solidFill>
              </a:rPr>
              <a:t>Gibt</a:t>
            </a:r>
            <a:r>
              <a:rPr lang="en-US" sz="4000" b="1" i="1" dirty="0">
                <a:solidFill>
                  <a:schemeClr val="tx1"/>
                </a:solidFill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</a:rPr>
              <a:t>es</a:t>
            </a:r>
            <a:r>
              <a:rPr lang="en-US" sz="4000" b="1" i="1" dirty="0">
                <a:solidFill>
                  <a:schemeClr val="tx1"/>
                </a:solidFill>
              </a:rPr>
              <a:t> in </a:t>
            </a:r>
            <a:r>
              <a:rPr lang="en-US" sz="4000" b="1" i="1" dirty="0" err="1">
                <a:solidFill>
                  <a:schemeClr val="tx1"/>
                </a:solidFill>
              </a:rPr>
              <a:t>modernen</a:t>
            </a:r>
            <a:r>
              <a:rPr lang="en-US" sz="4000" b="1" i="1" dirty="0">
                <a:solidFill>
                  <a:schemeClr val="tx1"/>
                </a:solidFill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</a:rPr>
              <a:t>Dörfern</a:t>
            </a:r>
            <a:r>
              <a:rPr lang="en-US" sz="4000" b="1" i="1" dirty="0">
                <a:solidFill>
                  <a:schemeClr val="tx1"/>
                </a:solidFill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</a:rPr>
              <a:t>alte</a:t>
            </a:r>
            <a:r>
              <a:rPr lang="en-US" sz="4000" b="1" i="1" dirty="0">
                <a:solidFill>
                  <a:schemeClr val="tx1"/>
                </a:solidFill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</a:rPr>
              <a:t>Bauerhäuser</a:t>
            </a:r>
            <a:r>
              <a:rPr lang="en-US" sz="4000" b="1" i="1" dirty="0">
                <a:solidFill>
                  <a:schemeClr val="tx1"/>
                </a:solidFill>
              </a:rPr>
              <a:t>?</a:t>
            </a:r>
            <a:endParaRPr lang="ru-RU" sz="4000" b="1" i="1" dirty="0">
              <a:solidFill>
                <a:schemeClr val="tx1"/>
              </a:solidFill>
            </a:endParaRPr>
          </a:p>
        </p:txBody>
      </p:sp>
      <p:sp>
        <p:nvSpPr>
          <p:cNvPr id="14" name="Блок-схема: память с посл. доступом 13"/>
          <p:cNvSpPr/>
          <p:nvPr/>
        </p:nvSpPr>
        <p:spPr>
          <a:xfrm>
            <a:off x="1258888" y="1700213"/>
            <a:ext cx="6408737" cy="3241675"/>
          </a:xfrm>
          <a:prstGeom prst="flowChartMagneticTa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dirty="0" err="1">
                <a:solidFill>
                  <a:schemeClr val="tx1"/>
                </a:solidFill>
              </a:rPr>
              <a:t>Ist</a:t>
            </a:r>
            <a:r>
              <a:rPr lang="en-US" sz="4000" b="1" i="1" dirty="0">
                <a:solidFill>
                  <a:schemeClr val="tx1"/>
                </a:solidFill>
              </a:rPr>
              <a:t>  die  </a:t>
            </a:r>
            <a:r>
              <a:rPr lang="en-US" sz="4000" b="1" i="1" dirty="0" err="1">
                <a:solidFill>
                  <a:schemeClr val="tx1"/>
                </a:solidFill>
              </a:rPr>
              <a:t>Fläche</a:t>
            </a:r>
            <a:r>
              <a:rPr lang="en-US" sz="4000" b="1" i="1" dirty="0">
                <a:solidFill>
                  <a:schemeClr val="tx1"/>
                </a:solidFill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</a:rPr>
              <a:t>zwischen</a:t>
            </a:r>
            <a:r>
              <a:rPr lang="en-US" sz="4000" b="1" i="1" dirty="0">
                <a:solidFill>
                  <a:schemeClr val="tx1"/>
                </a:solidFill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</a:rPr>
              <a:t>Nachbardörfern</a:t>
            </a:r>
            <a:r>
              <a:rPr lang="en-US" sz="4000" b="1" i="1" dirty="0">
                <a:solidFill>
                  <a:schemeClr val="tx1"/>
                </a:solidFill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</a:rPr>
              <a:t>gesät</a:t>
            </a:r>
            <a:r>
              <a:rPr lang="en-US" sz="4000" b="1" i="1" dirty="0">
                <a:solidFill>
                  <a:schemeClr val="tx1"/>
                </a:solidFill>
              </a:rPr>
              <a:t>?</a:t>
            </a:r>
            <a:endParaRPr lang="ru-RU" sz="4000" b="1" i="1" dirty="0">
              <a:solidFill>
                <a:schemeClr val="tx1"/>
              </a:solidFill>
            </a:endParaRPr>
          </a:p>
        </p:txBody>
      </p:sp>
      <p:sp>
        <p:nvSpPr>
          <p:cNvPr id="15" name="Блок-схема: память с посл. доступом 14"/>
          <p:cNvSpPr/>
          <p:nvPr/>
        </p:nvSpPr>
        <p:spPr>
          <a:xfrm>
            <a:off x="1258888" y="1628775"/>
            <a:ext cx="6626225" cy="3384550"/>
          </a:xfrm>
          <a:prstGeom prst="flowChartMagneticTa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i="1" dirty="0" err="1">
                <a:solidFill>
                  <a:schemeClr val="tx1"/>
                </a:solidFill>
              </a:rPr>
              <a:t>Haben</a:t>
            </a:r>
            <a:r>
              <a:rPr lang="en-US" sz="4800" b="1" i="1" dirty="0">
                <a:solidFill>
                  <a:schemeClr val="tx1"/>
                </a:solidFill>
              </a:rPr>
              <a:t> die Bauer </a:t>
            </a:r>
            <a:r>
              <a:rPr lang="en-US" sz="4800" b="1" i="1" dirty="0" err="1">
                <a:solidFill>
                  <a:schemeClr val="tx1"/>
                </a:solidFill>
              </a:rPr>
              <a:t>Geflügel</a:t>
            </a:r>
            <a:r>
              <a:rPr lang="en-US" sz="4800" b="1" i="1" dirty="0">
                <a:solidFill>
                  <a:schemeClr val="tx1"/>
                </a:solidFill>
              </a:rPr>
              <a:t>?</a:t>
            </a:r>
            <a:endParaRPr lang="ru-RU" sz="4800" b="1" i="1" dirty="0">
              <a:solidFill>
                <a:schemeClr val="tx1"/>
              </a:solidFill>
            </a:endParaRPr>
          </a:p>
        </p:txBody>
      </p:sp>
      <p:sp>
        <p:nvSpPr>
          <p:cNvPr id="16" name="Блок-схема: память с посл. доступом 15"/>
          <p:cNvSpPr/>
          <p:nvPr/>
        </p:nvSpPr>
        <p:spPr>
          <a:xfrm>
            <a:off x="1187450" y="1557338"/>
            <a:ext cx="6769100" cy="3455987"/>
          </a:xfrm>
          <a:prstGeom prst="flowChartMagneticTa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Was </a:t>
            </a:r>
            <a:r>
              <a:rPr lang="en-US" sz="44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erzeugen</a:t>
            </a:r>
            <a:r>
              <a:rPr lang="en-US" sz="4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die Bauer  auf </a:t>
            </a:r>
            <a:r>
              <a:rPr lang="en-US" sz="44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ihren</a:t>
            </a:r>
            <a:r>
              <a:rPr lang="en-US" sz="4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Höfen</a:t>
            </a:r>
            <a:r>
              <a:rPr lang="en-US" sz="4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ru-RU" sz="4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Блок-схема: память с посл. доступом 16"/>
          <p:cNvSpPr/>
          <p:nvPr/>
        </p:nvSpPr>
        <p:spPr>
          <a:xfrm>
            <a:off x="1187450" y="1628775"/>
            <a:ext cx="6769100" cy="3384550"/>
          </a:xfrm>
          <a:prstGeom prst="flowChartMagneticTa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Gibt</a:t>
            </a:r>
            <a:r>
              <a:rPr lang="en-US" sz="4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es</a:t>
            </a:r>
            <a:r>
              <a:rPr lang="en-US" sz="4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4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deutschen</a:t>
            </a:r>
            <a:r>
              <a:rPr lang="en-US" sz="4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Dörfern</a:t>
            </a:r>
            <a:r>
              <a:rPr lang="en-US" sz="4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Landmaschinen</a:t>
            </a:r>
            <a:r>
              <a:rPr lang="en-US" sz="4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ru-RU" sz="4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7200" b="1" smtClean="0">
                <a:latin typeface="Blackadder ITC"/>
              </a:rPr>
              <a:t>Kasli-Gießen</a:t>
            </a:r>
            <a:endParaRPr lang="ru-RU" sz="7200" b="1" smtClean="0"/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16013" y="1412875"/>
            <a:ext cx="7056437" cy="5445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 descr="E:\Kasli\2310029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213" y="2349500"/>
            <a:ext cx="40322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E:\Kasli\2310085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8300" y="2127250"/>
            <a:ext cx="3614738" cy="4041775"/>
          </a:xfrm>
          <a:prstGeom prst="rect">
            <a:avLst/>
          </a:prstGeom>
          <a:noFill/>
        </p:spPr>
      </p:pic>
      <p:pic>
        <p:nvPicPr>
          <p:cNvPr id="7" name="Picture 2" descr="E:\Kasli\2310004b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2276475"/>
            <a:ext cx="295275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E:\Kasli\2310106b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071688"/>
            <a:ext cx="4032250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:\Kasli\2310016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67013" y="2200275"/>
            <a:ext cx="4187825" cy="4187825"/>
          </a:xfrm>
          <a:prstGeom prst="rect">
            <a:avLst/>
          </a:prstGeom>
          <a:noFill/>
        </p:spPr>
      </p:pic>
      <p:pic>
        <p:nvPicPr>
          <p:cNvPr id="10" name="Picture 5" descr="E:\Kasli\2310006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89163" y="2200275"/>
            <a:ext cx="4765675" cy="4041775"/>
          </a:xfrm>
          <a:prstGeom prst="rect">
            <a:avLst/>
          </a:prstGeom>
          <a:noFill/>
        </p:spPr>
      </p:pic>
      <p:pic>
        <p:nvPicPr>
          <p:cNvPr id="11" name="Picture 3" descr="E:\Kasli\2310062b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08238" y="2127250"/>
            <a:ext cx="4437062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lackadder ITC" pitchFamily="82" charset="0"/>
              </a:rPr>
              <a:t>Chochloma</a:t>
            </a:r>
            <a:endParaRPr lang="ru-RU" sz="9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Содержимое 3" descr="хохлома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9138"/>
            <a:ext cx="362902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chochloma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1844675"/>
            <a:ext cx="26860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Khokhloma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3925" y="2054225"/>
            <a:ext cx="2968625" cy="325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7200" b="1" smtClean="0">
                <a:latin typeface="Blackadder ITC"/>
              </a:rPr>
              <a:t>Gshelkeramik</a:t>
            </a:r>
            <a:endParaRPr lang="ru-RU" sz="7200" smtClean="0"/>
          </a:p>
        </p:txBody>
      </p:sp>
      <p:pic>
        <p:nvPicPr>
          <p:cNvPr id="3" name="Picture 5" descr="1833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1189038"/>
            <a:ext cx="3865563" cy="2601912"/>
          </a:xfrm>
          <a:prstGeom prst="rect">
            <a:avLst/>
          </a:prstGeom>
          <a:noFill/>
        </p:spPr>
      </p:pic>
      <p:pic>
        <p:nvPicPr>
          <p:cNvPr id="4" name="Picture 4" descr="74_8_BIG_gjel_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988" y="1189038"/>
            <a:ext cx="4046537" cy="2822575"/>
          </a:xfrm>
          <a:prstGeom prst="rect">
            <a:avLst/>
          </a:prstGeom>
          <a:noFill/>
        </p:spPr>
      </p:pic>
      <p:pic>
        <p:nvPicPr>
          <p:cNvPr id="6" name="Рисунок 5" descr="0812fa330bb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475" y="3925888"/>
            <a:ext cx="2822575" cy="2487612"/>
          </a:xfrm>
          <a:prstGeom prst="rect">
            <a:avLst/>
          </a:prstGeom>
          <a:noFill/>
        </p:spPr>
      </p:pic>
      <p:pic>
        <p:nvPicPr>
          <p:cNvPr id="7" name="Рисунок 6" descr="gzhel_figurki_38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7375" y="3352800"/>
            <a:ext cx="2389188" cy="3511550"/>
          </a:xfrm>
          <a:prstGeom prst="rect">
            <a:avLst/>
          </a:prstGeom>
          <a:noFill/>
        </p:spPr>
      </p:pic>
      <p:pic>
        <p:nvPicPr>
          <p:cNvPr id="8" name="Рисунок 7" descr="i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0838" y="3852863"/>
            <a:ext cx="3103562" cy="3011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S03000612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TS030006122</Template>
  <TotalTime>1501</TotalTime>
  <Words>327</Words>
  <Application>Microsoft Office PowerPoint</Application>
  <PresentationFormat>Экран (4:3)</PresentationFormat>
  <Paragraphs>96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</vt:lpstr>
      <vt:lpstr>Arial</vt:lpstr>
      <vt:lpstr>Blackadder ITC</vt:lpstr>
      <vt:lpstr>Wingdings</vt:lpstr>
      <vt:lpstr>Times New Roman</vt:lpstr>
      <vt:lpstr>TS030006122</vt:lpstr>
      <vt:lpstr>Слайд 1</vt:lpstr>
      <vt:lpstr>Volkskunst</vt:lpstr>
      <vt:lpstr>Wortschatz</vt:lpstr>
      <vt:lpstr>Russische Dörfer:wie sind sie?</vt:lpstr>
      <vt:lpstr>Deutsche Dörfer: wie sind sie?</vt:lpstr>
      <vt:lpstr>  </vt:lpstr>
      <vt:lpstr>Kasli-Gießen</vt:lpstr>
      <vt:lpstr>Chochloma</vt:lpstr>
      <vt:lpstr>Gshelkeramik</vt:lpstr>
      <vt:lpstr>Vollendet die Sätze!</vt:lpstr>
      <vt:lpstr>Gorodezmalerei</vt:lpstr>
      <vt:lpstr>Palech</vt:lpstr>
      <vt:lpstr>Matrjoschkas</vt:lpstr>
      <vt:lpstr>Die Samowarenhauptstadt Tula</vt:lpstr>
      <vt:lpstr>Holzschnitzerei</vt:lpstr>
      <vt:lpstr>Spielzeuge zu Weihnachten</vt:lpstr>
      <vt:lpstr>Spielzeuge zu Ostern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Volkkunst</dc:title>
  <dc:subject/>
  <dc:creator>User</dc:creator>
  <cp:keywords/>
  <dc:description/>
  <cp:lastModifiedBy>ольга</cp:lastModifiedBy>
  <cp:revision>147</cp:revision>
  <dcterms:created xsi:type="dcterms:W3CDTF">2011-01-23T16:37:40Z</dcterms:created>
  <dcterms:modified xsi:type="dcterms:W3CDTF">2012-05-28T20:35:22Z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TC300061229990</vt:lpwstr>
  </property>
</Properties>
</file>