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495" y="-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D013-0641-4651-8ECF-2C6F1B2DB379}" type="datetimeFigureOut">
              <a:rPr lang="ru-RU"/>
              <a:pPr>
                <a:defRPr/>
              </a:pPr>
              <a:t>07.03.2012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7A1E6-7D47-4784-AB1C-87F03BBD8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42E9-73FA-4960-B038-4DB5925E83BE}" type="datetimeFigureOut">
              <a:rPr lang="ru-RU"/>
              <a:pPr>
                <a:defRPr/>
              </a:pPr>
              <a:t>07.03.2012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FAB1B-7AA4-4874-8392-F30CFBC9F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8E56F-2AAD-4A29-A71D-AFAD09289812}" type="datetimeFigureOut">
              <a:rPr lang="ru-RU"/>
              <a:pPr>
                <a:defRPr/>
              </a:pPr>
              <a:t>07.03.2012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4A0DE-B5B3-4CF0-95C5-1FFA762D1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C7211-E156-48D0-91D9-8A917C823C11}" type="datetimeFigureOut">
              <a:rPr lang="ru-RU"/>
              <a:pPr>
                <a:defRPr/>
              </a:pPr>
              <a:t>07.03.2012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EAC37-B764-47B0-BAD7-4B3B219EE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58978-9447-488C-9520-D51781F3AADD}" type="datetimeFigureOut">
              <a:rPr lang="ru-RU"/>
              <a:pPr>
                <a:defRPr/>
              </a:pPr>
              <a:t>07.03.2012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B395-D685-46D9-AF3F-2560D1FDB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F11A-14F1-47BF-96A9-94EA7B592050}" type="datetimeFigureOut">
              <a:rPr lang="ru-RU"/>
              <a:pPr>
                <a:defRPr/>
              </a:pPr>
              <a:t>07.03.2012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9B098-C697-4B0F-A48C-4662E8329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70372-7D2A-437B-83D8-96AC01FEC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93F9-8D26-4807-B4CC-4BE8A931C019}" type="datetimeFigureOut">
              <a:rPr lang="ru-RU"/>
              <a:pPr>
                <a:defRPr/>
              </a:pPr>
              <a:t>07.03.2012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B8BEE-B09E-4AE7-9B93-44F0A646EC3B}" type="datetimeFigureOut">
              <a:rPr lang="ru-RU"/>
              <a:pPr>
                <a:defRPr/>
              </a:pPr>
              <a:t>07.03.2012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0390F-FFE7-4D75-8864-947041E75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5BBA4-8DAF-45CB-A356-BCF93256DE5A}" type="datetimeFigureOut">
              <a:rPr lang="ru-RU"/>
              <a:pPr>
                <a:defRPr/>
              </a:pPr>
              <a:t>07.03.2012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1F47-4C81-4EA8-B167-E3C32E3BE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5CABC-DDB2-4230-807C-75286D566A4C}" type="datetimeFigureOut">
              <a:rPr lang="ru-RU"/>
              <a:pPr>
                <a:defRPr/>
              </a:pPr>
              <a:t>07.03.2012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09CD6-9C30-49C7-9180-AF7D70739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660F7-7B05-4BC4-8662-CBE6669062EF}" type="datetimeFigureOut">
              <a:rPr lang="ru-RU"/>
              <a:pPr>
                <a:defRPr/>
              </a:pPr>
              <a:t>07.03.2012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F2D85-7EAE-4584-A218-50E644AFC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E78025-92C2-4D35-94CF-0D44A8FF3B70}" type="datetimeFigureOut">
              <a:rPr lang="ru-RU"/>
              <a:pPr>
                <a:defRPr/>
              </a:pPr>
              <a:t>07.03.2012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689C58-F6AD-420F-B688-B622C6ACA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3" r:id="rId2"/>
    <p:sldLayoutId id="2147483865" r:id="rId3"/>
    <p:sldLayoutId id="2147483862" r:id="rId4"/>
    <p:sldLayoutId id="2147483866" r:id="rId5"/>
    <p:sldLayoutId id="2147483861" r:id="rId6"/>
    <p:sldLayoutId id="2147483860" r:id="rId7"/>
    <p:sldLayoutId id="2147483859" r:id="rId8"/>
    <p:sldLayoutId id="2147483858" r:id="rId9"/>
    <p:sldLayoutId id="2147483857" r:id="rId10"/>
    <p:sldLayoutId id="2147483856" r:id="rId11"/>
  </p:sldLayoutIdLst>
  <p:transition>
    <p:wheel spokes="8"/>
  </p:transition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24437"/>
          </a:xfrm>
        </p:spPr>
        <p:txBody>
          <a:bodyPr/>
          <a:lstStyle/>
          <a:p>
            <a:r>
              <a:rPr lang="ru-RU" sz="2000" smtClean="0">
                <a:solidFill>
                  <a:srgbClr val="FFFF00"/>
                </a:solidFill>
              </a:rPr>
              <a:t> </a:t>
            </a:r>
            <a:r>
              <a:rPr lang="ru-RU" sz="2000" b="1" smtClean="0">
                <a:solidFill>
                  <a:srgbClr val="FFFF00"/>
                </a:solidFill>
              </a:rPr>
              <a:t>Унывать -  грустить безнадежно, падать духом, робеть, отчаиваться</a:t>
            </a:r>
          </a:p>
          <a:p>
            <a:r>
              <a:rPr lang="ru-RU" sz="2000" b="1" smtClean="0">
                <a:solidFill>
                  <a:srgbClr val="FFFF00"/>
                </a:solidFill>
              </a:rPr>
              <a:t>Логовище -углубление в земле, являющееся жилищем зверя</a:t>
            </a:r>
          </a:p>
          <a:p>
            <a:r>
              <a:rPr lang="ru-RU" sz="2000" b="1" smtClean="0">
                <a:solidFill>
                  <a:srgbClr val="FFFF00"/>
                </a:solidFill>
              </a:rPr>
              <a:t> Колода - короткое толстое бревно, обрубок бревна.</a:t>
            </a:r>
          </a:p>
          <a:p>
            <a:pPr>
              <a:buFont typeface="Wingdings 2" pitchFamily="18" charset="2"/>
              <a:buNone/>
            </a:pPr>
            <a:endParaRPr lang="ru-RU" sz="2000" b="1" smtClean="0">
              <a:solidFill>
                <a:srgbClr val="FFFF00"/>
              </a:solidFill>
            </a:endParaRPr>
          </a:p>
          <a:p>
            <a:r>
              <a:rPr lang="ru-RU" sz="2000" b="1" smtClean="0">
                <a:solidFill>
                  <a:srgbClr val="FFFF00"/>
                </a:solidFill>
              </a:rPr>
              <a:t> Забиться -  забраться, спрятаться куда-нибудь.</a:t>
            </a:r>
          </a:p>
          <a:p>
            <a:endParaRPr lang="ru-RU" sz="2000" b="1" smtClean="0">
              <a:solidFill>
                <a:srgbClr val="FFFF00"/>
              </a:solidFill>
            </a:endParaRPr>
          </a:p>
          <a:p>
            <a:r>
              <a:rPr lang="ru-RU" sz="2000" b="1" smtClean="0">
                <a:solidFill>
                  <a:srgbClr val="FFFF00"/>
                </a:solidFill>
              </a:rPr>
              <a:t>Глушь - отдаленная и густо заросшая, труднопроходимая часть леса, сада; чаща</a:t>
            </a:r>
          </a:p>
          <a:p>
            <a:r>
              <a:rPr lang="ru-RU" sz="2000" b="1" smtClean="0">
                <a:solidFill>
                  <a:srgbClr val="FFFF00"/>
                </a:solidFill>
              </a:rPr>
              <a:t>Проясниться -сделаться ясным, отчетливым, хорошо видимым, различимым</a:t>
            </a:r>
            <a:r>
              <a:rPr lang="ru-RU" sz="2000" b="1" smtClean="0"/>
              <a:t>.</a:t>
            </a:r>
          </a:p>
          <a:p>
            <a:endParaRPr lang="ru-RU" sz="2000" b="1" smtClean="0">
              <a:solidFill>
                <a:srgbClr val="FFFF00"/>
              </a:solidFill>
            </a:endParaRPr>
          </a:p>
          <a:p>
            <a:r>
              <a:rPr lang="ru-RU" sz="2000" b="1" smtClean="0">
                <a:solidFill>
                  <a:srgbClr val="FFFF00"/>
                </a:solidFill>
              </a:rPr>
              <a:t> Добыть – достать, получить что-нибудь.</a:t>
            </a:r>
          </a:p>
          <a:p>
            <a:endParaRPr lang="ru-RU" sz="2000" b="1" smtClean="0"/>
          </a:p>
          <a:p>
            <a:endParaRPr lang="ru-RU" sz="2000" smtClean="0"/>
          </a:p>
        </p:txBody>
      </p:sp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0688" y="-12700"/>
            <a:ext cx="8272462" cy="877888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FF00"/>
                </a:solidFill>
              </a:rPr>
              <a:t>Чем осень опасна для зайцев?</a:t>
            </a:r>
          </a:p>
          <a:p>
            <a:endParaRPr lang="ru-RU" sz="2000" smtClean="0">
              <a:solidFill>
                <a:srgbClr val="FFFF00"/>
              </a:solidFill>
            </a:endParaRPr>
          </a:p>
          <a:p>
            <a:r>
              <a:rPr lang="ru-RU" sz="2000" smtClean="0">
                <a:solidFill>
                  <a:srgbClr val="FFFF00"/>
                </a:solidFill>
              </a:rPr>
              <a:t>Какое явление природы характерно для зимы?</a:t>
            </a:r>
          </a:p>
          <a:p>
            <a:endParaRPr lang="ru-RU" sz="2000" smtClean="0">
              <a:solidFill>
                <a:srgbClr val="FFFF00"/>
              </a:solidFill>
            </a:endParaRPr>
          </a:p>
          <a:p>
            <a:r>
              <a:rPr lang="ru-RU" sz="2000" smtClean="0">
                <a:solidFill>
                  <a:srgbClr val="FFFF00"/>
                </a:solidFill>
              </a:rPr>
              <a:t>Зачем заяц путал свои следы?</a:t>
            </a:r>
          </a:p>
          <a:p>
            <a:endParaRPr lang="ru-RU" sz="2000" smtClean="0">
              <a:solidFill>
                <a:srgbClr val="FFFF00"/>
              </a:solidFill>
            </a:endParaRPr>
          </a:p>
          <a:p>
            <a:r>
              <a:rPr lang="ru-RU" sz="2000" smtClean="0">
                <a:solidFill>
                  <a:srgbClr val="FFFF00"/>
                </a:solidFill>
              </a:rPr>
              <a:t>Почему заяц обрадовался снегу?</a:t>
            </a:r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</p:txBody>
      </p:sp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146050"/>
            <a:ext cx="8242300" cy="12319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FF00"/>
                </a:solidFill>
              </a:rPr>
              <a:t>2 часть рассказа Г. Скребицкого «Всяк по-своему» читать </a:t>
            </a:r>
          </a:p>
          <a:p>
            <a:endParaRPr lang="ru-RU" sz="2000" smtClean="0">
              <a:solidFill>
                <a:srgbClr val="FFFF00"/>
              </a:solidFill>
            </a:endParaRPr>
          </a:p>
          <a:p>
            <a:r>
              <a:rPr lang="ru-RU" sz="2000" smtClean="0">
                <a:solidFill>
                  <a:srgbClr val="FFFF00"/>
                </a:solidFill>
              </a:rPr>
              <a:t>и отвечать  на вопросы. Стр 135-136</a:t>
            </a:r>
          </a:p>
        </p:txBody>
      </p:sp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146050"/>
            <a:ext cx="8242300" cy="12319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FF00"/>
                </a:solidFill>
              </a:rPr>
              <a:t>Хитрые петли на снегу – запутанные следы</a:t>
            </a:r>
          </a:p>
          <a:p>
            <a:endParaRPr lang="ru-RU" sz="2000" smtClean="0">
              <a:solidFill>
                <a:srgbClr val="FFFF00"/>
              </a:solidFill>
            </a:endParaRPr>
          </a:p>
          <a:p>
            <a:r>
              <a:rPr lang="ru-RU" sz="2000" smtClean="0">
                <a:solidFill>
                  <a:srgbClr val="FFFF00"/>
                </a:solidFill>
              </a:rPr>
              <a:t>Шуба – невидимка – белая шуба не видна на белом снегу.</a:t>
            </a:r>
          </a:p>
        </p:txBody>
      </p:sp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146050"/>
            <a:ext cx="8242300" cy="12319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FF00"/>
                </a:solidFill>
              </a:rPr>
              <a:t>Заяц не трус, он себя бережет.</a:t>
            </a:r>
          </a:p>
          <a:p>
            <a:endParaRPr lang="ru-RU" sz="2000" smtClean="0">
              <a:solidFill>
                <a:srgbClr val="FFFF00"/>
              </a:solidFill>
            </a:endParaRPr>
          </a:p>
          <a:p>
            <a:r>
              <a:rPr lang="ru-RU" sz="2000" smtClean="0">
                <a:solidFill>
                  <a:srgbClr val="FFFF00"/>
                </a:solidFill>
              </a:rPr>
              <a:t>За двумя зайцами погонишься – ни одного не поймаешь. </a:t>
            </a:r>
          </a:p>
          <a:p>
            <a:endParaRPr lang="ru-RU" sz="2000" smtClean="0">
              <a:solidFill>
                <a:srgbClr val="FFFF00"/>
              </a:solidFill>
            </a:endParaRPr>
          </a:p>
          <a:p>
            <a:r>
              <a:rPr lang="ru-RU" sz="2000" smtClean="0">
                <a:solidFill>
                  <a:srgbClr val="FFFF00"/>
                </a:solidFill>
              </a:rPr>
              <a:t>- Заяц белый, </a:t>
            </a:r>
          </a:p>
          <a:p>
            <a:r>
              <a:rPr lang="ru-RU" sz="2000" smtClean="0">
                <a:solidFill>
                  <a:srgbClr val="FFFF00"/>
                </a:solidFill>
              </a:rPr>
              <a:t>Куда бегал?</a:t>
            </a:r>
          </a:p>
          <a:p>
            <a:r>
              <a:rPr lang="ru-RU" sz="2000" smtClean="0">
                <a:solidFill>
                  <a:srgbClr val="FFFF00"/>
                </a:solidFill>
              </a:rPr>
              <a:t>- Лыко драл. </a:t>
            </a:r>
          </a:p>
          <a:p>
            <a:r>
              <a:rPr lang="ru-RU" sz="2000" smtClean="0">
                <a:solidFill>
                  <a:srgbClr val="FFFF00"/>
                </a:solidFill>
              </a:rPr>
              <a:t>- Куда клал?</a:t>
            </a:r>
          </a:p>
          <a:p>
            <a:r>
              <a:rPr lang="ru-RU" sz="2000" smtClean="0">
                <a:solidFill>
                  <a:srgbClr val="FFFF00"/>
                </a:solidFill>
              </a:rPr>
              <a:t>Под колоду, </a:t>
            </a:r>
          </a:p>
          <a:p>
            <a:r>
              <a:rPr lang="ru-RU" sz="2000" smtClean="0">
                <a:solidFill>
                  <a:srgbClr val="FFFF00"/>
                </a:solidFill>
              </a:rPr>
              <a:t>Под пенёк,</a:t>
            </a:r>
          </a:p>
          <a:p>
            <a:r>
              <a:rPr lang="ru-RU" sz="2000" smtClean="0">
                <a:solidFill>
                  <a:srgbClr val="FFFF00"/>
                </a:solidFill>
              </a:rPr>
              <a:t>Под передний уголок.</a:t>
            </a:r>
          </a:p>
          <a:p>
            <a:endParaRPr lang="ru-RU" sz="2000" smtClean="0">
              <a:solidFill>
                <a:srgbClr val="FFFF00"/>
              </a:solidFill>
            </a:endParaRPr>
          </a:p>
        </p:txBody>
      </p:sp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146050"/>
            <a:ext cx="8242300" cy="12319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3" descr="3673539_larg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40200" y="3141663"/>
            <a:ext cx="4629150" cy="3560762"/>
          </a:xfrm>
          <a:noFill/>
        </p:spPr>
      </p:pic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146050"/>
            <a:ext cx="8242300" cy="787400"/>
          </a:xfrm>
        </p:spPr>
      </p:pic>
      <p:pic>
        <p:nvPicPr>
          <p:cNvPr id="16387" name="Рисунок 4" descr="zaj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00188"/>
            <a:ext cx="42148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Содержимое 3" descr="73d35aee7aa1ed229fdb9e886889fc02_48d16b7eb3aea7ffa686bafd0f675426.jpe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643063"/>
            <a:ext cx="4376738" cy="3929062"/>
          </a:xfrm>
        </p:spPr>
      </p:pic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146050"/>
            <a:ext cx="8242300" cy="1231900"/>
          </a:xfrm>
        </p:spPr>
      </p:pic>
      <p:pic>
        <p:nvPicPr>
          <p:cNvPr id="17411" name="Рисунок 4" descr="1AAA_000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786063"/>
            <a:ext cx="42862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146050"/>
            <a:ext cx="8242300" cy="1231900"/>
          </a:xfrm>
        </p:spPr>
      </p:pic>
      <p:pic>
        <p:nvPicPr>
          <p:cNvPr id="18434" name="Рисунок 4" descr="9e334f490b6c3f333c8130aed62520d5_ful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143250"/>
            <a:ext cx="4214812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Содержимое 6" descr="23b448fd7024d0662174c085572.jp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57188" y="1714500"/>
            <a:ext cx="4286250" cy="3429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Содержимое 3" descr="0_209ce_a50623bb_XL.jpe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600200"/>
            <a:ext cx="4429125" cy="3686175"/>
          </a:xfrm>
        </p:spPr>
      </p:pic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146050"/>
            <a:ext cx="8242300" cy="1231900"/>
          </a:xfrm>
        </p:spPr>
      </p:pic>
      <p:pic>
        <p:nvPicPr>
          <p:cNvPr id="19459" name="Рисунок 4" descr="0_25a3a_e4c4a4e1_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5" y="3143250"/>
            <a:ext cx="42545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4" descr="120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643063"/>
            <a:ext cx="4286250" cy="3786187"/>
          </a:xfrm>
        </p:spPr>
      </p:pic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146050"/>
            <a:ext cx="8242300" cy="1231900"/>
          </a:xfrm>
        </p:spPr>
      </p:pic>
      <p:pic>
        <p:nvPicPr>
          <p:cNvPr id="20483" name="Рисунок 5" descr="Animals_Beasts_Running_White_hare_022714_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3357563"/>
            <a:ext cx="435768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FF00"/>
                </a:solidFill>
              </a:rPr>
              <a:t>Зайчишкина беда </a:t>
            </a:r>
          </a:p>
          <a:p>
            <a:r>
              <a:rPr lang="ru-RU" sz="2000" smtClean="0">
                <a:solidFill>
                  <a:srgbClr val="FFFF00"/>
                </a:solidFill>
              </a:rPr>
              <a:t>Снегопад</a:t>
            </a:r>
          </a:p>
          <a:p>
            <a:r>
              <a:rPr lang="ru-RU" sz="2000" smtClean="0">
                <a:solidFill>
                  <a:srgbClr val="FFFF00"/>
                </a:solidFill>
              </a:rPr>
              <a:t>Добыча еды</a:t>
            </a:r>
          </a:p>
          <a:p>
            <a:r>
              <a:rPr lang="ru-RU" sz="2000" smtClean="0">
                <a:solidFill>
                  <a:srgbClr val="FFFF00"/>
                </a:solidFill>
              </a:rPr>
              <a:t>Хитрые петли</a:t>
            </a:r>
          </a:p>
          <a:p>
            <a:r>
              <a:rPr lang="ru-RU" sz="2000" smtClean="0">
                <a:solidFill>
                  <a:srgbClr val="FFFF00"/>
                </a:solidFill>
              </a:rPr>
              <a:t>Хорошо зимой</a:t>
            </a:r>
          </a:p>
        </p:txBody>
      </p:sp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146050"/>
            <a:ext cx="8242300" cy="12319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132</Words>
  <PresentationFormat>Экран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Унывать -  грустить безнадежно, падать духом, робеть, отчаиваться, терять всякую бодрость и надежду, не находить ни в чем утешенья. </dc:title>
  <cp:lastModifiedBy>Adel</cp:lastModifiedBy>
  <cp:revision>55</cp:revision>
  <dcterms:modified xsi:type="dcterms:W3CDTF">2012-03-06T20:36:33Z</dcterms:modified>
</cp:coreProperties>
</file>