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64" r:id="rId11"/>
    <p:sldId id="266" r:id="rId12"/>
    <p:sldId id="267" r:id="rId13"/>
    <p:sldId id="268" r:id="rId14"/>
    <p:sldId id="275" r:id="rId15"/>
    <p:sldId id="269" r:id="rId16"/>
    <p:sldId id="270" r:id="rId17"/>
    <p:sldId id="271" r:id="rId18"/>
    <p:sldId id="272" r:id="rId19"/>
    <p:sldId id="277" r:id="rId20"/>
    <p:sldId id="273" r:id="rId21"/>
    <p:sldId id="274" r:id="rId22"/>
    <p:sldId id="276" r:id="rId23"/>
    <p:sldId id="265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Work\lokomotivchik 9 02 2010\садик буклет\СКАЗКА 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57166"/>
            <a:ext cx="285752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4967302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Воспитатель</a:t>
            </a:r>
            <a:b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категории</a:t>
            </a:r>
            <a:b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4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i="1" dirty="0" smtClean="0">
                <a:latin typeface="Arial" pitchFamily="34" charset="0"/>
                <a:cs typeface="Arial" pitchFamily="34" charset="0"/>
              </a:rPr>
              <a:t>Мамалыга </a:t>
            </a:r>
            <a:r>
              <a:rPr lang="ru-RU" sz="5400" i="1" dirty="0" err="1" smtClean="0">
                <a:latin typeface="Arial" pitchFamily="34" charset="0"/>
                <a:cs typeface="Arial" pitchFamily="34" charset="0"/>
              </a:rPr>
              <a:t>татьяна</a:t>
            </a:r>
            <a:r>
              <a:rPr lang="ru-RU" sz="5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400" i="1" dirty="0" err="1" smtClean="0">
                <a:latin typeface="Arial" pitchFamily="34" charset="0"/>
                <a:cs typeface="Arial" pitchFamily="34" charset="0"/>
              </a:rPr>
              <a:t>викторовна</a:t>
            </a:r>
            <a:endParaRPr lang="ru-RU" sz="5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928926" y="6143644"/>
            <a:ext cx="2643206" cy="49773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г. Уссурийск</a:t>
            </a:r>
            <a:endParaRPr lang="ru-RU" sz="2800" dirty="0"/>
          </a:p>
        </p:txBody>
      </p:sp>
    </p:spTree>
  </p:cSld>
  <p:clrMapOvr>
    <a:masterClrMapping/>
  </p:clrMapOvr>
  <p:transition advTm="538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3000372"/>
            <a:ext cx="3357586" cy="1108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Методы реализации проекта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5" name="AutoShape 1"/>
          <p:cNvSpPr>
            <a:spLocks noChangeArrowheads="1"/>
          </p:cNvSpPr>
          <p:nvPr/>
        </p:nvSpPr>
        <p:spPr bwMode="auto">
          <a:xfrm>
            <a:off x="3857620" y="4286256"/>
            <a:ext cx="485775" cy="1381125"/>
          </a:xfrm>
          <a:prstGeom prst="downArrow">
            <a:avLst>
              <a:gd name="adj1" fmla="val 50000"/>
              <a:gd name="adj2" fmla="val 7107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3714744" y="1571612"/>
            <a:ext cx="485775" cy="1209675"/>
          </a:xfrm>
          <a:prstGeom prst="upArrow">
            <a:avLst>
              <a:gd name="adj1" fmla="val 50000"/>
              <a:gd name="adj2" fmla="val 6225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 rot="-2233701">
            <a:off x="1784535" y="1724922"/>
            <a:ext cx="485775" cy="1339850"/>
          </a:xfrm>
          <a:prstGeom prst="upArrow">
            <a:avLst>
              <a:gd name="adj1" fmla="val 50000"/>
              <a:gd name="adj2" fmla="val 6895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 rot="2030290">
            <a:off x="5597748" y="1740408"/>
            <a:ext cx="485775" cy="1277938"/>
          </a:xfrm>
          <a:prstGeom prst="upArrow">
            <a:avLst>
              <a:gd name="adj1" fmla="val 50000"/>
              <a:gd name="adj2" fmla="val 6576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/>
          <p:cNvSpPr>
            <a:spLocks noChangeArrowheads="1"/>
          </p:cNvSpPr>
          <p:nvPr/>
        </p:nvSpPr>
        <p:spPr bwMode="auto">
          <a:xfrm rot="1724308">
            <a:off x="1944391" y="4103859"/>
            <a:ext cx="485775" cy="1377950"/>
          </a:xfrm>
          <a:prstGeom prst="downArrow">
            <a:avLst>
              <a:gd name="adj1" fmla="val 50000"/>
              <a:gd name="adj2" fmla="val 7091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 rot="-2217372">
            <a:off x="5580360" y="4079548"/>
            <a:ext cx="485775" cy="1377950"/>
          </a:xfrm>
          <a:prstGeom prst="downArrow">
            <a:avLst>
              <a:gd name="adj1" fmla="val 50000"/>
              <a:gd name="adj2" fmla="val 7091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640729"/>
            <a:ext cx="785814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Речевая                      Познавательная            Оздоровительная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деятельность                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деятельность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            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деятельность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235132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38325" algn="l"/>
              </a:tabLst>
            </a:pPr>
            <a:r>
              <a:rPr kumimoji="0" lang="ru-RU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383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357158" y="5052849"/>
            <a:ext cx="757242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Игровая                      Художественная                  Трудовая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деятельность                  деятельность                 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деятельность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  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0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505" grpId="0" animBg="1"/>
      <p:bldP spid="21510" grpId="0" animBg="1"/>
      <p:bldP spid="21508" grpId="0" animBg="1"/>
      <p:bldP spid="21509" grpId="0" animBg="1"/>
      <p:bldP spid="21506" grpId="0" animBg="1"/>
      <p:bldP spid="215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28596" y="285728"/>
            <a:ext cx="3571900" cy="4357718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Из овощей и фруктов приготовить можно салатов витаминных, </a:t>
            </a:r>
            <a:br>
              <a:rPr lang="ru-RU" sz="3600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и простых,</a:t>
            </a:r>
            <a:br>
              <a:rPr lang="ru-RU" sz="3600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и сложных!</a:t>
            </a:r>
            <a:endParaRPr lang="ru-RU" sz="3600" i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142852"/>
            <a:ext cx="5072098" cy="650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3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242048" cy="18202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Морковь и яблоко сдружились</a:t>
            </a:r>
            <a:b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в дорогу снарядились,</a:t>
            </a:r>
            <a:b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терке прыгали и вот- </a:t>
            </a:r>
            <a:b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нам попали прямо в рот!</a:t>
            </a:r>
            <a:endParaRPr lang="ru-RU" sz="3200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285992"/>
            <a:ext cx="671517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3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5.jpg"/>
          <p:cNvPicPr>
            <a:picLocks noChangeAspect="1"/>
          </p:cNvPicPr>
          <p:nvPr/>
        </p:nvPicPr>
        <p:blipFill>
          <a:blip r:embed="rId2" cstate="print"/>
          <a:srcRect l="1340" b="16980"/>
          <a:stretch>
            <a:fillRect/>
          </a:stretch>
        </p:blipFill>
        <p:spPr>
          <a:xfrm rot="369318">
            <a:off x="4491084" y="2271654"/>
            <a:ext cx="3946922" cy="403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3.jpg"/>
          <p:cNvPicPr>
            <a:picLocks noChangeAspect="1"/>
          </p:cNvPicPr>
          <p:nvPr/>
        </p:nvPicPr>
        <p:blipFill>
          <a:blip r:embed="rId3" cstate="print"/>
          <a:srcRect l="-181" r="9880" b="4533"/>
          <a:stretch>
            <a:fillRect/>
          </a:stretch>
        </p:blipFill>
        <p:spPr>
          <a:xfrm rot="21163490">
            <a:off x="274781" y="1853392"/>
            <a:ext cx="3612506" cy="4569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6429420" cy="1748816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Никогда не унываю</a:t>
            </a:r>
            <a:b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улыбка на лице, </a:t>
            </a:r>
            <a:b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потому что принимаю витамины А, В, С!</a:t>
            </a:r>
            <a:endParaRPr lang="ru-RU" sz="2800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.jpg"/>
          <p:cNvPicPr>
            <a:picLocks noChangeAspect="1"/>
          </p:cNvPicPr>
          <p:nvPr/>
        </p:nvPicPr>
        <p:blipFill>
          <a:blip r:embed="rId2" cstate="print"/>
          <a:srcRect l="5729" t="14582" b="18750"/>
          <a:stretch>
            <a:fillRect/>
          </a:stretch>
        </p:blipFill>
        <p:spPr>
          <a:xfrm>
            <a:off x="2285984" y="2071678"/>
            <a:ext cx="5572164" cy="4572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5072098" cy="1714528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 простуды и ангины</a:t>
            </a:r>
            <a:b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помогают апельсины,</a:t>
            </a:r>
            <a:b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кожуру мы оставляем</a:t>
            </a:r>
            <a:b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завариваем с чаем!</a:t>
            </a:r>
            <a:endParaRPr lang="ru-RU" sz="2800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2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000924" cy="157165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 обедом мы с соседом любим есть зеленый лук – помогает от недуг!</a:t>
            </a:r>
            <a:endParaRPr lang="ru-RU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000240"/>
            <a:ext cx="7500990" cy="4643470"/>
          </a:xfrm>
          <a:prstGeom prst="rect">
            <a:avLst/>
          </a:prstGeom>
        </p:spPr>
      </p:pic>
    </p:spTree>
  </p:cSld>
  <p:clrMapOvr>
    <a:masterClrMapping/>
  </p:clrMapOvr>
  <p:transition advTm="102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40389" y="1000108"/>
            <a:ext cx="640431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Выращивание</a:t>
            </a:r>
          </a:p>
          <a:p>
            <a:pPr algn="ctr"/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лука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2" cstate="print"/>
          <a:srcRect b="5840"/>
          <a:stretch>
            <a:fillRect/>
          </a:stretch>
        </p:blipFill>
        <p:spPr>
          <a:xfrm rot="21335549">
            <a:off x="428017" y="319662"/>
            <a:ext cx="3206448" cy="38266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14.jpg"/>
          <p:cNvPicPr>
            <a:picLocks noChangeAspect="1"/>
          </p:cNvPicPr>
          <p:nvPr/>
        </p:nvPicPr>
        <p:blipFill>
          <a:blip r:embed="rId3" cstate="print"/>
          <a:srcRect b="2566"/>
          <a:stretch>
            <a:fillRect/>
          </a:stretch>
        </p:blipFill>
        <p:spPr>
          <a:xfrm rot="218701">
            <a:off x="5773828" y="307148"/>
            <a:ext cx="3048000" cy="39848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3.jpg"/>
          <p:cNvPicPr>
            <a:picLocks noChangeAspect="1"/>
          </p:cNvPicPr>
          <p:nvPr/>
        </p:nvPicPr>
        <p:blipFill>
          <a:blip r:embed="rId4" cstate="print"/>
          <a:srcRect b="5273"/>
          <a:stretch>
            <a:fillRect/>
          </a:stretch>
        </p:blipFill>
        <p:spPr>
          <a:xfrm>
            <a:off x="2928926" y="2794000"/>
            <a:ext cx="3286148" cy="3849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51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 rot="740895">
            <a:off x="4500562" y="428604"/>
            <a:ext cx="3520440" cy="1339841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Домино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«Овощи и фрукты»</a:t>
            </a:r>
            <a:endParaRPr lang="ru-RU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 rot="20708715">
            <a:off x="428596" y="4643446"/>
            <a:ext cx="4071966" cy="121444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Сюжетно-ролевая игра «День рождения»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51972">
            <a:off x="448668" y="418759"/>
            <a:ext cx="4220512" cy="3438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71827">
            <a:off x="4280298" y="2822853"/>
            <a:ext cx="4468978" cy="3432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4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285728"/>
            <a:ext cx="6686568" cy="2606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Необычный этот дом:</a:t>
            </a:r>
            <a:b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покупаем в доме том</a:t>
            </a:r>
            <a:b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помидоры и капусту,</a:t>
            </a:r>
            <a:b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лук и перец очень вкусный,</a:t>
            </a:r>
            <a:b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фрукты, ягоды, салат –</a:t>
            </a:r>
            <a:b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всё полезно для ребят!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2" cstate="print"/>
          <a:srcRect r="2326" b="15686"/>
          <a:stretch>
            <a:fillRect/>
          </a:stretch>
        </p:blipFill>
        <p:spPr>
          <a:xfrm>
            <a:off x="1142976" y="3000372"/>
            <a:ext cx="621510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3.jpg"/>
          <p:cNvPicPr>
            <a:picLocks noChangeAspect="1"/>
          </p:cNvPicPr>
          <p:nvPr/>
        </p:nvPicPr>
        <p:blipFill>
          <a:blip r:embed="rId2" cstate="print"/>
          <a:srcRect t="12499" b="12500"/>
          <a:stretch>
            <a:fillRect/>
          </a:stretch>
        </p:blipFill>
        <p:spPr>
          <a:xfrm>
            <a:off x="1500166" y="785794"/>
            <a:ext cx="5486400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66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143800" cy="33686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Образовательный проект</a:t>
            </a:r>
            <a:b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0" i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0" i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" b="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" b="0" i="1" dirty="0" smtClean="0">
                <a:latin typeface="Arial" pitchFamily="34" charset="0"/>
                <a:cs typeface="Arial" pitchFamily="34" charset="0"/>
              </a:rPr>
            </a:br>
            <a:r>
              <a:rPr lang="ru-RU" sz="53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«Овощи и фрукты –</a:t>
            </a:r>
            <a:br>
              <a:rPr lang="ru-RU" sz="53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53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53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53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53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53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53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5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53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5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53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3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53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продукты»</a:t>
            </a:r>
            <a:endParaRPr lang="ru-RU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овощи-фрукты.jpg"/>
          <p:cNvPicPr>
            <a:picLocks noChangeAspect="1"/>
          </p:cNvPicPr>
          <p:nvPr/>
        </p:nvPicPr>
        <p:blipFill>
          <a:blip r:embed="rId2" cstate="print"/>
          <a:srcRect l="6742" t="8889" r="5618" b="6666"/>
          <a:stretch>
            <a:fillRect/>
          </a:stretch>
        </p:blipFill>
        <p:spPr>
          <a:xfrm>
            <a:off x="1214414" y="3714752"/>
            <a:ext cx="6072230" cy="3000396"/>
          </a:xfrm>
          <a:prstGeom prst="rect">
            <a:avLst/>
          </a:prstGeom>
        </p:spPr>
      </p:pic>
    </p:spTree>
  </p:cSld>
  <p:clrMapOvr>
    <a:masterClrMapping/>
  </p:clrMapOvr>
  <p:transition spd="slow" advTm="4977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6043626" cy="210600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Как-то овощи и фрукты</a:t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вдруг решили поиграть.</a:t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Поиграли, поплясали –</a:t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надо домики искать…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22.jpg"/>
          <p:cNvPicPr>
            <a:picLocks noChangeAspect="1"/>
          </p:cNvPicPr>
          <p:nvPr/>
        </p:nvPicPr>
        <p:blipFill>
          <a:blip r:embed="rId2" cstate="print"/>
          <a:srcRect t="21312"/>
          <a:stretch>
            <a:fillRect/>
          </a:stretch>
        </p:blipFill>
        <p:spPr>
          <a:xfrm>
            <a:off x="1643042" y="2500306"/>
            <a:ext cx="5286412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1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792961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Конкурс рисунков – алгоритмов</a:t>
            </a:r>
            <a:br>
              <a:rPr lang="ru-RU" sz="3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«Самый оригинальный салат»</a:t>
            </a:r>
            <a:endParaRPr lang="ru-RU" sz="32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643050"/>
            <a:ext cx="7429552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7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5150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Родительский уголок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26.jpg"/>
          <p:cNvPicPr>
            <a:picLocks noChangeAspect="1"/>
          </p:cNvPicPr>
          <p:nvPr/>
        </p:nvPicPr>
        <p:blipFill>
          <a:blip r:embed="rId2" cstate="print"/>
          <a:srcRect t="10959"/>
          <a:stretch>
            <a:fillRect/>
          </a:stretch>
        </p:blipFill>
        <p:spPr>
          <a:xfrm>
            <a:off x="285720" y="1428736"/>
            <a:ext cx="7715304" cy="5072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82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Ожидаемые результаты: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500174"/>
            <a:ext cx="7000924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Дети узнали много нового о витаминах, содержащихся в овощах и фруктах, получили практические навыки по приготовлению салатов. 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1285860"/>
            <a:ext cx="750099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40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Дети умеют классифицировать овощи и фрукты, выбирать наиболее полезные.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40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Знают содержание в них определенных витаминов и их значение для здоровья организма.</a:t>
            </a:r>
            <a:endParaRPr kumimoji="0" lang="ru-RU" sz="40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14348" y="1643050"/>
            <a:ext cx="721523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4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Родители грамотно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4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творчески относятся к вопросам правильного питания и воспитания здорового образа жизни у своих детей.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428736"/>
            <a:ext cx="728667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Дети стали более выносливыми, жизнерадостными, здоровыми.</a:t>
            </a:r>
          </a:p>
          <a:p>
            <a:pPr algn="ctr"/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привередничают во время еды.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225689"/>
            <a:ext cx="73581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 дети научились красиво накрывать стол для чайной церемонии.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20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52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7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8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0"/>
                            </p:stCondLst>
                            <p:childTnLst>
                              <p:par>
                                <p:cTn id="27" presetID="52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8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9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500"/>
                            </p:stCondLst>
                            <p:childTnLst>
                              <p:par>
                                <p:cTn id="38" presetID="52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39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0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0"/>
                            </p:stCondLst>
                            <p:childTnLst>
                              <p:par>
                                <p:cTn id="49" presetID="52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50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1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500"/>
                            </p:stCondLst>
                            <p:childTnLst>
                              <p:par>
                                <p:cTn id="60" presetID="52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1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2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500"/>
                            </p:stCondLst>
                            <p:childTnLst>
                              <p:par>
                                <p:cTn id="66" presetID="5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8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22529" grpId="0"/>
      <p:bldP spid="22529" grpId="1"/>
      <p:bldP spid="22530" grpId="0"/>
      <p:bldP spid="22530" grpId="1"/>
      <p:bldP spid="10" grpId="0"/>
      <p:bldP spid="10" grpId="1"/>
      <p:bldP spid="7" grpId="0"/>
      <p:bldP spid="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Work\lokomotivchik 9 02 2010\Новая папка\lemon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2643182"/>
            <a:ext cx="442915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Work\lokomotivchik 9 02 2010\Новая папка\lemon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357166"/>
            <a:ext cx="507209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Work\lokomotivchik 9 02 2010\Новая папка\lemon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500090"/>
            <a:ext cx="450059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1142984"/>
            <a:ext cx="31432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Хорошее</a:t>
            </a:r>
          </a:p>
          <a:p>
            <a:pPr algn="ctr"/>
            <a:r>
              <a:rPr lang="ru-RU" sz="2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самочувствие</a:t>
            </a:r>
          </a:p>
          <a:p>
            <a:pPr algn="ctr"/>
            <a:r>
              <a:rPr lang="ru-RU" sz="2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настроение</a:t>
            </a:r>
            <a:endParaRPr lang="ru-RU" sz="24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786322"/>
            <a:ext cx="33251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Высокая </a:t>
            </a:r>
          </a:p>
          <a:p>
            <a:pPr algn="ctr"/>
            <a:r>
              <a:rPr lang="ru-RU" sz="2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работоспособность</a:t>
            </a:r>
            <a:endParaRPr lang="ru-RU" sz="20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2214554"/>
            <a:ext cx="317471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Устойчивость </a:t>
            </a:r>
          </a:p>
          <a:p>
            <a:pPr algn="ctr"/>
            <a:r>
              <a:rPr lang="ru-RU" sz="2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r>
              <a:rPr lang="ru-RU" sz="24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инфекциям</a:t>
            </a:r>
          </a:p>
          <a:p>
            <a:pPr algn="ctr"/>
            <a:r>
              <a:rPr lang="ru-RU" sz="2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к другим</a:t>
            </a:r>
          </a:p>
          <a:p>
            <a:pPr algn="ctr"/>
            <a:r>
              <a:rPr lang="ru-RU" sz="2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  <a:r>
              <a:rPr lang="ru-RU" sz="24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еблагоприятным</a:t>
            </a:r>
          </a:p>
          <a:p>
            <a:pPr algn="ctr"/>
            <a:r>
              <a:rPr lang="ru-RU" sz="2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факторам</a:t>
            </a:r>
          </a:p>
          <a:p>
            <a:pPr algn="ctr"/>
            <a:r>
              <a:rPr lang="ru-RU" sz="2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r>
              <a:rPr lang="ru-RU" sz="24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нешней среды</a:t>
            </a:r>
            <a:endParaRPr lang="ru-RU" sz="24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:\Work\lokomotivchik 9 02 2010\00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714356"/>
            <a:ext cx="292895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9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7715303" cy="621510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571744"/>
            <a:ext cx="7215238" cy="2821741"/>
          </a:xfrm>
        </p:spPr>
        <p:txBody>
          <a:bodyPr>
            <a:noAutofit/>
          </a:bodyPr>
          <a:lstStyle/>
          <a:p>
            <a:pPr algn="ctr"/>
            <a:r>
              <a:rPr lang="ru-RU" sz="96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Старшая группа</a:t>
            </a:r>
            <a:endParaRPr lang="ru-RU" sz="9600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42910" y="500042"/>
            <a:ext cx="7286676" cy="114298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Возраст детей:</a:t>
            </a:r>
            <a:endParaRPr lang="ru-RU" sz="6600" b="1" i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1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daa591ec80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7358114" cy="59293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357430"/>
            <a:ext cx="7858180" cy="3607559"/>
          </a:xfrm>
        </p:spPr>
        <p:txBody>
          <a:bodyPr>
            <a:noAutofit/>
          </a:bodyPr>
          <a:lstStyle/>
          <a:p>
            <a:pPr algn="ctr"/>
            <a:r>
              <a:rPr lang="ru-RU" sz="66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5 месяцев</a:t>
            </a:r>
            <a:br>
              <a:rPr lang="ru-RU" sz="66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6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66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0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(декабрь – апрель)</a:t>
            </a:r>
            <a:endParaRPr lang="ru-RU" sz="6600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428604"/>
            <a:ext cx="7500990" cy="121444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Срок проекта:</a:t>
            </a:r>
            <a:endParaRPr lang="ru-RU" sz="1800" b="1" i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1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roccoli-clean-FD-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7572428" cy="60007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357430"/>
            <a:ext cx="7858180" cy="3929089"/>
          </a:xfrm>
        </p:spPr>
        <p:txBody>
          <a:bodyPr>
            <a:noAutofit/>
          </a:bodyPr>
          <a:lstStyle/>
          <a:p>
            <a:pPr algn="ctr"/>
            <a:r>
              <a:rPr lang="ru-RU" sz="66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Информационно </a:t>
            </a:r>
            <a:br>
              <a:rPr lang="ru-RU" sz="66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600" cap="none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практико</a:t>
            </a:r>
            <a:r>
              <a:rPr lang="ru-RU" sz="66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br>
              <a:rPr lang="ru-RU" sz="66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6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ориентированный</a:t>
            </a:r>
            <a:endParaRPr lang="ru-RU" sz="6600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00" y="214290"/>
            <a:ext cx="6929486" cy="128588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Тип проекта:</a:t>
            </a:r>
            <a:endParaRPr lang="ru-RU" sz="7200" b="1" i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3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2286000" cy="2400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071678"/>
            <a:ext cx="7500990" cy="3929090"/>
          </a:xfrm>
        </p:spPr>
        <p:txBody>
          <a:bodyPr>
            <a:noAutofit/>
          </a:bodyPr>
          <a:lstStyle/>
          <a:p>
            <a:pPr algn="ctr"/>
            <a:r>
              <a:rPr lang="ru-RU" sz="5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Недостаток витаминов в детском организме </a:t>
            </a:r>
            <a:br>
              <a:rPr lang="ru-RU" sz="5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зимне-весенний период</a:t>
            </a:r>
            <a:endParaRPr lang="ru-RU" sz="54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4480" y="357166"/>
            <a:ext cx="7143800" cy="128588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Проблема:</a:t>
            </a:r>
            <a:endParaRPr lang="ru-RU" sz="7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2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85860"/>
            <a:ext cx="7858180" cy="5143537"/>
          </a:xfrm>
        </p:spPr>
        <p:txBody>
          <a:bodyPr>
            <a:noAutofit/>
          </a:bodyPr>
          <a:lstStyle/>
          <a:p>
            <a:pPr algn="ctr"/>
            <a:r>
              <a:rPr lang="ru-RU" sz="4400" b="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Дополнение и закрепление знаний детей о витаминах,</a:t>
            </a:r>
            <a:br>
              <a:rPr lang="ru-RU" sz="4400" b="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их пользе для здоровья человека,</a:t>
            </a:r>
            <a:br>
              <a:rPr lang="ru-RU" sz="4400" b="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0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 содержании тех или иных витаминов в овощах и фруктах </a:t>
            </a:r>
            <a:endParaRPr lang="ru-RU" sz="4400" b="0" i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428605"/>
            <a:ext cx="7000924" cy="857255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 проекта: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42910" y="428625"/>
            <a:ext cx="7143800" cy="9286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Задачи проекта: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428736"/>
            <a:ext cx="7715304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4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Углубить знания детей и родителей о ценностях продуктов питания (овощей и фруктов),</a:t>
            </a:r>
          </a:p>
          <a:p>
            <a:pPr algn="ctr"/>
            <a:r>
              <a:rPr kumimoji="0" lang="ru-RU" sz="4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 способах хранения и приготовления салатов из овощей и фруктов.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000240"/>
            <a:ext cx="778674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6000" b="1" i="1" u="none" strike="noStrike" cap="none" spc="0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Обогащать и развивать активный словарь детей.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42910" y="1357298"/>
            <a:ext cx="707236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66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Воспитание КГН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66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желание быть здоровым.</a:t>
            </a:r>
            <a:endParaRPr kumimoji="0" lang="ru-RU" sz="60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225689"/>
            <a:ext cx="7143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Научить детей готовить простейшие салаты, сервировать стол.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5720" y="1142984"/>
            <a:ext cx="771530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r"/>
              </a:tabLst>
            </a:pPr>
            <a:r>
              <a:rPr kumimoji="0" lang="ru-RU" sz="4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Вызывать у детей познавательную активность по теме “Что полезно и что вредно для здоровья” посредством игровой, трудовой и практической деятельности.</a:t>
            </a:r>
            <a:endParaRPr kumimoji="0" lang="ru-RU" sz="40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02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52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7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8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0"/>
                            </p:stCondLst>
                            <p:childTnLst>
                              <p:par>
                                <p:cTn id="27" presetID="52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8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9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000"/>
                            </p:stCondLst>
                            <p:childTnLst>
                              <p:par>
                                <p:cTn id="38" presetID="52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9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0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0"/>
                            </p:stCondLst>
                            <p:childTnLst>
                              <p:par>
                                <p:cTn id="49" presetID="52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50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1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9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4000"/>
                            </p:stCondLst>
                            <p:childTnLst>
                              <p:par>
                                <p:cTn id="60" presetID="52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1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2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8000"/>
                            </p:stCondLst>
                            <p:childTnLst>
                              <p:par>
                                <p:cTn id="66" presetID="5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8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/>
      <p:bldP spid="6" grpId="1"/>
      <p:bldP spid="10" grpId="0"/>
      <p:bldP spid="10" grpId="1"/>
      <p:bldP spid="1028" grpId="0"/>
      <p:bldP spid="1028" grpId="1"/>
      <p:bldP spid="9" grpId="0"/>
      <p:bldP spid="9" grpId="1"/>
      <p:bldP spid="14337" grpId="0"/>
      <p:bldP spid="1433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122011535.jpg"/>
          <p:cNvPicPr>
            <a:picLocks noChangeAspect="1"/>
          </p:cNvPicPr>
          <p:nvPr/>
        </p:nvPicPr>
        <p:blipFill>
          <a:blip r:embed="rId2" cstate="print"/>
          <a:srcRect l="-5859" t="23438" r="-6934" b="16014"/>
          <a:stretch>
            <a:fillRect/>
          </a:stretch>
        </p:blipFill>
        <p:spPr>
          <a:xfrm rot="21287752">
            <a:off x="357158" y="500042"/>
            <a:ext cx="7358114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19122011534.jpg"/>
          <p:cNvPicPr>
            <a:picLocks noChangeAspect="1"/>
          </p:cNvPicPr>
          <p:nvPr/>
        </p:nvPicPr>
        <p:blipFill>
          <a:blip r:embed="rId3" cstate="print"/>
          <a:srcRect t="18750" b="18750"/>
          <a:stretch>
            <a:fillRect/>
          </a:stretch>
        </p:blipFill>
        <p:spPr>
          <a:xfrm>
            <a:off x="1214414" y="3571876"/>
            <a:ext cx="5948370" cy="2788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3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526</TotalTime>
  <Words>299</Words>
  <Application>Microsoft Office PowerPoint</Application>
  <PresentationFormat>Экран (4:3)</PresentationFormat>
  <Paragraphs>63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Изящная</vt:lpstr>
      <vt:lpstr>Воспитатель  I категории  Мамалыга татьяна викторовна</vt:lpstr>
      <vt:lpstr>Образовательный проект   «Овощи и фрукты – витаминные продукты»</vt:lpstr>
      <vt:lpstr>Старшая группа</vt:lpstr>
      <vt:lpstr>5 месяцев  (декабрь – апрель)</vt:lpstr>
      <vt:lpstr>Информационно  практико – ориентированный</vt:lpstr>
      <vt:lpstr>Недостаток витаминов в детском организме  в зимне-весенний период</vt:lpstr>
      <vt:lpstr>Дополнение и закрепление знаний детей о витаминах,  их пользе для здоровья человека,  о содержании тех или иных витаминов в овощах и фруктах </vt:lpstr>
      <vt:lpstr>Слайд 8</vt:lpstr>
      <vt:lpstr>Слайд 9</vt:lpstr>
      <vt:lpstr>Методы реализации проекта</vt:lpstr>
      <vt:lpstr>Из овощей и фруктов приготовить можно салатов витаминных,  и простых, и сложных!</vt:lpstr>
      <vt:lpstr>Морковь и яблоко сдружились  и в дорогу снарядились, на терке прыгали и вот-  нам попали прямо в рот!</vt:lpstr>
      <vt:lpstr>Никогда не унываю и улыбка на лице,  потому что принимаю витамины А, В, С!</vt:lpstr>
      <vt:lpstr>От простуды и ангины помогают апельсины, кожуру мы оставляем и завариваем с чаем!</vt:lpstr>
      <vt:lpstr>За обедом мы с соседом любим есть зеленый лук – помогает от недуг!</vt:lpstr>
      <vt:lpstr>Слайд 16</vt:lpstr>
      <vt:lpstr>Слайд 17</vt:lpstr>
      <vt:lpstr>Необычный этот дом: покупаем в доме том помидоры и капусту, лук и перец очень вкусный, фрукты, ягоды, салат – всё полезно для ребят!</vt:lpstr>
      <vt:lpstr>Слайд 19</vt:lpstr>
      <vt:lpstr>Как-то овощи и фрукты вдруг решили поиграть. Поиграли, поплясали – надо домики искать…</vt:lpstr>
      <vt:lpstr>Конкурс рисунков – алгоритмов «Самый оригинальный салат»</vt:lpstr>
      <vt:lpstr>Родительский уголок</vt:lpstr>
      <vt:lpstr>Ожидаемые результаты: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Дима</cp:lastModifiedBy>
  <cp:revision>57</cp:revision>
  <dcterms:created xsi:type="dcterms:W3CDTF">2011-12-17T10:06:25Z</dcterms:created>
  <dcterms:modified xsi:type="dcterms:W3CDTF">2011-12-19T12:27:05Z</dcterms:modified>
</cp:coreProperties>
</file>