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58" r:id="rId4"/>
    <p:sldId id="261" r:id="rId5"/>
    <p:sldId id="260" r:id="rId6"/>
    <p:sldId id="264" r:id="rId7"/>
    <p:sldId id="263" r:id="rId8"/>
    <p:sldId id="266" r:id="rId9"/>
    <p:sldId id="269" r:id="rId10"/>
    <p:sldId id="265" r:id="rId11"/>
    <p:sldId id="268" r:id="rId12"/>
    <p:sldId id="270" r:id="rId13"/>
    <p:sldId id="27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3" r:id="rId22"/>
    <p:sldId id="279" r:id="rId23"/>
    <p:sldId id="281" r:id="rId24"/>
    <p:sldId id="282" r:id="rId25"/>
    <p:sldId id="280" r:id="rId26"/>
    <p:sldId id="284" r:id="rId27"/>
    <p:sldId id="285" r:id="rId28"/>
    <p:sldId id="286" r:id="rId29"/>
    <p:sldId id="287" r:id="rId30"/>
    <p:sldId id="256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66"/>
    <a:srgbClr val="FFFFCC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885" autoAdjust="0"/>
  </p:normalViewPr>
  <p:slideViewPr>
    <p:cSldViewPr>
      <p:cViewPr>
        <p:scale>
          <a:sx n="59" d="100"/>
          <a:sy n="59" d="100"/>
        </p:scale>
        <p:origin x="-1464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C5DD-9660-4C52-8773-84EB66E6F4BA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DF67-9024-4615-8513-65ECDF13F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0153-5342-4DD9-B137-CD7CD2077479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4111-7DB9-46DC-9F47-233C16274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632A-73D3-4256-94F8-91AF41EEDFDF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DB7E-C4E2-4E6B-A320-868733793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9D9D-6006-491A-9342-12C520CA488C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1385F-94BE-464D-BF70-63E03F9FF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54F9-A7C1-41E7-99F0-FBAE116FCE9B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A7E3-E86B-459D-B267-661C83B3C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426A-3271-41D5-83B2-74D7D4B6E4DC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4A87-9E01-4194-A82F-D8D46BB4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C442-054B-4C37-88F2-07105E051A42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3A4E-64E1-4F04-8645-4D3AF9E25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F8A3-81EA-4437-882A-A578E61E410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BCF9-C9E0-4921-8669-C3C60A37D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F295-467C-4C93-A4B5-71A7C0286B8E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639E-AFA3-492C-9288-0C1E5E34C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FEB6-A152-4DFC-BD2D-CEEF8E34BEB6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069A-BE7D-49FF-B243-65808A95D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BA7F-7BB6-4A42-A52E-691F698E16BA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55F2-E37F-45B6-A85A-24B4142D2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79278D-9370-453B-B296-4C9658C95967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C56F40-BE26-4A5E-8E9A-F0F3691F7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az-ekzams.ru/uploads/posts/2010-07/1279848114_11383e3b3e33384f-213f4030323e473d4b35-3c3042354038303b4b-45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az-ekzams.ru/uploads/posts/2010-07/1279848098_11383e3b3e33384f-213f4030323e473d4b35-3c3042354038303b4b-4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Головной мозг</a:t>
            </a:r>
            <a:endParaRPr lang="ru-RU" dirty="0"/>
          </a:p>
        </p:txBody>
      </p:sp>
      <p:pic>
        <p:nvPicPr>
          <p:cNvPr id="22530" name="Содержимое 8" descr="0702080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85813"/>
            <a:ext cx="9144000" cy="6072187"/>
          </a:xfr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4515644" y="5591969"/>
            <a:ext cx="647700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00500" y="6000750"/>
            <a:ext cx="121443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Прямоугольник 13"/>
          <p:cNvSpPr>
            <a:spLocks noChangeArrowheads="1"/>
          </p:cNvSpPr>
          <p:nvPr/>
        </p:nvSpPr>
        <p:spPr bwMode="auto">
          <a:xfrm>
            <a:off x="4429125" y="5929313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715000" cy="990600"/>
          </a:xfrm>
        </p:spPr>
        <p:txBody>
          <a:bodyPr/>
          <a:lstStyle/>
          <a:p>
            <a:r>
              <a:rPr lang="ru-RU" sz="480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Рефлекторная дуга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643063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 rtlCol="0">
            <a:normAutofit/>
          </a:bodyPr>
          <a:lstStyle/>
          <a:p>
            <a:pPr marL="0" indent="176213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 — ответная реакция организма на раздражение, протекающая с участием центральной нервной системы.</a:t>
            </a:r>
          </a:p>
          <a:p>
            <a:pPr marL="0" indent="176213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281487" cy="48291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tabLst>
                <a:tab pos="96838" algn="l"/>
              </a:tabLst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Безусловные рефлексы —врожденные реакции организма на жизненно важные раздражители.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488" cy="45259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Условные рефлексы —это такие реакции организма, которые не являются врожденными, а вырабатываются в различных прижизненных условиях.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Отросток нервной клетки, по которому нервный импульс направляется к телу нервной клетки </a:t>
            </a:r>
          </a:p>
          <a:p>
            <a:pPr marL="0" indent="0" algn="ctr">
              <a:buFont typeface="Arial" charset="0"/>
              <a:buNone/>
            </a:pPr>
            <a:endParaRPr lang="ru-RU" smtClean="0"/>
          </a:p>
          <a:p>
            <a:pPr marL="0" indent="0" algn="ctr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2857500"/>
          <a:ext cx="7572375" cy="164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75"/>
                <a:gridCol w="1081775"/>
                <a:gridCol w="1081775"/>
                <a:gridCol w="1081775"/>
                <a:gridCol w="1081775"/>
                <a:gridCol w="1081775"/>
                <a:gridCol w="1081775"/>
              </a:tblGrid>
              <a:tr h="1643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38" y="2857500"/>
          <a:ext cx="7572375" cy="164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75"/>
                <a:gridCol w="1081775"/>
                <a:gridCol w="1081775"/>
                <a:gridCol w="1081775"/>
                <a:gridCol w="1081775"/>
                <a:gridCol w="1081775"/>
                <a:gridCol w="1081775"/>
              </a:tblGrid>
              <a:tr h="1643074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Ответная реакция организма на раздражение, протекающая с участием центральной нервной системы.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813" y="3714750"/>
          <a:ext cx="7572375" cy="178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75"/>
                <a:gridCol w="1081775"/>
                <a:gridCol w="1081775"/>
                <a:gridCol w="1081775"/>
                <a:gridCol w="1081775"/>
                <a:gridCol w="1081775"/>
                <a:gridCol w="1081775"/>
              </a:tblGrid>
              <a:tr h="1785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813" y="3714750"/>
          <a:ext cx="7572375" cy="178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75"/>
                <a:gridCol w="1081775"/>
                <a:gridCol w="1081775"/>
                <a:gridCol w="1081775"/>
                <a:gridCol w="1081775"/>
                <a:gridCol w="1081775"/>
                <a:gridCol w="1081775"/>
              </a:tblGrid>
              <a:tr h="1785950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2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Отросток нервной клетки, по которому осуществляется передача нервного импульса от тела нервной клетки.</a:t>
            </a:r>
            <a:r>
              <a:rPr lang="ru-RU" smtClean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313" y="3429000"/>
          <a:ext cx="6429375" cy="192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285884"/>
                <a:gridCol w="1285884"/>
                <a:gridCol w="1285884"/>
                <a:gridCol w="1285884"/>
              </a:tblGrid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313" y="3429000"/>
          <a:ext cx="6429375" cy="192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285884"/>
                <a:gridCol w="1285884"/>
                <a:gridCol w="1285884"/>
                <a:gridCol w="1285884"/>
              </a:tblGrid>
              <a:tr h="1928826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Специализированные контакты между нервными клетками, а также между нервными клетками и клетками исполнительного органа, обеспечивающие передачу нервных импульсов.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38" y="4214813"/>
          <a:ext cx="7072312" cy="187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727"/>
                <a:gridCol w="1178727"/>
                <a:gridCol w="1178727"/>
                <a:gridCol w="1178727"/>
                <a:gridCol w="1178727"/>
                <a:gridCol w="1178727"/>
              </a:tblGrid>
              <a:tr h="18710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38" y="4214813"/>
          <a:ext cx="7072312" cy="187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727"/>
                <a:gridCol w="1178727"/>
                <a:gridCol w="1178727"/>
                <a:gridCol w="1178727"/>
                <a:gridCol w="1178727"/>
                <a:gridCol w="1178727"/>
              </a:tblGrid>
              <a:tr h="1871038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2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Название нервной клетки.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50" y="3143250"/>
          <a:ext cx="7072313" cy="192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727"/>
                <a:gridCol w="1178727"/>
                <a:gridCol w="1178727"/>
                <a:gridCol w="1178727"/>
                <a:gridCol w="1178727"/>
                <a:gridCol w="1178727"/>
              </a:tblGrid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50" y="3143250"/>
          <a:ext cx="7072313" cy="192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727"/>
                <a:gridCol w="1178727"/>
                <a:gridCol w="1178727"/>
                <a:gridCol w="1178727"/>
                <a:gridCol w="1178727"/>
                <a:gridCol w="1178727"/>
              </a:tblGrid>
              <a:tr h="1928826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3214687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Часть головного мозга, которая граничит с продолговатым мозгом; она свойственна лишь млекопитающим и наибольшего развития достигла у человека.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25" y="4000500"/>
          <a:ext cx="6096000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000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25" y="4000500"/>
          <a:ext cx="6096000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000264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286625" cy="3082925"/>
          </a:xfrm>
        </p:spPr>
        <p:txBody>
          <a:bodyPr/>
          <a:lstStyle/>
          <a:p>
            <a:r>
              <a:rPr lang="ru-RU" sz="7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Нервная система человека</a:t>
            </a:r>
          </a:p>
        </p:txBody>
      </p:sp>
      <p:pic>
        <p:nvPicPr>
          <p:cNvPr id="14339" name="Рисунок 2" descr="99620364_or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286125"/>
            <a:ext cx="357822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0438"/>
            <a:ext cx="8229600" cy="3000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 “рефлекс”был введен в физиологию французским ученым Рене Декартом в XVII веке.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63" y="1285875"/>
          <a:ext cx="6929437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914"/>
                <a:gridCol w="1154914"/>
                <a:gridCol w="1154914"/>
                <a:gridCol w="1154914"/>
                <a:gridCol w="1154914"/>
                <a:gridCol w="1154914"/>
              </a:tblGrid>
              <a:tr h="2000264">
                <a:tc>
                  <a:txBody>
                    <a:bodyPr/>
                    <a:lstStyle/>
                    <a:p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563" y="1285875"/>
          <a:ext cx="1214437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2000264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63" y="1285875"/>
          <a:ext cx="1143000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2000264">
                <a:tc>
                  <a:txBody>
                    <a:bodyPr/>
                    <a:lstStyle/>
                    <a:p>
                      <a:r>
                        <a:rPr lang="ru-RU" sz="8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29000" y="1285875"/>
          <a:ext cx="1143000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2000264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0" y="1285875"/>
          <a:ext cx="1143000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2000264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5000" y="1285875"/>
          <a:ext cx="1143000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2000264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58000" y="1285875"/>
          <a:ext cx="1143000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2000264"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8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9313" y="857250"/>
            <a:ext cx="2928937" cy="5143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Канадский физиолог,  ввел понятие «стресс» в физиологию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Содержимое 4" descr="seli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60338"/>
            <a:ext cx="5072063" cy="6626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3786188"/>
          </a:xfrm>
        </p:spPr>
        <p:txBody>
          <a:bodyPr/>
          <a:lstStyle/>
          <a:p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Стресс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неспецифическая реакция организма на физическое или психологическое воздействие, нарушающее его гомеостаз.</a:t>
            </a:r>
          </a:p>
        </p:txBody>
      </p:sp>
      <p:pic>
        <p:nvPicPr>
          <p:cNvPr id="34819" name="Рисунок 2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643438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«То, что не убивает нас, делает нас сильнее»?</a:t>
            </a:r>
            <a:b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58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88" y="3886200"/>
            <a:ext cx="3714750" cy="1752600"/>
          </a:xfrm>
        </p:spPr>
        <p:txBody>
          <a:bodyPr/>
          <a:lstStyle/>
          <a:p>
            <a:pPr algn="r"/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Фридрих Ницше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стресса:</a:t>
            </a: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flipV="1">
            <a:off x="285750" y="4572000"/>
            <a:ext cx="4714875" cy="1571625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5000625" y="3071813"/>
            <a:ext cx="3357563" cy="1500187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42938" y="5000625"/>
            <a:ext cx="1857375" cy="571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313" y="3786188"/>
            <a:ext cx="4071937" cy="571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сопротивляемость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502276" y="5715000"/>
            <a:ext cx="2284412" cy="1587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858000" y="5072063"/>
            <a:ext cx="1857375" cy="571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истощение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Психосоматические заболевания</a:t>
            </a: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</a:t>
            </a:r>
            <a:b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группа болезненных состояний, появляющихся в результате взаимодействия психических и физиологических факторов. Представляют собой физиологические патологии, развивающиеся под влиянием психогенных факторов</a:t>
            </a:r>
            <a:r>
              <a:rPr lang="ru-RU" smtClean="0">
                <a:solidFill>
                  <a:srgbClr val="002060"/>
                </a:solidFill>
              </a:rPr>
              <a:t>.</a:t>
            </a:r>
            <a:br>
              <a:rPr lang="ru-RU" smtClean="0">
                <a:solidFill>
                  <a:srgbClr val="002060"/>
                </a:solidFill>
              </a:rPr>
            </a:br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50"/>
          </a:xfrm>
        </p:spPr>
        <p:txBody>
          <a:bodyPr/>
          <a:lstStyle/>
          <a:p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отравление; голод; страх; гнев; боль; тревога.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2643188"/>
            <a:ext cx="4038600" cy="3857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u="sng" smtClean="0">
                <a:solidFill>
                  <a:srgbClr val="FF0000"/>
                </a:solidFill>
              </a:rPr>
              <a:t>Психологический стресс</a:t>
            </a:r>
          </a:p>
          <a:p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</a:p>
          <a:p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гнев</a:t>
            </a:r>
          </a:p>
          <a:p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тревога</a:t>
            </a:r>
            <a:endParaRPr lang="ru-RU" sz="4000" u="sng" smtClean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4313" y="2643188"/>
            <a:ext cx="4038600" cy="3482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u="sng" smtClean="0">
                <a:solidFill>
                  <a:srgbClr val="002060"/>
                </a:solidFill>
              </a:rPr>
              <a:t>Физиологический стресс</a:t>
            </a:r>
          </a:p>
          <a:p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отравление</a:t>
            </a:r>
          </a:p>
          <a:p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</a:t>
            </a:r>
          </a:p>
          <a:p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голод</a:t>
            </a:r>
            <a:endParaRPr lang="ru-RU" sz="4000" u="sng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5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458311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Стрессоустойчивость – это способность организма препятствовать прогрессированию психологического стресс.</a:t>
            </a:r>
          </a:p>
        </p:txBody>
      </p:sp>
      <p:pic>
        <p:nvPicPr>
          <p:cNvPr id="39938" name="Рисунок 7" descr="ст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4040188"/>
            <a:ext cx="6354763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избавления от стресса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786188"/>
          </a:xfrm>
        </p:spPr>
        <p:txBody>
          <a:bodyPr rtlCol="0">
            <a:normAutofit/>
          </a:bodyPr>
          <a:lstStyle/>
          <a:p>
            <a:pPr indent="95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Психологические: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 уровне восприятия информации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Механизм вытеснения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Механизм рационализации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64" name="Рисунок 4" descr="image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071563"/>
            <a:ext cx="17859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Практические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3" indent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Физические упражнения. </a:t>
            </a:r>
          </a:p>
          <a:p>
            <a:pPr marL="0" lvl="3" indent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Здоровое питание.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Массаж.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Ароматерапия.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Дыхательная гимнастика.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1988" name="Рисунок 3" descr="0002-005-Spor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500188"/>
            <a:ext cx="26622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3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5554662"/>
          </a:xfrm>
        </p:spPr>
        <p:txBody>
          <a:bodyPr/>
          <a:lstStyle/>
          <a:p>
            <a:r>
              <a:rPr lang="ru-RU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Строение нервной системы человека</a:t>
            </a:r>
          </a:p>
          <a:p>
            <a:r>
              <a:rPr lang="ru-RU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Стресс и болезни психосоматического характера</a:t>
            </a:r>
          </a:p>
          <a:p>
            <a:r>
              <a:rPr lang="ru-RU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психосоматического характера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da016c85e5e13b5739ad61e21b_pr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003_sea_1280_1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4-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79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243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0d060c98396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gpp0418+phuket-tropical-island-poste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tropical-beach-living-desktop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4303747828_ce95aea13d_z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amilto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olubaya_laguna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Nature_Forest_Tropical_Waterfalls_017748_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6(1)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9525"/>
            <a:ext cx="94297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38845-dorren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g2010028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25" y="2786063"/>
          <a:ext cx="7643813" cy="2571750"/>
        </p:xfrm>
        <a:graphic>
          <a:graphicData uri="http://schemas.openxmlformats.org/drawingml/2006/table">
            <a:tbl>
              <a:tblPr/>
              <a:tblGrid>
                <a:gridCol w="2905125"/>
                <a:gridCol w="4738688"/>
              </a:tblGrid>
              <a:tr h="257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 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Стена     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       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Нервная ткань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Нервная система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101013" y="1219200"/>
          <a:ext cx="207962" cy="3651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928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Проведите аналогию между понятиями, найдите верный ответ: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3" y="2928938"/>
            <a:ext cx="2071687" cy="642937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Нейрон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214313" y="571500"/>
            <a:ext cx="8643937" cy="3028950"/>
          </a:xfrm>
        </p:spPr>
        <p:txBody>
          <a:bodyPr/>
          <a:lstStyle/>
          <a:p>
            <a:r>
              <a:rPr lang="ru-RU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Расположите понятия в нужном порядке: </a:t>
            </a:r>
            <a:br>
              <a:rPr lang="ru-RU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спинной мозг; двигательный нейрон; рецептор; головной мозг; мышца; чувствительный нейрон. </a:t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313" y="3643313"/>
            <a:ext cx="8643937" cy="2928937"/>
          </a:xfrm>
        </p:spPr>
        <p:txBody>
          <a:bodyPr/>
          <a:lstStyle/>
          <a:p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рецептор;  - чувствительный нейрон; -  спинной мозг; - головной мозг; - двигательный нейрон; - мышца.</a:t>
            </a:r>
            <a:endParaRPr lang="ru-RU" sz="40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75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Рохлов В.С., Трофимов С.Б. «Человек и его здоровье.» Стр. 64-71. </a:t>
            </a: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современную пословицу о здоровье.</a:t>
            </a:r>
          </a:p>
          <a:p>
            <a:endParaRPr lang="ru-RU" smtClean="0"/>
          </a:p>
        </p:txBody>
      </p:sp>
      <p:pic>
        <p:nvPicPr>
          <p:cNvPr id="46084" name="Рисунок 3" descr="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503738"/>
            <a:ext cx="313372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 rtlCol="0">
            <a:normAutofit/>
          </a:bodyPr>
          <a:lstStyle/>
          <a:p>
            <a:pPr marL="0" indent="27305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Нервная система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система организма, которая отвечает  за согласованную деятельность различных органов и систем, за регуляцию функций, а также осуществляет связь организма с внешней средой. 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нервной системы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рефлекторно регулирует работу каждого органа;</a:t>
            </a:r>
          </a:p>
          <a:p>
            <a:r>
              <a:rPr 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согласовывает работу различных органов, создавая единое целое организма;</a:t>
            </a:r>
          </a:p>
          <a:p>
            <a:r>
              <a:rPr 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обеспечивает взаимодействие организма с окружающей средой;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181600" cy="1143000"/>
          </a:xfrm>
        </p:spPr>
        <p:txBody>
          <a:bodyPr/>
          <a:lstStyle/>
          <a:p>
            <a:r>
              <a:rPr lang="ru-RU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Строение нейрона</a:t>
            </a:r>
          </a:p>
        </p:txBody>
      </p:sp>
      <p:pic>
        <p:nvPicPr>
          <p:cNvPr id="18435" name="Рисунок 12" descr="384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963" y="1143000"/>
            <a:ext cx="4816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rot="5400000">
            <a:off x="3321050" y="4608513"/>
            <a:ext cx="2214563" cy="1587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>
            <a:off x="3214688" y="2286000"/>
            <a:ext cx="1214437" cy="428625"/>
          </a:xfrm>
          <a:prstGeom prst="curvedConnector3">
            <a:avLst>
              <a:gd name="adj1" fmla="val 68493"/>
            </a:avLst>
          </a:prstGeom>
          <a:ln w="28575">
            <a:solidFill>
              <a:srgbClr val="FF00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572125" y="5929313"/>
            <a:ext cx="1357313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50" dirty="0">
                <a:solidFill>
                  <a:schemeClr val="tx1"/>
                </a:solidFill>
              </a:rPr>
              <a:t>синапс</a:t>
            </a:r>
            <a:endParaRPr lang="ru-RU" sz="2400" spc="-1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214313" y="214313"/>
            <a:ext cx="3071812" cy="542925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Строение нервной системы</a:t>
            </a:r>
          </a:p>
        </p:txBody>
      </p:sp>
      <p:pic>
        <p:nvPicPr>
          <p:cNvPr id="19459" name="Содержимое 6" descr="Нервная систем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0"/>
            <a:ext cx="47863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4357687" cy="439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Спинной мозг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Содержимое 3" descr="СТРОЕНИЕ И ФУНКЦИИ ЦЕНТРАЛЬНОЙ НЕРВНОЙ СИСТЕМ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1000125"/>
            <a:ext cx="5429250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286500" y="274638"/>
            <a:ext cx="2400300" cy="5511800"/>
          </a:xfrm>
        </p:spPr>
        <p:txBody>
          <a:bodyPr/>
          <a:lstStyle/>
          <a:p>
            <a:r>
              <a:rPr lang="ru-RU" smtClean="0"/>
              <a:t>Головной мозг</a:t>
            </a:r>
          </a:p>
        </p:txBody>
      </p:sp>
      <p:pic>
        <p:nvPicPr>
          <p:cNvPr id="21507" name="Содержимое 3" descr="СТРОЕНИЕ И ФУНКЦИИ ЦЕНТРАЛЬНОЙ НЕРВНОЙ СИСТЕМ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9293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411</Words>
  <PresentationFormat>On-screen Show (4:3)</PresentationFormat>
  <Paragraphs>112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Calibri</vt:lpstr>
      <vt:lpstr>Arial</vt:lpstr>
      <vt:lpstr>Times New Roman</vt:lpstr>
      <vt:lpstr>Тема Office</vt:lpstr>
      <vt:lpstr>Слайд 1</vt:lpstr>
      <vt:lpstr>Нервная система человека</vt:lpstr>
      <vt:lpstr>Слайд 3</vt:lpstr>
      <vt:lpstr>Слайд 4</vt:lpstr>
      <vt:lpstr>Функции нервной системы</vt:lpstr>
      <vt:lpstr>Строение нейрона</vt:lpstr>
      <vt:lpstr>Строение нервной системы</vt:lpstr>
      <vt:lpstr>Спинной мозг</vt:lpstr>
      <vt:lpstr>Головной мозг</vt:lpstr>
      <vt:lpstr>Головной мозг</vt:lpstr>
      <vt:lpstr>Рефлекторная дуга</vt:lpstr>
      <vt:lpstr>Слайд 12</vt:lpstr>
      <vt:lpstr>РЕФЛЕКСЫ</vt:lpstr>
      <vt:lpstr>Слайд 14</vt:lpstr>
      <vt:lpstr>Ответная реакция организма на раздражение, протекающая с участием центральной нервной системы. </vt:lpstr>
      <vt:lpstr>Отросток нервной клетки, по которому осуществляется передача нервного импульса от тела нервной клетки. </vt:lpstr>
      <vt:lpstr>Специализированные контакты между нервными клетками, а также между нервными клетками и клетками исполнительного органа, обеспечивающие передачу нервных импульсов. </vt:lpstr>
      <vt:lpstr>Название нервной клетки. </vt:lpstr>
      <vt:lpstr>Часть головного мозга, которая граничит с продолговатым мозгом; она свойственна лишь млекопитающим и наибольшего развития достигла у человека.</vt:lpstr>
      <vt:lpstr>Термин “рефлекс”был введен в физиологию французским ученым Рене Декартом в XVII веке. </vt:lpstr>
      <vt:lpstr>Ганс Селье  Канадский физиолог,  ввел понятие «стресс» в физиологию</vt:lpstr>
      <vt:lpstr>Стресс — общая неспецифическая реакция организма на физическое или психологическое воздействие, нарушающее его гомеостаз.</vt:lpstr>
      <vt:lpstr>«То, что не убивает нас, делает нас сильнее»?  </vt:lpstr>
      <vt:lpstr>Стадии стресса:</vt:lpstr>
      <vt:lpstr>Психосоматические заболевания -  группа болезненных состояний, появляющихся в результате взаимодействия психических и физиологических факторов. Представляют собой физиологические патологии, развивающиеся под влиянием психогенных факторов. </vt:lpstr>
      <vt:lpstr>отравление; голод; страх; гнев; боль; тревога.</vt:lpstr>
      <vt:lpstr>Стрессоустойчивость – это способность организма препятствовать прогрессированию психологического стресс.</vt:lpstr>
      <vt:lpstr>Методы избавления от стресса</vt:lpstr>
      <vt:lpstr>Практические советы</vt:lpstr>
      <vt:lpstr>Слайд 30</vt:lpstr>
      <vt:lpstr>Проведите аналогию между понятиями, найдите верный ответ: </vt:lpstr>
      <vt:lpstr>Расположите понятия в нужном порядке:  спинной мозг; двигательный нейрон; рецептор; головной мозг; мышца; чувствительный нейрон. 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sergey.suharev</cp:lastModifiedBy>
  <cp:revision>89</cp:revision>
  <dcterms:modified xsi:type="dcterms:W3CDTF">2012-02-14T17:12:18Z</dcterms:modified>
</cp:coreProperties>
</file>