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65" r:id="rId2"/>
    <p:sldId id="260" r:id="rId3"/>
    <p:sldId id="257" r:id="rId4"/>
    <p:sldId id="266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FF99"/>
    <a:srgbClr val="008000"/>
    <a:srgbClr val="800000"/>
    <a:srgbClr val="000066"/>
    <a:srgbClr val="00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497C8-F43E-48F9-9969-D20C5D6AC80D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90F89-907D-47F8-81EE-9DF142A443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90F89-907D-47F8-81EE-9DF142A4437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90F89-907D-47F8-81EE-9DF142A4437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90F89-907D-47F8-81EE-9DF142A4437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369E-B43D-420A-86C6-BF4315AFC58B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3369E-B43D-420A-86C6-BF4315AFC58B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21061-8284-4220-8694-C410931B2A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11618"/>
          </a:xfrm>
        </p:spPr>
        <p:txBody>
          <a:bodyPr>
            <a:noAutofit/>
          </a:bodyPr>
          <a:lstStyle/>
          <a:p>
            <a:r>
              <a:rPr lang="ru-RU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Сочетательное свойство умножения</a:t>
            </a:r>
            <a:endParaRPr lang="ru-RU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  <a:headEnd/>
            <a:tailEnd/>
          </a:ln>
          <a:effectLst>
            <a:glow rad="101600">
              <a:schemeClr val="accent4">
                <a:satMod val="175000"/>
                <a:alpha val="40000"/>
              </a:schemeClr>
            </a:glow>
            <a:innerShdw blurRad="114300">
              <a:prstClr val="black"/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>
            <a:off x="1142976" y="0"/>
            <a:ext cx="4572032" cy="121442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Цели урока:</a:t>
            </a:r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285720" y="1500174"/>
            <a:ext cx="2714644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повторить 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3214678" y="1714488"/>
            <a:ext cx="4714908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711"/>
              </a:avLst>
            </a:prstTxWarp>
          </a:bodyPr>
          <a:lstStyle/>
          <a:p>
            <a:pPr algn="ctr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Сочетательное свойство</a:t>
            </a:r>
            <a:endParaRPr lang="ru-RU" sz="28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CC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умножения . Табличное умножение и деление.</a:t>
            </a:r>
            <a:endParaRPr lang="ru-RU" sz="28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CC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323850" y="3141663"/>
            <a:ext cx="2447925" cy="574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научиться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250825" y="4581525"/>
            <a:ext cx="25209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развивать</a:t>
            </a: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3059113" y="4581525"/>
            <a:ext cx="463867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Умение </a:t>
            </a:r>
            <a:r>
              <a:rPr lang="ru-RU" sz="24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оценивать свою работу </a:t>
            </a:r>
          </a:p>
          <a:p>
            <a:pPr algn="ctr"/>
            <a:r>
              <a:rPr lang="ru-RU" sz="24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CC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  и работу своих одноклассников.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3000372"/>
            <a:ext cx="5357850" cy="10001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CC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ea typeface="Arial Unicode MS" pitchFamily="34" charset="-128"/>
                <a:cs typeface="Arial"/>
              </a:rPr>
              <a:t>Применять сочетательное свойство умножения при решении задач.</a:t>
            </a:r>
            <a:endParaRPr lang="ru-RU" sz="2400" i="1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9" grpId="0"/>
      <p:bldP spid="6150" grpId="0"/>
      <p:bldP spid="6152" grpId="0"/>
      <p:bldP spid="6153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188913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solidFill>
                  <a:srgbClr val="990000"/>
                </a:solidFill>
              </a:rPr>
              <a:t>Считаем устно.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765175"/>
            <a:ext cx="4038600" cy="59039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dirty="0" smtClean="0"/>
              <a:t>                             </a:t>
            </a:r>
            <a:r>
              <a:rPr lang="ru-RU" sz="2400" b="1" dirty="0" smtClean="0"/>
              <a:t>6 </a:t>
            </a:r>
            <a:r>
              <a:rPr lang="en-US" sz="2400" b="1" dirty="0" smtClean="0">
                <a:cs typeface="Arial" charset="0"/>
              </a:rPr>
              <a:t>·</a:t>
            </a:r>
            <a:r>
              <a:rPr lang="ru-RU" sz="2400" b="1" dirty="0" smtClean="0">
                <a:cs typeface="Arial" charset="0"/>
              </a:rPr>
              <a:t> 5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  7 </a:t>
            </a:r>
            <a:r>
              <a:rPr lang="en-US" sz="2400" b="1" dirty="0" smtClean="0">
                <a:cs typeface="Arial" charset="0"/>
              </a:rPr>
              <a:t>·</a:t>
            </a:r>
            <a:r>
              <a:rPr lang="ru-RU" sz="2400" b="1" dirty="0" smtClean="0">
                <a:cs typeface="Arial" charset="0"/>
              </a:rPr>
              <a:t> 4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12 </a:t>
            </a:r>
            <a:r>
              <a:rPr lang="en-US" sz="2400" b="1" dirty="0" smtClean="0">
                <a:cs typeface="Arial" charset="0"/>
              </a:rPr>
              <a:t>:</a:t>
            </a:r>
            <a:r>
              <a:rPr lang="ru-RU" sz="2400" b="1" dirty="0" smtClean="0">
                <a:cs typeface="Arial" charset="0"/>
              </a:rPr>
              <a:t> 6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18 </a:t>
            </a:r>
            <a:r>
              <a:rPr lang="en-US" sz="2400" b="1" dirty="0" smtClean="0">
                <a:cs typeface="Arial" charset="0"/>
              </a:rPr>
              <a:t>:</a:t>
            </a:r>
            <a:r>
              <a:rPr lang="ru-RU" sz="2400" b="1" dirty="0" smtClean="0">
                <a:cs typeface="Arial" charset="0"/>
              </a:rPr>
              <a:t> 3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  9 </a:t>
            </a:r>
            <a:r>
              <a:rPr lang="en-US" sz="2400" b="1" dirty="0" smtClean="0">
                <a:cs typeface="Arial" charset="0"/>
              </a:rPr>
              <a:t>·</a:t>
            </a:r>
            <a:r>
              <a:rPr lang="ru-RU" sz="2400" b="1" dirty="0" smtClean="0">
                <a:cs typeface="Arial" charset="0"/>
              </a:rPr>
              <a:t> 8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  6 </a:t>
            </a:r>
            <a:r>
              <a:rPr lang="en-US" sz="2400" b="1" dirty="0" smtClean="0">
                <a:cs typeface="Arial" charset="0"/>
              </a:rPr>
              <a:t>·</a:t>
            </a:r>
            <a:r>
              <a:rPr lang="ru-RU" sz="2400" b="1" dirty="0" smtClean="0">
                <a:cs typeface="Arial" charset="0"/>
              </a:rPr>
              <a:t> 7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  6 </a:t>
            </a:r>
            <a:r>
              <a:rPr lang="en-US" sz="2400" b="1" dirty="0" smtClean="0">
                <a:cs typeface="Arial" charset="0"/>
              </a:rPr>
              <a:t>·</a:t>
            </a:r>
            <a:r>
              <a:rPr lang="ru-RU" sz="2400" b="1" dirty="0" smtClean="0">
                <a:cs typeface="Arial" charset="0"/>
              </a:rPr>
              <a:t> 8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  4 </a:t>
            </a:r>
            <a:r>
              <a:rPr lang="en-US" sz="2400" b="1" dirty="0" smtClean="0">
                <a:cs typeface="Arial" charset="0"/>
              </a:rPr>
              <a:t>·</a:t>
            </a:r>
            <a:r>
              <a:rPr lang="ru-RU" sz="2400" b="1" dirty="0" smtClean="0">
                <a:cs typeface="Arial" charset="0"/>
              </a:rPr>
              <a:t> 6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30 </a:t>
            </a:r>
            <a:r>
              <a:rPr lang="en-US" sz="2400" b="1" dirty="0" smtClean="0">
                <a:cs typeface="Arial" charset="0"/>
              </a:rPr>
              <a:t>:</a:t>
            </a:r>
            <a:r>
              <a:rPr lang="ru-RU" sz="2400" b="1" dirty="0" smtClean="0">
                <a:cs typeface="Arial" charset="0"/>
              </a:rPr>
              <a:t> 6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32 </a:t>
            </a:r>
            <a:r>
              <a:rPr lang="en-US" sz="2400" b="1" dirty="0" smtClean="0">
                <a:cs typeface="Arial" charset="0"/>
              </a:rPr>
              <a:t>:</a:t>
            </a:r>
            <a:r>
              <a:rPr lang="ru-RU" sz="2400" b="1" dirty="0" smtClean="0">
                <a:cs typeface="Arial" charset="0"/>
              </a:rPr>
              <a:t> 4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16 </a:t>
            </a:r>
            <a:r>
              <a:rPr lang="en-US" sz="2400" b="1" dirty="0" smtClean="0">
                <a:cs typeface="Arial" charset="0"/>
              </a:rPr>
              <a:t>:</a:t>
            </a:r>
            <a:r>
              <a:rPr lang="ru-RU" sz="2400" b="1" dirty="0" smtClean="0">
                <a:cs typeface="Arial" charset="0"/>
              </a:rPr>
              <a:t> 4 =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cs typeface="Arial" charset="0"/>
              </a:rPr>
              <a:t>                             9 </a:t>
            </a:r>
            <a:r>
              <a:rPr lang="en-US" sz="2400" b="1" dirty="0" smtClean="0">
                <a:cs typeface="Arial" charset="0"/>
              </a:rPr>
              <a:t>·</a:t>
            </a:r>
            <a:r>
              <a:rPr lang="ru-RU" sz="2400" b="1" dirty="0" smtClean="0">
                <a:cs typeface="Arial" charset="0"/>
              </a:rPr>
              <a:t> 6 = </a:t>
            </a:r>
          </a:p>
          <a:p>
            <a:pPr eaLnBrk="1" hangingPunct="1">
              <a:buFontTx/>
              <a:buNone/>
            </a:pPr>
            <a:endParaRPr lang="en-US" sz="2400" b="1" dirty="0" smtClean="0">
              <a:cs typeface="Arial" charset="0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3357554" y="765175"/>
            <a:ext cx="5329246" cy="5360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FF6600"/>
                </a:solidFill>
              </a:rPr>
              <a:t>30</a:t>
            </a:r>
          </a:p>
          <a:p>
            <a:pPr eaLnBrk="1" hangingPunct="1">
              <a:buFontTx/>
              <a:buNone/>
            </a:pPr>
            <a:r>
              <a:rPr lang="ru-RU" sz="2400" b="1" dirty="0" smtClean="0"/>
              <a:t>28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3333CC"/>
                </a:solidFill>
              </a:rPr>
              <a:t>2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chemeClr val="hlink"/>
                </a:solidFill>
              </a:rPr>
              <a:t>6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3333CC"/>
                </a:solidFill>
              </a:rPr>
              <a:t>72</a:t>
            </a:r>
          </a:p>
          <a:p>
            <a:pPr eaLnBrk="1" hangingPunct="1">
              <a:buFontTx/>
              <a:buNone/>
            </a:pPr>
            <a:r>
              <a:rPr lang="ru-RU" sz="2400" b="1" dirty="0" smtClean="0"/>
              <a:t>42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FF0066"/>
                </a:solidFill>
              </a:rPr>
              <a:t>48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FF3300"/>
                </a:solidFill>
              </a:rPr>
              <a:t>24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CC3300"/>
                </a:solidFill>
              </a:rPr>
              <a:t>5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CC0066"/>
                </a:solidFill>
              </a:rPr>
              <a:t>8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3333CC"/>
                </a:solidFill>
              </a:rPr>
              <a:t>4</a:t>
            </a:r>
          </a:p>
          <a:p>
            <a:pPr eaLnBrk="1" hangingPunct="1">
              <a:buFontTx/>
              <a:buNone/>
            </a:pPr>
            <a:r>
              <a:rPr lang="ru-RU" sz="2400" b="1" dirty="0" smtClean="0">
                <a:solidFill>
                  <a:srgbClr val="008000"/>
                </a:solidFill>
              </a:rPr>
              <a:t>54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>
            <a:off x="1042988" y="6092825"/>
            <a:ext cx="31686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1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071563"/>
            <a:ext cx="4038600" cy="5054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               </a:t>
            </a:r>
            <a:r>
              <a:rPr lang="ru-RU" sz="4000" dirty="0" smtClean="0"/>
              <a:t>4∙3∙3=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7∙2∙4=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6∙4∙2=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8∙5∙2=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3∙7∙2=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7∙3∙3=</a:t>
            </a:r>
          </a:p>
          <a:p>
            <a:pPr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             5∙4∙2=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3357554" y="1071563"/>
            <a:ext cx="5786446" cy="442913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008000"/>
                </a:solidFill>
              </a:rPr>
              <a:t>36</a:t>
            </a:r>
          </a:p>
          <a:p>
            <a:pPr>
              <a:buNone/>
            </a:pPr>
            <a:r>
              <a:rPr lang="ru-RU" sz="4000" dirty="0" smtClean="0">
                <a:solidFill>
                  <a:srgbClr val="FF0066"/>
                </a:solidFill>
              </a:rPr>
              <a:t>56</a:t>
            </a: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48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80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4"/>
                </a:solidFill>
              </a:rPr>
              <a:t>42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63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2"/>
                </a:solidFill>
              </a:rPr>
              <a:t>40</a:t>
            </a:r>
            <a:endParaRPr lang="ru-RU" sz="4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428625"/>
            <a:ext cx="5214938" cy="614362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На полке стоят 4 трёхлитровые банки </a:t>
            </a:r>
            <a:r>
              <a:rPr lang="ru-RU" sz="2000" b="1" dirty="0" err="1" smtClean="0">
                <a:solidFill>
                  <a:srgbClr val="002060"/>
                </a:solidFill>
              </a:rPr>
              <a:t>абрико</a:t>
            </a:r>
            <a:r>
              <a:rPr lang="ru-RU" sz="2000" b="1" dirty="0" smtClean="0">
                <a:solidFill>
                  <a:srgbClr val="002060"/>
                </a:solidFill>
              </a:rPr>
              <a:t>-</a:t>
            </a:r>
          </a:p>
          <a:p>
            <a:pPr>
              <a:buNone/>
            </a:pPr>
            <a:r>
              <a:rPr lang="ru-RU" sz="2000" b="1" dirty="0" err="1" smtClean="0">
                <a:solidFill>
                  <a:srgbClr val="002060"/>
                </a:solidFill>
              </a:rPr>
              <a:t>сового</a:t>
            </a:r>
            <a:r>
              <a:rPr lang="ru-RU" sz="2000" b="1" dirty="0" smtClean="0">
                <a:solidFill>
                  <a:srgbClr val="002060"/>
                </a:solidFill>
              </a:rPr>
              <a:t> сока, а сливового сока в 3 раза больше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 Сколько литров  сливового сока на полке?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  </a:t>
            </a:r>
            <a:r>
              <a:rPr lang="ru-RU" sz="2000" b="1" dirty="0" smtClean="0">
                <a:solidFill>
                  <a:srgbClr val="0000FF"/>
                </a:solidFill>
              </a:rPr>
              <a:t>У Димы на 6 листах по 4  марки, а у Пети  </a:t>
            </a:r>
            <a:r>
              <a:rPr lang="ru-RU" sz="2000" b="1" dirty="0" err="1" smtClean="0">
                <a:solidFill>
                  <a:srgbClr val="0000FF"/>
                </a:solidFill>
              </a:rPr>
              <a:t>ма</a:t>
            </a:r>
            <a:r>
              <a:rPr lang="ru-RU" sz="2000" b="1" dirty="0" smtClean="0">
                <a:solidFill>
                  <a:srgbClr val="0000FF"/>
                </a:solidFill>
              </a:rPr>
              <a:t>-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00FF"/>
                </a:solidFill>
              </a:rPr>
              <a:t>рок в 2 раза больше. Сколько марок у Пети?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>
                <a:solidFill>
                  <a:srgbClr val="CC3399"/>
                </a:solidFill>
              </a:rPr>
              <a:t> На 4 полках по 6 двухлитровых банок  </a:t>
            </a:r>
            <a:r>
              <a:rPr lang="ru-RU" sz="2000" b="1" dirty="0" err="1" smtClean="0">
                <a:solidFill>
                  <a:srgbClr val="CC3399"/>
                </a:solidFill>
              </a:rPr>
              <a:t>яблоч</a:t>
            </a:r>
            <a:r>
              <a:rPr lang="ru-RU" sz="2000" b="1" dirty="0" smtClean="0">
                <a:solidFill>
                  <a:srgbClr val="CC3399"/>
                </a:solidFill>
              </a:rPr>
              <a:t>-</a:t>
            </a:r>
          </a:p>
          <a:p>
            <a:pPr>
              <a:buNone/>
            </a:pPr>
            <a:r>
              <a:rPr lang="ru-RU" sz="2000" b="1" dirty="0" err="1" smtClean="0">
                <a:solidFill>
                  <a:srgbClr val="CC3399"/>
                </a:solidFill>
              </a:rPr>
              <a:t>ного</a:t>
            </a:r>
            <a:r>
              <a:rPr lang="ru-RU" sz="2000" b="1" dirty="0" smtClean="0">
                <a:solidFill>
                  <a:srgbClr val="CC3399"/>
                </a:solidFill>
              </a:rPr>
              <a:t> сока. Сколько всего литров яблочного со-</a:t>
            </a:r>
          </a:p>
          <a:p>
            <a:pPr>
              <a:buNone/>
            </a:pPr>
            <a:r>
              <a:rPr lang="ru-RU" sz="2000" b="1" dirty="0" err="1" smtClean="0">
                <a:solidFill>
                  <a:srgbClr val="CC3399"/>
                </a:solidFill>
              </a:rPr>
              <a:t>ка</a:t>
            </a:r>
            <a:r>
              <a:rPr lang="ru-RU" sz="2000" b="1" dirty="0" smtClean="0">
                <a:solidFill>
                  <a:srgbClr val="CC3399"/>
                </a:solidFill>
              </a:rPr>
              <a:t>?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>
                <a:solidFill>
                  <a:srgbClr val="800000"/>
                </a:solidFill>
              </a:rPr>
              <a:t>За 3 тетради заплатили  6 рублей.  Сколько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800000"/>
                </a:solidFill>
              </a:rPr>
              <a:t>денег надо, чтобы купить  2 такие тетради</a:t>
            </a:r>
            <a:r>
              <a:rPr lang="ru-RU" sz="2000" b="1" dirty="0" smtClean="0"/>
              <a:t>?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</a:t>
            </a:r>
            <a:r>
              <a:rPr lang="ru-RU" sz="2000" b="1" dirty="0" smtClean="0">
                <a:solidFill>
                  <a:srgbClr val="000066"/>
                </a:solidFill>
              </a:rPr>
              <a:t>В 3 коробки положили 5 пакетов пряников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0066"/>
                </a:solidFill>
              </a:rPr>
              <a:t>по 3кг. в каждом. Сколько всего кг. пряников в 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0066"/>
                </a:solidFill>
              </a:rPr>
              <a:t>коробках?</a:t>
            </a:r>
            <a:endParaRPr lang="ru-RU" sz="2000" b="1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6386513" y="357188"/>
            <a:ext cx="2757487" cy="576897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4∙6∙2=48(м)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6∙2∙4=48(л)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4∙3∙3=36(л)</a:t>
            </a:r>
          </a:p>
          <a:p>
            <a:pPr>
              <a:buNone/>
            </a:pPr>
            <a:endParaRPr lang="ru-RU" dirty="0" smtClean="0"/>
          </a:p>
          <a:p>
            <a:pPr marL="711200" indent="-711200">
              <a:buNone/>
            </a:pPr>
            <a:r>
              <a:rPr lang="ru-RU" dirty="0" smtClean="0"/>
              <a:t>                                     3∙5∙3=45(кг)</a:t>
            </a:r>
          </a:p>
          <a:p>
            <a:pPr marL="711200" indent="-711200">
              <a:buNone/>
            </a:pPr>
            <a:endParaRPr lang="ru-RU" dirty="0" smtClean="0"/>
          </a:p>
          <a:p>
            <a:pPr marL="711200" indent="-711200">
              <a:buNone/>
            </a:pPr>
            <a:r>
              <a:rPr lang="ru-RU" dirty="0" smtClean="0"/>
              <a:t>         6:3∙2=4(</a:t>
            </a:r>
            <a:r>
              <a:rPr lang="ru-RU" dirty="0" err="1" smtClean="0"/>
              <a:t>р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5036347" y="1035827"/>
            <a:ext cx="2357454" cy="18573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5286380" y="1142984"/>
            <a:ext cx="1571636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5500694" y="2143116"/>
            <a:ext cx="1357322" cy="1143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286380" y="4714884"/>
            <a:ext cx="1428760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000628" y="4572008"/>
            <a:ext cx="2071702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00372"/>
            <a:ext cx="8229600" cy="35719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800000"/>
                </a:solidFill>
              </a:rPr>
              <a:t>На 4 полках стоят по 3 двухлитровых банки земляничного варенья, а на 3 полках стоят по 4 трёхлитровых банки клюквенного варенья. Сколько всего литров варенья на всех полках?</a:t>
            </a:r>
            <a:br>
              <a:rPr lang="ru-RU" sz="2800" dirty="0" smtClean="0">
                <a:solidFill>
                  <a:srgbClr val="800000"/>
                </a:soli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2∙3∙4+3∙4∙3=60(л)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3∙4∙3-2∙3∙4=12(л)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428605"/>
            <a:ext cx="4281518" cy="24288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На 4 полках стоят по 3 </a:t>
            </a:r>
            <a:r>
              <a:rPr lang="ru-RU" sz="2400" dirty="0" err="1" smtClean="0"/>
              <a:t>двухлит</a:t>
            </a:r>
            <a:r>
              <a:rPr lang="ru-RU" sz="2400" dirty="0" smtClean="0"/>
              <a:t>-</a:t>
            </a:r>
          </a:p>
          <a:p>
            <a:pPr>
              <a:buNone/>
            </a:pPr>
            <a:r>
              <a:rPr lang="ru-RU" sz="2400" dirty="0" err="1" smtClean="0"/>
              <a:t>ровых</a:t>
            </a:r>
            <a:r>
              <a:rPr lang="ru-RU" sz="2400" dirty="0" smtClean="0"/>
              <a:t> банки земляничного </a:t>
            </a:r>
            <a:r>
              <a:rPr lang="ru-RU" sz="2400" dirty="0" err="1" smtClean="0"/>
              <a:t>ва</a:t>
            </a:r>
            <a:r>
              <a:rPr lang="ru-RU" sz="2400" dirty="0" smtClean="0"/>
              <a:t>-</a:t>
            </a:r>
          </a:p>
          <a:p>
            <a:pPr>
              <a:buNone/>
            </a:pPr>
            <a:r>
              <a:rPr lang="ru-RU" sz="2400" dirty="0" err="1" smtClean="0"/>
              <a:t>ренья</a:t>
            </a:r>
            <a:r>
              <a:rPr lang="ru-RU" sz="2400" dirty="0" smtClean="0"/>
              <a:t>. Сколько литров варенья</a:t>
            </a:r>
          </a:p>
          <a:p>
            <a:pPr>
              <a:buNone/>
            </a:pPr>
            <a:r>
              <a:rPr lang="ru-RU" sz="2400" dirty="0" smtClean="0"/>
              <a:t>на полках?</a:t>
            </a:r>
          </a:p>
          <a:p>
            <a:pPr>
              <a:buNone/>
            </a:pPr>
            <a:r>
              <a:rPr lang="ru-RU" sz="2400" dirty="0" smtClean="0">
                <a:solidFill>
                  <a:srgbClr val="008000"/>
                </a:solidFill>
              </a:rPr>
              <a:t>            2∙3∙4=24(л)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500043"/>
            <a:ext cx="4357718" cy="2928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400" dirty="0" smtClean="0"/>
              <a:t>На 3 полках стоят по 4 трёх-</a:t>
            </a:r>
          </a:p>
          <a:p>
            <a:pPr>
              <a:buNone/>
            </a:pPr>
            <a:r>
              <a:rPr lang="ru-RU" sz="2400" dirty="0" smtClean="0"/>
              <a:t>литровых банки клюквенного </a:t>
            </a:r>
          </a:p>
          <a:p>
            <a:pPr>
              <a:buNone/>
            </a:pPr>
            <a:r>
              <a:rPr lang="ru-RU" sz="2400" dirty="0" smtClean="0"/>
              <a:t>варенья. </a:t>
            </a:r>
            <a:r>
              <a:rPr lang="ru-RU" sz="2400" dirty="0" smtClean="0"/>
              <a:t>Сколько литров клюк-</a:t>
            </a:r>
          </a:p>
          <a:p>
            <a:pPr>
              <a:buNone/>
            </a:pPr>
            <a:r>
              <a:rPr lang="ru-RU" sz="2400" dirty="0" smtClean="0"/>
              <a:t>венного</a:t>
            </a:r>
            <a:r>
              <a:rPr lang="ru-RU" sz="2400" dirty="0" smtClean="0"/>
              <a:t> </a:t>
            </a:r>
            <a:r>
              <a:rPr lang="ru-RU" sz="2400" dirty="0" smtClean="0"/>
              <a:t>варенья </a:t>
            </a:r>
            <a:r>
              <a:rPr lang="ru-RU" sz="2400" dirty="0" smtClean="0"/>
              <a:t>на полках?</a:t>
            </a:r>
          </a:p>
          <a:p>
            <a:pPr>
              <a:buNone/>
            </a:pPr>
            <a:r>
              <a:rPr lang="ru-RU" sz="2400" dirty="0" smtClean="0">
                <a:solidFill>
                  <a:srgbClr val="008000"/>
                </a:solidFill>
              </a:rPr>
              <a:t>           3∙4∙3=36(л)</a:t>
            </a:r>
            <a:endParaRPr lang="ru-RU" sz="2400" dirty="0">
              <a:solidFill>
                <a:srgbClr val="008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3250397" y="1464455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C3399"/>
                </a:solidFill>
              </a:rPr>
              <a:t>Молодцы!</a:t>
            </a:r>
            <a:br>
              <a:rPr lang="ru-RU" sz="8000" dirty="0" smtClean="0">
                <a:solidFill>
                  <a:srgbClr val="CC3399"/>
                </a:solidFill>
              </a:rPr>
            </a:br>
            <a:r>
              <a:rPr lang="ru-RU" sz="8000" dirty="0" smtClean="0">
                <a:solidFill>
                  <a:srgbClr val="CC3399"/>
                </a:solidFill>
              </a:rPr>
              <a:t>Спасибо за работу на уроке.</a:t>
            </a:r>
            <a:endParaRPr lang="ru-RU" sz="8000" dirty="0">
              <a:solidFill>
                <a:srgbClr val="CC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402</Words>
  <Application>Microsoft Office PowerPoint</Application>
  <PresentationFormat>Экран (4:3)</PresentationFormat>
  <Paragraphs>98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Сочетательное свойство умножения</vt:lpstr>
      <vt:lpstr>Слайд 2</vt:lpstr>
      <vt:lpstr>Считаем устно.</vt:lpstr>
      <vt:lpstr>Слайд 4</vt:lpstr>
      <vt:lpstr>Слайд 5</vt:lpstr>
      <vt:lpstr>На 4 полках стоят по 3 двухлитровых банки земляничного варенья, а на 3 полках стоят по 4 трёхлитровых банки клюквенного варенья. Сколько всего литров варенья на всех полках?  2∙3∙4+3∙4∙3=60(л)  3∙4∙3-2∙3∙4=12(л)  </vt:lpstr>
      <vt:lpstr>Молодцы! Спасибо за работу на уроке.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фестивалю педагогических идей</dc:title>
  <dc:creator>School</dc:creator>
  <cp:lastModifiedBy>School</cp:lastModifiedBy>
  <cp:revision>30</cp:revision>
  <dcterms:created xsi:type="dcterms:W3CDTF">2012-01-03T13:25:58Z</dcterms:created>
  <dcterms:modified xsi:type="dcterms:W3CDTF">2012-01-19T13:32:48Z</dcterms:modified>
</cp:coreProperties>
</file>