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8" r:id="rId3"/>
    <p:sldId id="283" r:id="rId4"/>
    <p:sldId id="266" r:id="rId5"/>
    <p:sldId id="269" r:id="rId6"/>
    <p:sldId id="270" r:id="rId7"/>
    <p:sldId id="29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717" autoAdjust="0"/>
  </p:normalViewPr>
  <p:slideViewPr>
    <p:cSldViewPr>
      <p:cViewPr>
        <p:scale>
          <a:sx n="89" d="100"/>
          <a:sy n="89" d="100"/>
        </p:scale>
        <p:origin x="108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1AC0-ADAC-49BC-86EC-890EBEA3B592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DA3BA-C17F-40D6-B737-4F935BCD6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0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6F6E2-657A-4C34-953E-E5560EA00A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5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3" r:id="rId12"/>
    <p:sldLayoutId id="214748366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tzigatel.ru/litr_baltics.php" TargetMode="External"/><Relationship Id="rId13" Type="http://schemas.openxmlformats.org/officeDocument/2006/relationships/hyperlink" Target="http://myweb-master.ru/psd_ishod/icons/161-obemnye-figury-psd.html" TargetMode="External"/><Relationship Id="rId3" Type="http://schemas.openxmlformats.org/officeDocument/2006/relationships/hyperlink" Target="http://forum.sevastopol.info/viewtopic.php?p=6368902&amp;sid=a270413fb348433cf2c8b63562fa8510" TargetMode="External"/><Relationship Id="rId7" Type="http://schemas.openxmlformats.org/officeDocument/2006/relationships/hyperlink" Target="http://www.3dtotal.ru/pgallery/misc.php?s=24903e6e5650bcfb48b82e7421600a1d&amp;do=printimge&amp;i=1291" TargetMode="External"/><Relationship Id="rId12" Type="http://schemas.openxmlformats.org/officeDocument/2006/relationships/hyperlink" Target="http://www.infuture.ru/article/2976" TargetMode="External"/><Relationship Id="rId17" Type="http://schemas.openxmlformats.org/officeDocument/2006/relationships/hyperlink" Target="http://sheikina.blogspot.com/2009/09/blog-post_7195.html" TargetMode="External"/><Relationship Id="rId2" Type="http://schemas.openxmlformats.org/officeDocument/2006/relationships/hyperlink" Target="http://raidofiles.narod.ru/rools.html" TargetMode="External"/><Relationship Id="rId16" Type="http://schemas.openxmlformats.org/officeDocument/2006/relationships/hyperlink" Target="http://www.klass39.ru/forma-zeml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yondtheblog.wordpress.com/2008/12/31/the-bubble-universe/" TargetMode="External"/><Relationship Id="rId11" Type="http://schemas.openxmlformats.org/officeDocument/2006/relationships/hyperlink" Target="http://ribalych.ru/2011/06/09/puteshestvie-magellana/" TargetMode="External"/><Relationship Id="rId5" Type="http://schemas.openxmlformats.org/officeDocument/2006/relationships/hyperlink" Target="http://www.clker.com/search/shapes+geometric/1" TargetMode="External"/><Relationship Id="rId15" Type="http://schemas.openxmlformats.org/officeDocument/2006/relationships/hyperlink" Target="http://www.liveinternet.ru/users/3330352/rubric/1211066/page7.html" TargetMode="External"/><Relationship Id="rId10" Type="http://schemas.openxmlformats.org/officeDocument/2006/relationships/hyperlink" Target="http://bigstar.ucoz.ru/load/programmy/1" TargetMode="External"/><Relationship Id="rId4" Type="http://schemas.openxmlformats.org/officeDocument/2006/relationships/hyperlink" Target="http://papa-vlad.narod.ru/photo/tsvet-i-forma/Figury-6.files/040-Kub.html" TargetMode="External"/><Relationship Id="rId9" Type="http://schemas.openxmlformats.org/officeDocument/2006/relationships/hyperlink" Target="http://morozov-k-s.livejournal.com/71855.html" TargetMode="External"/><Relationship Id="rId14" Type="http://schemas.openxmlformats.org/officeDocument/2006/relationships/hyperlink" Target="http://www.cartalana.ru/ship_05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8501122" cy="3214710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Образовательная программа </a:t>
            </a:r>
          </a:p>
          <a:p>
            <a:r>
              <a:rPr lang="ru-RU" b="1" dirty="0" smtClean="0"/>
              <a:t>«Школа 2100»</a:t>
            </a:r>
          </a:p>
          <a:p>
            <a:r>
              <a:rPr lang="ru-RU" b="1" dirty="0" smtClean="0"/>
              <a:t>учитель начальных классов </a:t>
            </a:r>
          </a:p>
          <a:p>
            <a:r>
              <a:rPr lang="ru-RU" b="1" dirty="0" smtClean="0"/>
              <a:t>МБОУ «СОШ №27»</a:t>
            </a:r>
          </a:p>
          <a:p>
            <a:r>
              <a:rPr lang="ru-RU" b="1" dirty="0" smtClean="0"/>
              <a:t>Бондарь </a:t>
            </a:r>
            <a:r>
              <a:rPr lang="ru-RU" b="1" dirty="0" err="1" smtClean="0"/>
              <a:t>Лейсан</a:t>
            </a:r>
            <a:r>
              <a:rPr lang="ru-RU" b="1" dirty="0" smtClean="0"/>
              <a:t> </a:t>
            </a:r>
            <a:r>
              <a:rPr lang="ru-RU" b="1" dirty="0" err="1" smtClean="0"/>
              <a:t>Фирдависовна</a:t>
            </a:r>
            <a:endParaRPr lang="ru-RU" b="1" dirty="0" smtClean="0"/>
          </a:p>
          <a:p>
            <a:r>
              <a:rPr lang="ru-RU" b="1" dirty="0" smtClean="0"/>
              <a:t>г.Набережные Челны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 </a:t>
            </a:r>
            <a:br>
              <a:rPr lang="ru-RU" dirty="0" smtClean="0"/>
            </a:br>
            <a:r>
              <a:rPr lang="ru-RU" b="1" dirty="0" smtClean="0"/>
              <a:t>ЗЕМЛЯ ИМЕЕТ ФОРМУ ШАРА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post-57697-1201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320480" cy="3132633"/>
          </a:xfrm>
          <a:ln w="19050">
            <a:solidFill>
              <a:schemeClr val="accent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1870"/>
            <a:ext cx="3854810" cy="325325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455" y="5376339"/>
            <a:ext cx="2849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Первая карта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357298"/>
            <a:ext cx="3997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Корабль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торговцев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0037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2634802" cy="2357454"/>
          </a:xfrm>
          <a:ln w="19050">
            <a:solidFill>
              <a:schemeClr val="accent1"/>
            </a:solidFill>
          </a:ln>
        </p:spPr>
      </p:pic>
      <p:pic>
        <p:nvPicPr>
          <p:cNvPr id="8" name="Содержимое 6" descr="element-623002-misc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786058"/>
            <a:ext cx="5718652" cy="379122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357686" y="642918"/>
            <a:ext cx="36433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Фернан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Магеллан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0003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Путешествие Магеллана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 из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величайших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событий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XVI века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24128" y="378904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86842" y="4643446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0.00139 -0.01145 0.00278 -0.01562 0.00972 C -0.01979 0.01667 -0.02222 0.03333 -0.025 0.04167 C -0.02777 0.05 -0.02986 0.05069 -0.03229 0.05972 C -0.03472 0.06875 -0.03732 0.08403 -0.03958 0.09583 C -0.04184 0.10764 -0.04323 0.11829 -0.04583 0.13055 C -0.04843 0.14282 -0.05191 0.16227 -0.0552 0.16944 C -0.0585 0.17662 -0.06319 0.16991 -0.06562 0.17361 C -0.06805 0.17731 -0.06823 0.18356 -0.06979 0.19167 C -0.07135 0.19977 -0.07118 0.21782 -0.075 0.22222 C -0.07882 0.22662 -0.09097 0.2169 -0.0927 0.21805 C -0.09444 0.21921 -0.08645 0.22454 -0.08541 0.22917 C -0.08437 0.2338 -0.08472 0.2412 -0.08645 0.24583 C -0.08819 0.25046 -0.09132 0.25139 -0.09583 0.25694 C -0.10034 0.2625 -0.10885 0.27639 -0.11354 0.27917 C -0.11823 0.28194 -0.12222 0.27963 -0.12395 0.27361 C -0.12569 0.26759 -0.12378 0.25463 -0.12395 0.24305 C -0.12413 0.23148 -0.11961 0.21227 -0.125 0.20417 C -0.13038 0.19606 -0.14652 0.19861 -0.15625 0.19444 C -0.16597 0.19028 -0.16163 0.18657 -0.18333 0.17917 C -0.20503 0.17176 -0.26927 0.15486 -0.28645 0.15 " pathEditMode="relative" ptsTypes="aaaaaaaaaaaaaaaaaaaaA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479 -0.01851 -0.08958 -0.03702 -0.10903 -0.04026 C -0.12847 -0.0435 -0.11788 -0.02846 -0.11632 -0.02013 C -0.11476 -0.0118 -0.09809 -0.00324 -0.09931 0.00972 C -0.10052 0.02267 -0.10694 0.04419 -0.12361 0.05831 C -0.14028 0.07242 -0.17795 0.08584 -0.19931 0.09463 C -0.22066 0.10342 -0.2401 0.11129 -0.25208 0.11083 C -0.26406 0.11037 -0.26719 0.09209 -0.27153 0.09209 C -0.27587 0.09209 -0.27396 0.10875 -0.27813 0.11083 C -0.28229 0.11291 -0.29045 0.11291 -0.29635 0.10435 C -0.30226 0.09579 -0.30816 0.07335 -0.31389 0.059 C -0.31962 0.04466 -0.32431 0.03309 -0.3309 0.01874 C -0.3375 0.0044 -0.35017 -0.01203 -0.3533 -0.02661 C -0.35642 -0.04118 -0.35365 -0.05437 -0.34965 -0.06941 C -0.34566 -0.08445 -0.33299 -0.10921 -0.32969 -0.11708 " pathEditMode="relative" ptsTypes="aaaaaaaaaaaaaaA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2" grpId="1" animBg="1"/>
      <p:bldP spid="2" grpId="2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61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500990" cy="511972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5711627"/>
            <a:ext cx="7470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Путешествие было очень трудным…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Доказательство четвёртое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3255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2584964" cy="2357454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Содержимое 8" descr="frontearth_high-rez-thumb-550x550-34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00372"/>
            <a:ext cx="3668707" cy="33747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29058" y="1285860"/>
            <a:ext cx="39550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Юрий Гагарин  -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первый космонавт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14338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12 апреля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1961 года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первый полёт в космос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-2143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 пятое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0_5e3fa_a6e55343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7003424" cy="4525963"/>
          </a:xfrm>
          <a:ln w="190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786454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Почему луна меняется?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6899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50043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шарообразную</a:t>
            </a:r>
            <a:endParaRPr lang="ru-RU" sz="3600" i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643050"/>
            <a:ext cx="3346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Земля имеет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 форму</a:t>
            </a:r>
            <a:endParaRPr lang="ru-RU" sz="4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000240"/>
            <a:ext cx="34379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Граница между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небом и землей</a:t>
            </a:r>
            <a:endParaRPr lang="ru-RU" sz="36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214686"/>
            <a:ext cx="26499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Линия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/>
                </a:solidFill>
                <a:latin typeface="+mj-lt"/>
              </a:rPr>
              <a:t>горизонта</a:t>
            </a:r>
          </a:p>
        </p:txBody>
      </p: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>
            <a:off x="3428992" y="2643182"/>
            <a:ext cx="1214446" cy="11804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86116" y="2714620"/>
            <a:ext cx="1428760" cy="12144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endParaRPr lang="ru-RU" b="1" i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                                                   </a:t>
            </a: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ru-RU" b="1" i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                                                    </a:t>
            </a:r>
            <a:endParaRPr lang="ru-RU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435771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Шарообразность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Земли помогли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доказать: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4500562" y="1142984"/>
            <a:ext cx="1285884" cy="857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6314" y="3071810"/>
            <a:ext cx="57150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572000" y="3857628"/>
            <a:ext cx="1071570" cy="10715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643570" y="548326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лунное затмение</a:t>
            </a:r>
            <a:endParaRPr lang="ru-RU" sz="2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9139" y="1119830"/>
            <a:ext cx="281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полярная звезда</a:t>
            </a:r>
            <a:endParaRPr lang="ru-RU" sz="2800" i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1643050"/>
            <a:ext cx="3286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наблюдения по компасу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2643182"/>
            <a:ext cx="3500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кругосветные</a:t>
            </a:r>
            <a:r>
              <a:rPr lang="ru-RU" sz="2800" b="1" i="1" dirty="0" smtClean="0">
                <a:latin typeface="+mj-lt"/>
              </a:rPr>
              <a:t> 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путешествия</a:t>
            </a:r>
            <a:endParaRPr lang="ru-RU" sz="28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3643314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тени от предметов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 в полдень</a:t>
            </a:r>
            <a:endParaRPr lang="ru-RU" sz="28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03738" y="4714884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линия горизонта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/>
              <a:t>Источники информации: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u="sng" dirty="0" smtClean="0">
                <a:latin typeface="+mj-lt"/>
                <a:hlinkClick r:id="rId2"/>
              </a:rPr>
              <a:t>http://raidofiles.narod.ru/rools.html</a:t>
            </a:r>
            <a:endParaRPr lang="ru-RU" sz="2900" u="sng" dirty="0" smtClean="0">
              <a:latin typeface="+mj-lt"/>
            </a:endParaRPr>
          </a:p>
          <a:p>
            <a:pPr>
              <a:buNone/>
            </a:pPr>
            <a:r>
              <a:rPr lang="ru-RU" sz="2900" u="sng" dirty="0" smtClean="0">
                <a:latin typeface="+mj-lt"/>
                <a:hlinkClick r:id="rId3"/>
              </a:rPr>
              <a:t>http://forum.sevastopol.info/viewtopic.php?p=6368902&amp;sid=a270413fb348433cf2c8b63562fa8510</a:t>
            </a:r>
            <a:endParaRPr lang="ru-RU" sz="2900" u="sng" dirty="0" smtClean="0">
              <a:latin typeface="+mj-lt"/>
            </a:endParaRPr>
          </a:p>
          <a:p>
            <a:pPr>
              <a:buNone/>
            </a:pPr>
            <a:r>
              <a:rPr lang="ru-RU" sz="2900" dirty="0" smtClean="0">
                <a:latin typeface="+mj-lt"/>
                <a:hlinkClick r:id="rId4"/>
              </a:rPr>
              <a:t>http://papa-vlad.narod.ru/photo/tsvet-i-forma/Figury-6.files/040-Kub.html</a:t>
            </a:r>
            <a:endParaRPr lang="ru-RU" sz="2900" dirty="0" smtClean="0">
              <a:latin typeface="+mj-lt"/>
            </a:endParaRPr>
          </a:p>
          <a:p>
            <a:pPr>
              <a:buNone/>
            </a:pPr>
            <a:r>
              <a:rPr lang="en-US" sz="2900" dirty="0" smtClean="0">
                <a:latin typeface="+mj-lt"/>
                <a:hlinkClick r:id="rId5"/>
              </a:rPr>
              <a:t>http://www.clker.com/search/shapes+geometric/1</a:t>
            </a:r>
            <a:endParaRPr lang="ru-RU" sz="2900" dirty="0" smtClean="0"/>
          </a:p>
          <a:p>
            <a:pPr>
              <a:buNone/>
            </a:pPr>
            <a:r>
              <a:rPr lang="ru-RU" sz="2900" u="sng" dirty="0" smtClean="0">
                <a:hlinkClick r:id="rId6"/>
              </a:rPr>
              <a:t>http://beyondtheblog.wordpress.com/2008/12/31/the-bubble-universe/</a:t>
            </a:r>
            <a:endParaRPr lang="ru-RU" sz="2900" dirty="0" smtClean="0"/>
          </a:p>
          <a:p>
            <a:pPr>
              <a:buNone/>
            </a:pPr>
            <a:r>
              <a:rPr lang="ru-RU" sz="2900" u="sng" dirty="0" smtClean="0">
                <a:hlinkClick r:id="rId7"/>
              </a:rPr>
              <a:t>http://www.3dtotal.ru/pgallery/misc.php?s=24903e6e5650bcfb48b82e7421600a1d&amp;do=</a:t>
            </a:r>
          </a:p>
          <a:p>
            <a:pPr>
              <a:buNone/>
            </a:pPr>
            <a:r>
              <a:rPr lang="ru-RU" sz="2900" u="sng" dirty="0" smtClean="0">
                <a:hlinkClick r:id="rId7"/>
              </a:rPr>
              <a:t>printimge&amp;i=1291</a:t>
            </a:r>
            <a:endParaRPr lang="ru-RU" sz="2900" dirty="0" smtClean="0"/>
          </a:p>
          <a:p>
            <a:pPr>
              <a:buNone/>
            </a:pPr>
            <a:r>
              <a:rPr lang="ru-RU" sz="2900" u="sng" dirty="0" smtClean="0">
                <a:hlinkClick r:id="rId8"/>
              </a:rPr>
              <a:t>http://www.otzigatel.ru/litr_baltics.php</a:t>
            </a:r>
            <a:endParaRPr lang="ru-RU" sz="2900" dirty="0" smtClean="0"/>
          </a:p>
          <a:p>
            <a:pPr>
              <a:buNone/>
            </a:pPr>
            <a:r>
              <a:rPr lang="ru-RU" sz="2900" u="sng" dirty="0" smtClean="0">
                <a:hlinkClick r:id="rId9"/>
              </a:rPr>
              <a:t>http://morozov-k-s.livejournal.com/71855.html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0"/>
              </a:rPr>
              <a:t>http://bigstar.ucoz.ru/load/programmy/1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1"/>
              </a:rPr>
              <a:t>http://ribalych.ru/2011/06/09/puteshestvie-magellana/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2"/>
              </a:rPr>
              <a:t>http://www.infuture.ru/article/2976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3"/>
              </a:rPr>
              <a:t>http://myweb-master.ru/psd_ishod/icons/161-obemnye-figury-psd.html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4"/>
              </a:rPr>
              <a:t>http://www.cartalana.ru/ship_05.php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5"/>
              </a:rPr>
              <a:t>http://www.liveinternet.ru/users/3330352/rubric/1211066/page7.html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u="sng" dirty="0" smtClean="0">
                <a:hlinkClick r:id="rId16"/>
              </a:rPr>
              <a:t>http://www.klass39.ru/forma-zemli/</a:t>
            </a:r>
            <a:endParaRPr lang="ru-RU" sz="2900" u="sng" dirty="0" smtClean="0"/>
          </a:p>
          <a:p>
            <a:pPr>
              <a:buNone/>
            </a:pPr>
            <a:r>
              <a:rPr lang="en-US" sz="2900" u="sng" dirty="0" smtClean="0">
                <a:latin typeface="Calibri" pitchFamily="34" charset="0"/>
                <a:cs typeface="Calibri" pitchFamily="34" charset="0"/>
                <a:hlinkClick r:id="rId17"/>
              </a:rPr>
              <a:t>http://sheikina.blogspot.com/2009/09/blog-post_7195.html</a:t>
            </a:r>
            <a:endParaRPr lang="ru-RU" sz="2900" u="sng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900" u="sng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Геометрические тела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3" name="Содержимое 12" descr="12065586451787594100mckayc_Shape_Textures.svg.hi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428737"/>
            <a:ext cx="5921834" cy="4500594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7072330" y="1857364"/>
            <a:ext cx="1357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куб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2643182"/>
            <a:ext cx="1197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шар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3429000"/>
            <a:ext cx="1564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конус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214818"/>
            <a:ext cx="236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цилиндр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5143512"/>
            <a:ext cx="27061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пирамида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-357214"/>
            <a:ext cx="7772400" cy="1143000"/>
          </a:xfrm>
        </p:spPr>
        <p:txBody>
          <a:bodyPr/>
          <a:lstStyle/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preview1_600_au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A8906E"/>
              </a:clrFrom>
              <a:clrTo>
                <a:srgbClr val="A890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3286124"/>
            <a:ext cx="2231967" cy="3429000"/>
          </a:xfrm>
          <a:prstGeom prst="rect">
            <a:avLst/>
          </a:prstGeom>
        </p:spPr>
      </p:pic>
      <p:pic>
        <p:nvPicPr>
          <p:cNvPr id="8" name="Содержимое 6" descr="1239790857_ploskaya_zeml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2"/>
            <a:ext cx="5357815" cy="4500594"/>
          </a:xfrm>
          <a:prstGeom prst="rect">
            <a:avLst/>
          </a:prstGeom>
        </p:spPr>
      </p:pic>
      <p:pic>
        <p:nvPicPr>
          <p:cNvPr id="12" name="Содержимое 6" descr="3sl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571612"/>
            <a:ext cx="5500726" cy="4500594"/>
          </a:xfrm>
          <a:prstGeom prst="rect">
            <a:avLst/>
          </a:prstGeom>
        </p:spPr>
      </p:pic>
      <p:pic>
        <p:nvPicPr>
          <p:cNvPr id="13" name="Содержимое 6" descr="6922170_80e8a9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571612"/>
            <a:ext cx="4286250" cy="4438650"/>
          </a:xfrm>
          <a:prstGeom prst="rect">
            <a:avLst/>
          </a:prstGeom>
        </p:spPr>
      </p:pic>
      <p:pic>
        <p:nvPicPr>
          <p:cNvPr id="14" name="Рисунок 13" descr="6511254707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857496"/>
            <a:ext cx="52768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66 -0.15162 L 0.45973 -0.372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12014 L -0.1783 -0.3511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14045 -0.3363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Как люди доказали, что Земля имеет форму шара?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52936"/>
            <a:ext cx="2714644" cy="3360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23" y="2276872"/>
            <a:ext cx="1234423" cy="1440160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4326979" y="1868413"/>
            <a:ext cx="2808312" cy="2500685"/>
          </a:xfrm>
          <a:prstGeom prst="cloudCallout">
            <a:avLst>
              <a:gd name="adj1" fmla="val -78492"/>
              <a:gd name="adj2" fmla="val 114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 первое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01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14422"/>
            <a:ext cx="6034617" cy="4500594"/>
          </a:xfrm>
          <a:ln w="19050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857892"/>
            <a:ext cx="2624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Горизонт  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857892"/>
            <a:ext cx="6346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   воображаемая  линия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643042" y="4286256"/>
            <a:ext cx="5998464" cy="278384"/>
          </a:xfrm>
          <a:custGeom>
            <a:avLst/>
            <a:gdLst>
              <a:gd name="connsiteX0" fmla="*/ 0 w 5998464"/>
              <a:gd name="connsiteY0" fmla="*/ 249936 h 278384"/>
              <a:gd name="connsiteX1" fmla="*/ 134112 w 5998464"/>
              <a:gd name="connsiteY1" fmla="*/ 274320 h 278384"/>
              <a:gd name="connsiteX2" fmla="*/ 268224 w 5998464"/>
              <a:gd name="connsiteY2" fmla="*/ 274320 h 278384"/>
              <a:gd name="connsiteX3" fmla="*/ 512064 w 5998464"/>
              <a:gd name="connsiteY3" fmla="*/ 249936 h 278384"/>
              <a:gd name="connsiteX4" fmla="*/ 963168 w 5998464"/>
              <a:gd name="connsiteY4" fmla="*/ 249936 h 278384"/>
              <a:gd name="connsiteX5" fmla="*/ 1450848 w 5998464"/>
              <a:gd name="connsiteY5" fmla="*/ 213360 h 278384"/>
              <a:gd name="connsiteX6" fmla="*/ 1901952 w 5998464"/>
              <a:gd name="connsiteY6" fmla="*/ 176784 h 278384"/>
              <a:gd name="connsiteX7" fmla="*/ 2170176 w 5998464"/>
              <a:gd name="connsiteY7" fmla="*/ 103632 h 278384"/>
              <a:gd name="connsiteX8" fmla="*/ 2560320 w 5998464"/>
              <a:gd name="connsiteY8" fmla="*/ 128016 h 278384"/>
              <a:gd name="connsiteX9" fmla="*/ 2657856 w 5998464"/>
              <a:gd name="connsiteY9" fmla="*/ 176784 h 278384"/>
              <a:gd name="connsiteX10" fmla="*/ 3072384 w 5998464"/>
              <a:gd name="connsiteY10" fmla="*/ 128016 h 278384"/>
              <a:gd name="connsiteX11" fmla="*/ 3194304 w 5998464"/>
              <a:gd name="connsiteY11" fmla="*/ 140208 h 278384"/>
              <a:gd name="connsiteX12" fmla="*/ 3523488 w 5998464"/>
              <a:gd name="connsiteY12" fmla="*/ 140208 h 278384"/>
              <a:gd name="connsiteX13" fmla="*/ 3742944 w 5998464"/>
              <a:gd name="connsiteY13" fmla="*/ 176784 h 278384"/>
              <a:gd name="connsiteX14" fmla="*/ 3938016 w 5998464"/>
              <a:gd name="connsiteY14" fmla="*/ 201168 h 278384"/>
              <a:gd name="connsiteX15" fmla="*/ 4194048 w 5998464"/>
              <a:gd name="connsiteY15" fmla="*/ 201168 h 278384"/>
              <a:gd name="connsiteX16" fmla="*/ 4645152 w 5998464"/>
              <a:gd name="connsiteY16" fmla="*/ 201168 h 278384"/>
              <a:gd name="connsiteX17" fmla="*/ 4742688 w 5998464"/>
              <a:gd name="connsiteY17" fmla="*/ 201168 h 278384"/>
              <a:gd name="connsiteX18" fmla="*/ 5047488 w 5998464"/>
              <a:gd name="connsiteY18" fmla="*/ 128016 h 278384"/>
              <a:gd name="connsiteX19" fmla="*/ 5193792 w 5998464"/>
              <a:gd name="connsiteY19" fmla="*/ 103632 h 278384"/>
              <a:gd name="connsiteX20" fmla="*/ 5327904 w 5998464"/>
              <a:gd name="connsiteY20" fmla="*/ 54864 h 278384"/>
              <a:gd name="connsiteX21" fmla="*/ 5486400 w 5998464"/>
              <a:gd name="connsiteY21" fmla="*/ 42672 h 278384"/>
              <a:gd name="connsiteX22" fmla="*/ 5596128 w 5998464"/>
              <a:gd name="connsiteY22" fmla="*/ 42672 h 278384"/>
              <a:gd name="connsiteX23" fmla="*/ 5681472 w 5998464"/>
              <a:gd name="connsiteY23" fmla="*/ 6096 h 278384"/>
              <a:gd name="connsiteX24" fmla="*/ 5803392 w 5998464"/>
              <a:gd name="connsiteY24" fmla="*/ 6096 h 278384"/>
              <a:gd name="connsiteX25" fmla="*/ 5974080 w 5998464"/>
              <a:gd name="connsiteY25" fmla="*/ 6096 h 278384"/>
              <a:gd name="connsiteX26" fmla="*/ 5986272 w 5998464"/>
              <a:gd name="connsiteY26" fmla="*/ 6096 h 278384"/>
              <a:gd name="connsiteX27" fmla="*/ 5998464 w 5998464"/>
              <a:gd name="connsiteY27" fmla="*/ 6096 h 278384"/>
              <a:gd name="connsiteX28" fmla="*/ 5998464 w 5998464"/>
              <a:gd name="connsiteY28" fmla="*/ 6096 h 2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98464" h="278384">
                <a:moveTo>
                  <a:pt x="0" y="249936"/>
                </a:moveTo>
                <a:cubicBezTo>
                  <a:pt x="44704" y="260096"/>
                  <a:pt x="89408" y="270256"/>
                  <a:pt x="134112" y="274320"/>
                </a:cubicBezTo>
                <a:cubicBezTo>
                  <a:pt x="178816" y="278384"/>
                  <a:pt x="205232" y="278384"/>
                  <a:pt x="268224" y="274320"/>
                </a:cubicBezTo>
                <a:cubicBezTo>
                  <a:pt x="331216" y="270256"/>
                  <a:pt x="396240" y="254000"/>
                  <a:pt x="512064" y="249936"/>
                </a:cubicBezTo>
                <a:cubicBezTo>
                  <a:pt x="627888" y="245872"/>
                  <a:pt x="806704" y="256032"/>
                  <a:pt x="963168" y="249936"/>
                </a:cubicBezTo>
                <a:cubicBezTo>
                  <a:pt x="1119632" y="243840"/>
                  <a:pt x="1450848" y="213360"/>
                  <a:pt x="1450848" y="213360"/>
                </a:cubicBezTo>
                <a:cubicBezTo>
                  <a:pt x="1607312" y="201168"/>
                  <a:pt x="1782064" y="195072"/>
                  <a:pt x="1901952" y="176784"/>
                </a:cubicBezTo>
                <a:cubicBezTo>
                  <a:pt x="2021840" y="158496"/>
                  <a:pt x="2060448" y="111760"/>
                  <a:pt x="2170176" y="103632"/>
                </a:cubicBezTo>
                <a:cubicBezTo>
                  <a:pt x="2279904" y="95504"/>
                  <a:pt x="2479040" y="115824"/>
                  <a:pt x="2560320" y="128016"/>
                </a:cubicBezTo>
                <a:cubicBezTo>
                  <a:pt x="2641600" y="140208"/>
                  <a:pt x="2572512" y="176784"/>
                  <a:pt x="2657856" y="176784"/>
                </a:cubicBezTo>
                <a:cubicBezTo>
                  <a:pt x="2743200" y="176784"/>
                  <a:pt x="2982976" y="134112"/>
                  <a:pt x="3072384" y="128016"/>
                </a:cubicBezTo>
                <a:cubicBezTo>
                  <a:pt x="3161792" y="121920"/>
                  <a:pt x="3119120" y="138176"/>
                  <a:pt x="3194304" y="140208"/>
                </a:cubicBezTo>
                <a:cubicBezTo>
                  <a:pt x="3269488" y="142240"/>
                  <a:pt x="3432048" y="134112"/>
                  <a:pt x="3523488" y="140208"/>
                </a:cubicBezTo>
                <a:cubicBezTo>
                  <a:pt x="3614928" y="146304"/>
                  <a:pt x="3673856" y="166624"/>
                  <a:pt x="3742944" y="176784"/>
                </a:cubicBezTo>
                <a:cubicBezTo>
                  <a:pt x="3812032" y="186944"/>
                  <a:pt x="3862832" y="197104"/>
                  <a:pt x="3938016" y="201168"/>
                </a:cubicBezTo>
                <a:cubicBezTo>
                  <a:pt x="4013200" y="205232"/>
                  <a:pt x="4194048" y="201168"/>
                  <a:pt x="4194048" y="201168"/>
                </a:cubicBezTo>
                <a:lnTo>
                  <a:pt x="4645152" y="201168"/>
                </a:lnTo>
                <a:cubicBezTo>
                  <a:pt x="4736592" y="201168"/>
                  <a:pt x="4675632" y="213360"/>
                  <a:pt x="4742688" y="201168"/>
                </a:cubicBezTo>
                <a:cubicBezTo>
                  <a:pt x="4809744" y="188976"/>
                  <a:pt x="4972304" y="144272"/>
                  <a:pt x="5047488" y="128016"/>
                </a:cubicBezTo>
                <a:cubicBezTo>
                  <a:pt x="5122672" y="111760"/>
                  <a:pt x="5147056" y="115824"/>
                  <a:pt x="5193792" y="103632"/>
                </a:cubicBezTo>
                <a:cubicBezTo>
                  <a:pt x="5240528" y="91440"/>
                  <a:pt x="5279136" y="65024"/>
                  <a:pt x="5327904" y="54864"/>
                </a:cubicBezTo>
                <a:cubicBezTo>
                  <a:pt x="5376672" y="44704"/>
                  <a:pt x="5441696" y="44704"/>
                  <a:pt x="5486400" y="42672"/>
                </a:cubicBezTo>
                <a:cubicBezTo>
                  <a:pt x="5531104" y="40640"/>
                  <a:pt x="5563616" y="48768"/>
                  <a:pt x="5596128" y="42672"/>
                </a:cubicBezTo>
                <a:cubicBezTo>
                  <a:pt x="5628640" y="36576"/>
                  <a:pt x="5646928" y="12192"/>
                  <a:pt x="5681472" y="6096"/>
                </a:cubicBezTo>
                <a:cubicBezTo>
                  <a:pt x="5716016" y="0"/>
                  <a:pt x="5803392" y="6096"/>
                  <a:pt x="5803392" y="6096"/>
                </a:cubicBezTo>
                <a:lnTo>
                  <a:pt x="5974080" y="6096"/>
                </a:lnTo>
                <a:lnTo>
                  <a:pt x="5986272" y="6096"/>
                </a:lnTo>
                <a:lnTo>
                  <a:pt x="5998464" y="6096"/>
                </a:lnTo>
                <a:lnTo>
                  <a:pt x="5998464" y="6096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 изменяется линия горизонта при подъеме?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Feniks\Рабочий стол\DSC037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4276" y="2708920"/>
            <a:ext cx="3771900" cy="2762250"/>
          </a:xfrm>
          <a:noFill/>
          <a:ln w="19050">
            <a:solidFill>
              <a:schemeClr val="accent1"/>
            </a:solidFill>
          </a:ln>
        </p:spPr>
      </p:pic>
      <p:pic>
        <p:nvPicPr>
          <p:cNvPr id="8" name="Picture 3" descr="C:\Documents and Settings\Feniks\Рабочий стол\DSC037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90219" y="2708920"/>
            <a:ext cx="3779837" cy="27289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1785926"/>
            <a:ext cx="4383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До подъема в горы…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785926"/>
            <a:ext cx="40502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На  вершине горы..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Что видит наблюдатель?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096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500174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500174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428736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ж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1571612"/>
            <a:ext cx="5760000" cy="43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Доказательство второе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Содержимое 3" descr="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142984"/>
            <a:ext cx="5452967" cy="4525963"/>
          </a:xfrm>
          <a:ln w="190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688" y="5929330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Как появляется корабль на горизонте?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Доказательство третье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3" descr="shar-extrim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145782"/>
              </a:clrFrom>
              <a:clrTo>
                <a:srgbClr val="14578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571612"/>
            <a:ext cx="3743579" cy="3743579"/>
          </a:xfr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524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-конечная звезда 7"/>
          <p:cNvSpPr/>
          <p:nvPr/>
        </p:nvSpPr>
        <p:spPr>
          <a:xfrm>
            <a:off x="8501090" y="3143248"/>
            <a:ext cx="214314" cy="214314"/>
          </a:xfrm>
          <a:prstGeom prst="star6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714348" y="2643182"/>
            <a:ext cx="285752" cy="214314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5786454"/>
            <a:ext cx="555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Что доказывает этот опыт?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602 L 0.40625 0.1514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232 C -0.00052 -0.07354 -0.08872 -0.12396 -0.1941 -0.11378 C -0.29757 -0.10337 -0.3783 -0.03445 -0.37396 0.04071 C -0.36979 0.11518 -0.28194 0.16883 -0.1776 0.15865 C -0.07587 0.14755 0.00677 0.07702 5.55556E-7 0.00232 Z " pathEditMode="relative" rAng="-16455236" ptsTypes="fffff">
                                      <p:cBhvr>
                                        <p:cTn id="20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361</TotalTime>
  <Words>215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ОКРУЖАЮЩИЙ МИР  ЗЕМЛЯ ИМЕЕТ ФОРМУ ШАРА</vt:lpstr>
      <vt:lpstr>Геометрические тела</vt:lpstr>
      <vt:lpstr>Презентация PowerPoint</vt:lpstr>
      <vt:lpstr> </vt:lpstr>
      <vt:lpstr>Доказательство первое</vt:lpstr>
      <vt:lpstr> Как изменяется линия горизонта при подъеме?</vt:lpstr>
      <vt:lpstr>Что видит наблюдатель?</vt:lpstr>
      <vt:lpstr>Доказательство второе</vt:lpstr>
      <vt:lpstr> Доказательство третье</vt:lpstr>
      <vt:lpstr>Презентация PowerPoint</vt:lpstr>
      <vt:lpstr>Презентация PowerPoint</vt:lpstr>
      <vt:lpstr>Презентация PowerPoint</vt:lpstr>
      <vt:lpstr>Доказательство четвёртое</vt:lpstr>
      <vt:lpstr>Доказательство пятое</vt:lpstr>
      <vt:lpstr>Презентация PowerPoint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ОКРУАЮЩИЙ МИР  ЗЕМЛЯ ИМЕЕТ ФОРМУ ШАРА</dc:title>
  <dc:creator>Computer</dc:creator>
  <cp:lastModifiedBy>bon</cp:lastModifiedBy>
  <cp:revision>36</cp:revision>
  <dcterms:created xsi:type="dcterms:W3CDTF">2012-01-14T19:35:59Z</dcterms:created>
  <dcterms:modified xsi:type="dcterms:W3CDTF">2012-01-17T09:15:51Z</dcterms:modified>
</cp:coreProperties>
</file>