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9" r:id="rId2"/>
    <p:sldId id="260" r:id="rId3"/>
    <p:sldId id="261" r:id="rId4"/>
    <p:sldId id="263" r:id="rId5"/>
    <p:sldId id="285" r:id="rId6"/>
    <p:sldId id="278" r:id="rId7"/>
    <p:sldId id="257" r:id="rId8"/>
    <p:sldId id="287" r:id="rId9"/>
    <p:sldId id="272" r:id="rId10"/>
    <p:sldId id="268" r:id="rId11"/>
    <p:sldId id="288" r:id="rId12"/>
    <p:sldId id="283" r:id="rId13"/>
    <p:sldId id="289" r:id="rId14"/>
    <p:sldId id="29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8" d="100"/>
          <a:sy n="78" d="100"/>
        </p:scale>
        <p:origin x="-102" y="-2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6691BE-7120-41D1-B36A-196A7C7C00EE}" type="datetimeFigureOut">
              <a:rPr lang="ru-RU" smtClean="0"/>
              <a:pPr/>
              <a:t>16.01.2012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57FD09-7EB6-43B6-BC4C-8EF43A8099D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357FD09-7EB6-43B6-BC4C-8EF43A8099DA}" type="slidenum">
              <a:rPr lang="ru-RU" smtClean="0"/>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16.01.2012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16.01.2012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16.01.2012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16.01.2012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16.01.2012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16.01.2012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SCONE STONE</a:t>
            </a:r>
            <a:endParaRPr lang="ru-RU" dirty="0"/>
          </a:p>
        </p:txBody>
      </p:sp>
      <p:sp>
        <p:nvSpPr>
          <p:cNvPr id="3" name="Содержимое 2"/>
          <p:cNvSpPr>
            <a:spLocks noGrp="1"/>
          </p:cNvSpPr>
          <p:nvPr>
            <p:ph idx="1"/>
          </p:nvPr>
        </p:nvSpPr>
        <p:spPr>
          <a:xfrm>
            <a:off x="571472" y="4500570"/>
            <a:ext cx="8229600" cy="1571636"/>
          </a:xfrm>
        </p:spPr>
        <p:txBody>
          <a:bodyPr>
            <a:normAutofit lnSpcReduction="10000"/>
          </a:bodyPr>
          <a:lstStyle/>
          <a:p>
            <a:pPr>
              <a:buNone/>
            </a:pPr>
            <a:r>
              <a:rPr lang="en-US" sz="2000" dirty="0" smtClean="0"/>
              <a:t>      The Stone of Scone  is arguably the greatest symbol and touchstone of Scottish nationhood and as such, has been a very potent icon for more than a thousand years.  It was the seat on which generations of Kings of Scotland, and Kings of Dalriada before them, were crowned.  </a:t>
            </a:r>
            <a:endParaRPr lang="ru-RU" sz="2000" dirty="0" smtClean="0"/>
          </a:p>
          <a:p>
            <a:endParaRPr lang="ru-RU" sz="2000" dirty="0"/>
          </a:p>
        </p:txBody>
      </p:sp>
      <p:pic>
        <p:nvPicPr>
          <p:cNvPr id="8194" name="Picture 2" descr="D:\Лена\scone\highlstone-edinb.-.jpg"/>
          <p:cNvPicPr>
            <a:picLocks noChangeAspect="1" noChangeArrowheads="1"/>
          </p:cNvPicPr>
          <p:nvPr/>
        </p:nvPicPr>
        <p:blipFill>
          <a:blip r:embed="rId2"/>
          <a:srcRect/>
          <a:stretch>
            <a:fillRect/>
          </a:stretch>
        </p:blipFill>
        <p:spPr bwMode="auto">
          <a:xfrm>
            <a:off x="1857356" y="1214422"/>
            <a:ext cx="5458184" cy="2857520"/>
          </a:xfrm>
          <a:prstGeom prst="rect">
            <a:avLst/>
          </a:prstGeom>
          <a:noFill/>
          <a:ln w="28575">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Лена\scone\The Stone of Destiny Saint Edward's Chair.gif"/>
          <p:cNvPicPr>
            <a:picLocks noChangeAspect="1" noChangeArrowheads="1"/>
          </p:cNvPicPr>
          <p:nvPr/>
        </p:nvPicPr>
        <p:blipFill>
          <a:blip r:embed="rId2"/>
          <a:srcRect/>
          <a:stretch>
            <a:fillRect/>
          </a:stretch>
        </p:blipFill>
        <p:spPr bwMode="auto">
          <a:xfrm>
            <a:off x="214282" y="1643050"/>
            <a:ext cx="2786082" cy="4751145"/>
          </a:xfrm>
          <a:prstGeom prst="rect">
            <a:avLst/>
          </a:prstGeom>
          <a:noFill/>
          <a:ln w="38100">
            <a:solidFill>
              <a:schemeClr val="tx1"/>
            </a:solidFill>
          </a:ln>
        </p:spPr>
      </p:pic>
      <p:sp>
        <p:nvSpPr>
          <p:cNvPr id="2" name="Заголовок 1"/>
          <p:cNvSpPr>
            <a:spLocks noGrp="1"/>
          </p:cNvSpPr>
          <p:nvPr>
            <p:ph type="title"/>
          </p:nvPr>
        </p:nvSpPr>
        <p:spPr/>
        <p:txBody>
          <a:bodyPr>
            <a:normAutofit/>
          </a:bodyPr>
          <a:lstStyle/>
          <a:p>
            <a:r>
              <a:rPr lang="en-US" sz="4000" dirty="0" smtClean="0"/>
              <a:t>CORONATION CHAIR</a:t>
            </a:r>
            <a:endParaRPr lang="ru-RU" sz="4000" dirty="0"/>
          </a:p>
        </p:txBody>
      </p:sp>
      <p:sp>
        <p:nvSpPr>
          <p:cNvPr id="3" name="Содержимое 2"/>
          <p:cNvSpPr>
            <a:spLocks noGrp="1"/>
          </p:cNvSpPr>
          <p:nvPr>
            <p:ph idx="1"/>
          </p:nvPr>
        </p:nvSpPr>
        <p:spPr>
          <a:xfrm>
            <a:off x="2786050" y="1571612"/>
            <a:ext cx="2971792" cy="4525963"/>
          </a:xfrm>
        </p:spPr>
        <p:txBody>
          <a:bodyPr>
            <a:normAutofit fontScale="92500" lnSpcReduction="20000"/>
          </a:bodyPr>
          <a:lstStyle/>
          <a:p>
            <a:r>
              <a:rPr lang="en-US" sz="2000" dirty="0" smtClean="0"/>
              <a:t>All British sovereigns since 1308 have been seated in St. Edward's Chair at the moment of their coronations, with the exception of Queen Mary I (whose coronation chair was given to her by the Pope ) and Mary II (who was crowned on a copy of the chair). The last occasion was the coronation of Elizabeth II in 1953. </a:t>
            </a:r>
          </a:p>
          <a:p>
            <a:endParaRPr lang="ru-RU" sz="2000" dirty="0"/>
          </a:p>
        </p:txBody>
      </p:sp>
      <p:pic>
        <p:nvPicPr>
          <p:cNvPr id="5" name="Picture 3" descr="D:\Лена\scone\coronation_chair.jpg"/>
          <p:cNvPicPr>
            <a:picLocks noChangeAspect="1" noChangeArrowheads="1"/>
          </p:cNvPicPr>
          <p:nvPr/>
        </p:nvPicPr>
        <p:blipFill>
          <a:blip r:embed="rId3"/>
          <a:srcRect/>
          <a:stretch>
            <a:fillRect/>
          </a:stretch>
        </p:blipFill>
        <p:spPr bwMode="auto">
          <a:xfrm>
            <a:off x="6000760" y="1714488"/>
            <a:ext cx="2881473" cy="4623679"/>
          </a:xfrm>
          <a:prstGeom prst="rect">
            <a:avLst/>
          </a:prstGeom>
          <a:noFill/>
          <a:ln w="38100">
            <a:solidFill>
              <a:srgbClr val="FFFFFF"/>
            </a:solid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4000" dirty="0" smtClean="0"/>
              <a:t>THE STONE RETURNS HOME</a:t>
            </a:r>
            <a:endParaRPr lang="ru-RU" sz="4000" dirty="0"/>
          </a:p>
        </p:txBody>
      </p:sp>
      <p:sp>
        <p:nvSpPr>
          <p:cNvPr id="3" name="Содержимое 2"/>
          <p:cNvSpPr>
            <a:spLocks noGrp="1"/>
          </p:cNvSpPr>
          <p:nvPr>
            <p:ph idx="1"/>
          </p:nvPr>
        </p:nvSpPr>
        <p:spPr>
          <a:xfrm>
            <a:off x="4000496" y="1643050"/>
            <a:ext cx="5143504" cy="4525963"/>
          </a:xfrm>
        </p:spPr>
        <p:txBody>
          <a:bodyPr>
            <a:normAutofit/>
          </a:bodyPr>
          <a:lstStyle/>
          <a:p>
            <a:pPr>
              <a:buNone/>
            </a:pPr>
            <a:r>
              <a:rPr lang="en-US" sz="2000" dirty="0" smtClean="0"/>
              <a:t>      </a:t>
            </a:r>
          </a:p>
          <a:p>
            <a:pPr>
              <a:buNone/>
            </a:pPr>
            <a:r>
              <a:rPr lang="en-US" sz="2000" dirty="0" smtClean="0"/>
              <a:t>On St. Andrew’s day, November, 30, 1996  the Stone of Destiny was </a:t>
            </a:r>
          </a:p>
          <a:p>
            <a:pPr>
              <a:buNone/>
            </a:pPr>
            <a:r>
              <a:rPr lang="en-US" sz="2000" dirty="0" smtClean="0"/>
              <a:t>      returned to Scotland,</a:t>
            </a:r>
          </a:p>
          <a:p>
            <a:pPr>
              <a:buNone/>
            </a:pPr>
            <a:r>
              <a:rPr lang="en-US" sz="2000" dirty="0" smtClean="0"/>
              <a:t>      exactly seven hundred years after </a:t>
            </a:r>
          </a:p>
          <a:p>
            <a:pPr>
              <a:buNone/>
            </a:pPr>
            <a:r>
              <a:rPr lang="en-US" sz="2000" dirty="0" smtClean="0"/>
              <a:t>      King Edward I of England "carted it off </a:t>
            </a:r>
          </a:p>
          <a:p>
            <a:pPr>
              <a:buNone/>
            </a:pPr>
            <a:r>
              <a:rPr lang="en-US" sz="2000" dirty="0" smtClean="0"/>
              <a:t>      to Westminster Abbey" in 1296.</a:t>
            </a:r>
            <a:endParaRPr lang="ru-RU" sz="2000" dirty="0" smtClean="0"/>
          </a:p>
          <a:p>
            <a:pPr>
              <a:buNone/>
            </a:pPr>
            <a:r>
              <a:rPr lang="en-US" sz="2000" dirty="0" smtClean="0"/>
              <a:t>      </a:t>
            </a:r>
            <a:endParaRPr lang="ru-RU" sz="2000" dirty="0" smtClean="0"/>
          </a:p>
          <a:p>
            <a:pPr>
              <a:buNone/>
            </a:pPr>
            <a:endParaRPr lang="ru-RU" sz="2000" dirty="0"/>
          </a:p>
        </p:txBody>
      </p:sp>
      <p:pic>
        <p:nvPicPr>
          <p:cNvPr id="10242" name="Picture 2" descr="D:\Лена\scone\ceremony.jpg"/>
          <p:cNvPicPr>
            <a:picLocks noChangeAspect="1" noChangeArrowheads="1"/>
          </p:cNvPicPr>
          <p:nvPr/>
        </p:nvPicPr>
        <p:blipFill>
          <a:blip r:embed="rId2"/>
          <a:srcRect/>
          <a:stretch>
            <a:fillRect/>
          </a:stretch>
        </p:blipFill>
        <p:spPr bwMode="auto">
          <a:xfrm rot="21441944">
            <a:off x="428596" y="2071678"/>
            <a:ext cx="3418819" cy="3988622"/>
          </a:xfrm>
          <a:prstGeom prst="rect">
            <a:avLst/>
          </a:prstGeom>
          <a:noFill/>
          <a:ln w="38100">
            <a:solidFill>
              <a:schemeClr val="tx1"/>
            </a:solid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Лена\scone\The Stone of Destiny Scotland Crown Jewels.jpg"/>
          <p:cNvPicPr>
            <a:picLocks noChangeAspect="1" noChangeArrowheads="1"/>
          </p:cNvPicPr>
          <p:nvPr/>
        </p:nvPicPr>
        <p:blipFill>
          <a:blip r:embed="rId2"/>
          <a:srcRect/>
          <a:stretch>
            <a:fillRect/>
          </a:stretch>
        </p:blipFill>
        <p:spPr bwMode="auto">
          <a:xfrm rot="21308044">
            <a:off x="493791" y="264676"/>
            <a:ext cx="3014684" cy="3349648"/>
          </a:xfrm>
          <a:prstGeom prst="rect">
            <a:avLst/>
          </a:prstGeom>
          <a:noFill/>
        </p:spPr>
      </p:pic>
      <p:sp>
        <p:nvSpPr>
          <p:cNvPr id="2" name="Заголовок 1"/>
          <p:cNvSpPr>
            <a:spLocks noGrp="1"/>
          </p:cNvSpPr>
          <p:nvPr>
            <p:ph type="title"/>
          </p:nvPr>
        </p:nvSpPr>
        <p:spPr>
          <a:xfrm>
            <a:off x="642910" y="357166"/>
            <a:ext cx="8229600" cy="1143000"/>
          </a:xfrm>
        </p:spPr>
        <p:txBody>
          <a:bodyPr>
            <a:normAutofit fontScale="90000"/>
          </a:bodyPr>
          <a:lstStyle/>
          <a:p>
            <a:r>
              <a:rPr lang="en-US" dirty="0" smtClean="0"/>
              <a:t>                      </a:t>
            </a:r>
            <a:r>
              <a:rPr lang="en-US" sz="4000" dirty="0" smtClean="0"/>
              <a:t>EDINBURGH CASTLE</a:t>
            </a:r>
            <a:endParaRPr lang="ru-RU" sz="4000" dirty="0"/>
          </a:p>
        </p:txBody>
      </p:sp>
      <p:sp>
        <p:nvSpPr>
          <p:cNvPr id="3" name="Содержимое 2"/>
          <p:cNvSpPr>
            <a:spLocks noGrp="1"/>
          </p:cNvSpPr>
          <p:nvPr>
            <p:ph idx="1"/>
          </p:nvPr>
        </p:nvSpPr>
        <p:spPr>
          <a:xfrm>
            <a:off x="4286248" y="1600200"/>
            <a:ext cx="4572032" cy="4525963"/>
          </a:xfrm>
        </p:spPr>
        <p:txBody>
          <a:bodyPr>
            <a:normAutofit/>
          </a:bodyPr>
          <a:lstStyle/>
          <a:p>
            <a:pPr lvl="0">
              <a:buNone/>
            </a:pPr>
            <a:r>
              <a:rPr lang="en-US" sz="2000" dirty="0" smtClean="0">
                <a:latin typeface="Calibri" pitchFamily="34" charset="0"/>
                <a:ea typeface="Times New Roman" pitchFamily="18" charset="0"/>
                <a:cs typeface="Times New Roman" pitchFamily="18" charset="0"/>
              </a:rPr>
              <a:t>      The Stone, a large </a:t>
            </a:r>
            <a:r>
              <a:rPr lang="en-US" sz="2000" dirty="0" smtClean="0"/>
              <a:t>152 kg </a:t>
            </a:r>
            <a:r>
              <a:rPr lang="en-US" sz="2000" dirty="0" smtClean="0">
                <a:latin typeface="Calibri" pitchFamily="34" charset="0"/>
                <a:ea typeface="Times New Roman" pitchFamily="18" charset="0"/>
                <a:cs typeface="Times New Roman" pitchFamily="18" charset="0"/>
              </a:rPr>
              <a:t>block of red Perthshire sandstone, is now on display in Edinburgh Castle,</a:t>
            </a:r>
          </a:p>
          <a:p>
            <a:pPr lvl="0">
              <a:buNone/>
            </a:pPr>
            <a:r>
              <a:rPr lang="en-US" sz="2000" dirty="0" smtClean="0">
                <a:latin typeface="Calibri" pitchFamily="34" charset="0"/>
                <a:ea typeface="Times New Roman" pitchFamily="18" charset="0"/>
                <a:cs typeface="Times New Roman" pitchFamily="18" charset="0"/>
              </a:rPr>
              <a:t>       where it </a:t>
            </a:r>
            <a:r>
              <a:rPr lang="en-US" sz="2000" dirty="0" smtClean="0"/>
              <a:t>joined the other </a:t>
            </a:r>
          </a:p>
          <a:p>
            <a:pPr lvl="0">
              <a:buNone/>
            </a:pPr>
            <a:r>
              <a:rPr lang="en-US" sz="2000" dirty="0" smtClean="0"/>
              <a:t>       Scottish royal regalia:  			crown,</a:t>
            </a:r>
          </a:p>
          <a:p>
            <a:pPr lvl="0">
              <a:buNone/>
            </a:pPr>
            <a:r>
              <a:rPr lang="en-US" sz="2000" dirty="0" smtClean="0"/>
              <a:t> 			scepter ,</a:t>
            </a:r>
          </a:p>
          <a:p>
            <a:pPr lvl="2">
              <a:buNone/>
            </a:pPr>
            <a:r>
              <a:rPr lang="en-US" sz="2000" dirty="0" smtClean="0"/>
              <a:t>		sword and </a:t>
            </a:r>
            <a:r>
              <a:rPr lang="en-US" dirty="0" smtClean="0"/>
              <a:t> </a:t>
            </a:r>
            <a:r>
              <a:rPr lang="en-US" sz="2000" dirty="0" smtClean="0"/>
              <a:t>jewels </a:t>
            </a:r>
          </a:p>
          <a:p>
            <a:pPr lvl="0"/>
            <a:r>
              <a:rPr lang="en-US" sz="2000" dirty="0" smtClean="0"/>
              <a:t>in a closely-guarded museum.</a:t>
            </a:r>
            <a:r>
              <a:rPr lang="en-US" sz="2000" dirty="0" smtClean="0">
                <a:latin typeface="Calibri" pitchFamily="34" charset="0"/>
                <a:ea typeface="Times New Roman" pitchFamily="18" charset="0"/>
                <a:cs typeface="Times New Roman" pitchFamily="18" charset="0"/>
              </a:rPr>
              <a:t> </a:t>
            </a:r>
            <a:endParaRPr lang="en-US" sz="3600" dirty="0" smtClean="0">
              <a:latin typeface="Arial" pitchFamily="34" charset="0"/>
            </a:endParaRPr>
          </a:p>
          <a:p>
            <a:endParaRPr lang="ru-RU" sz="2000" dirty="0"/>
          </a:p>
        </p:txBody>
      </p:sp>
      <p:pic>
        <p:nvPicPr>
          <p:cNvPr id="5" name="Picture 2" descr="D:\Лена\scone\stoneofscone.jpg"/>
          <p:cNvPicPr>
            <a:picLocks noChangeAspect="1" noChangeArrowheads="1"/>
          </p:cNvPicPr>
          <p:nvPr/>
        </p:nvPicPr>
        <p:blipFill>
          <a:blip r:embed="rId3"/>
          <a:srcRect/>
          <a:stretch>
            <a:fillRect/>
          </a:stretch>
        </p:blipFill>
        <p:spPr bwMode="auto">
          <a:xfrm>
            <a:off x="428596" y="3571876"/>
            <a:ext cx="4214842" cy="2866093"/>
          </a:xfrm>
          <a:prstGeom prst="rect">
            <a:avLst/>
          </a:prstGeom>
          <a:noFill/>
          <a:ln w="28575">
            <a:solidFill>
              <a:schemeClr val="tx1"/>
            </a:solid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smtClean="0"/>
              <a:t>  WESTMISTER      </a:t>
            </a:r>
            <a:r>
              <a:rPr lang="en-US" sz="4000" dirty="0" smtClean="0"/>
              <a:t>ABBEY</a:t>
            </a:r>
            <a:endParaRPr lang="ru-RU" sz="4000" dirty="0"/>
          </a:p>
        </p:txBody>
      </p:sp>
      <p:sp>
        <p:nvSpPr>
          <p:cNvPr id="3" name="Содержимое 2"/>
          <p:cNvSpPr>
            <a:spLocks noGrp="1"/>
          </p:cNvSpPr>
          <p:nvPr>
            <p:ph idx="1"/>
          </p:nvPr>
        </p:nvSpPr>
        <p:spPr>
          <a:xfrm>
            <a:off x="4357686" y="1600200"/>
            <a:ext cx="4329114" cy="4525963"/>
          </a:xfrm>
        </p:spPr>
        <p:txBody>
          <a:bodyPr>
            <a:normAutofit/>
          </a:bodyPr>
          <a:lstStyle/>
          <a:p>
            <a:pPr>
              <a:buNone/>
            </a:pPr>
            <a:r>
              <a:rPr lang="en-US" sz="2000" dirty="0" smtClean="0"/>
              <a:t>     </a:t>
            </a:r>
          </a:p>
          <a:p>
            <a:pPr>
              <a:buNone/>
            </a:pPr>
            <a:endParaRPr lang="en-US" sz="2000" dirty="0" smtClean="0"/>
          </a:p>
          <a:p>
            <a:pPr>
              <a:buNone/>
            </a:pPr>
            <a:r>
              <a:rPr lang="en-US" sz="2000" dirty="0" smtClean="0"/>
              <a:t>      In the event of a future coronation of a British monarch,</a:t>
            </a:r>
          </a:p>
          <a:p>
            <a:pPr>
              <a:buNone/>
            </a:pPr>
            <a:r>
              <a:rPr lang="en-US" sz="2000" dirty="0" smtClean="0"/>
              <a:t>      the Stone of Destiny will be  temporarily replaced </a:t>
            </a:r>
          </a:p>
          <a:p>
            <a:pPr>
              <a:buNone/>
            </a:pPr>
            <a:r>
              <a:rPr lang="en-US" sz="2000" dirty="0" smtClean="0"/>
              <a:t>      under the Coronation Throne </a:t>
            </a:r>
          </a:p>
          <a:p>
            <a:pPr>
              <a:buNone/>
            </a:pPr>
            <a:r>
              <a:rPr lang="en-US" sz="2000" dirty="0" smtClean="0"/>
              <a:t>      at Westminster Abbey. </a:t>
            </a:r>
            <a:endParaRPr lang="ru-RU" sz="2000" dirty="0" smtClean="0"/>
          </a:p>
          <a:p>
            <a:endParaRPr lang="ru-RU" sz="2000" dirty="0"/>
          </a:p>
        </p:txBody>
      </p:sp>
      <p:pic>
        <p:nvPicPr>
          <p:cNvPr id="7170" name="Picture 2" descr="D:\Лена\scone\Edvardsstol_westminster.jpg"/>
          <p:cNvPicPr>
            <a:picLocks noChangeAspect="1" noChangeArrowheads="1"/>
          </p:cNvPicPr>
          <p:nvPr/>
        </p:nvPicPr>
        <p:blipFill>
          <a:blip r:embed="rId2"/>
          <a:srcRect/>
          <a:stretch>
            <a:fillRect/>
          </a:stretch>
        </p:blipFill>
        <p:spPr bwMode="auto">
          <a:xfrm>
            <a:off x="571472" y="1857364"/>
            <a:ext cx="2857520" cy="4233514"/>
          </a:xfrm>
          <a:prstGeom prst="rect">
            <a:avLst/>
          </a:prstGeom>
          <a:noFill/>
          <a:ln w="38100">
            <a:solidFill>
              <a:schemeClr val="tx1"/>
            </a:solid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USEFUL SITES</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http://www.scone-palace.net</a:t>
            </a:r>
          </a:p>
          <a:p>
            <a:r>
              <a:rPr lang="ru-RU" dirty="0" smtClean="0"/>
              <a:t>http://images.yandex.ru</a:t>
            </a:r>
          </a:p>
          <a:p>
            <a:r>
              <a:rPr lang="ru-RU" dirty="0" smtClean="0"/>
              <a:t>http://www.scone-palace.co.uk</a:t>
            </a:r>
          </a:p>
          <a:p>
            <a:r>
              <a:rPr lang="ru-RU" dirty="0" smtClean="0"/>
              <a:t>http://www.expedia.com</a:t>
            </a:r>
          </a:p>
          <a:p>
            <a:r>
              <a:rPr lang="ru-RU" dirty="0" smtClean="0"/>
              <a:t>http://wikimapia.org</a:t>
            </a:r>
          </a:p>
          <a:p>
            <a:r>
              <a:rPr lang="ru-RU" dirty="0" smtClean="0"/>
              <a:t>http://www.insiders-scotland-guide.com</a:t>
            </a:r>
          </a:p>
          <a:p>
            <a:r>
              <a:rPr lang="ru-RU" dirty="0" smtClean="0"/>
              <a:t>http://www.greatscotland.co.uk</a:t>
            </a:r>
          </a:p>
          <a:p>
            <a:r>
              <a:rPr lang="ru-RU" dirty="0" smtClean="0"/>
              <a:t>http://www.tourist-information-uk.com</a:t>
            </a:r>
          </a:p>
          <a:p>
            <a:r>
              <a:rPr lang="ru-RU" dirty="0" smtClean="0"/>
              <a:t>http://www.perthshire.co.uk</a:t>
            </a:r>
          </a:p>
          <a:p>
            <a:r>
              <a:rPr lang="ru-RU" dirty="0" smtClean="0"/>
              <a:t>http://www.bbc.co.uk</a:t>
            </a:r>
          </a:p>
          <a:p>
            <a:r>
              <a:rPr lang="ru-RU" dirty="0" smtClean="0"/>
              <a:t>http://britishcastle.co.uk</a:t>
            </a:r>
          </a:p>
          <a:p>
            <a:r>
              <a:rPr lang="ru-RU" dirty="0" smtClean="0"/>
              <a:t>http://www.undiscoveredscotland.co.uk</a:t>
            </a:r>
          </a:p>
          <a:p>
            <a:r>
              <a:rPr lang="ru-RU" dirty="0" smtClean="0"/>
              <a:t>http://www.gateway-to-the-scottish-highlands.com</a:t>
            </a:r>
          </a:p>
          <a:p>
            <a:r>
              <a:rPr lang="ru-RU" dirty="0" smtClean="0"/>
              <a:t>http://www.theheritagetrail.co.uk</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868" y="857232"/>
            <a:ext cx="5357842" cy="4857784"/>
          </a:xfrm>
        </p:spPr>
        <p:txBody>
          <a:bodyPr rtlCol="0">
            <a:normAutofit lnSpcReduction="10000"/>
          </a:bodyPr>
          <a:lstStyle/>
          <a:p>
            <a:pPr eaLnBrk="1" fontAlgn="auto" hangingPunct="1">
              <a:spcAft>
                <a:spcPts val="0"/>
              </a:spcAft>
              <a:buFont typeface="Arial" pitchFamily="34" charset="0"/>
              <a:buChar char="•"/>
              <a:defRPr/>
            </a:pPr>
            <a:endParaRPr lang="en-US" sz="1600" dirty="0" smtClean="0"/>
          </a:p>
          <a:p>
            <a:pPr eaLnBrk="1" fontAlgn="auto" hangingPunct="1">
              <a:spcAft>
                <a:spcPts val="0"/>
              </a:spcAft>
              <a:buFont typeface="Arial" pitchFamily="34" charset="0"/>
              <a:buChar char="•"/>
              <a:defRPr/>
            </a:pPr>
            <a:endParaRPr lang="ru-RU" sz="2000" dirty="0" smtClean="0"/>
          </a:p>
          <a:p>
            <a:pPr eaLnBrk="1" fontAlgn="auto" hangingPunct="1">
              <a:spcAft>
                <a:spcPts val="0"/>
              </a:spcAft>
              <a:buFont typeface="Arial" pitchFamily="34" charset="0"/>
              <a:buChar char="•"/>
              <a:defRPr/>
            </a:pPr>
            <a:r>
              <a:rPr lang="en-US" sz="2000" dirty="0" smtClean="0"/>
              <a:t>The legend of the Stone of Destiny goes back to the foundation myth of Scotland.</a:t>
            </a:r>
          </a:p>
          <a:p>
            <a:pPr eaLnBrk="1" fontAlgn="auto" hangingPunct="1">
              <a:spcAft>
                <a:spcPts val="0"/>
              </a:spcAft>
              <a:buFont typeface="Arial" pitchFamily="34" charset="0"/>
              <a:buChar char="•"/>
              <a:defRPr/>
            </a:pPr>
            <a:r>
              <a:rPr lang="en-US" sz="2000" dirty="0" smtClean="0"/>
              <a:t>The legend runs that Scotland is named after an Egyptian princess, Scota who was exiled from Egypt. Her  descendents conquered Ireland before migrating to what is now Argyll in Western Scotland and establishing the kingdom of Dalriada.</a:t>
            </a:r>
          </a:p>
          <a:p>
            <a:pPr eaLnBrk="1" fontAlgn="auto" hangingPunct="1">
              <a:spcAft>
                <a:spcPts val="0"/>
              </a:spcAft>
              <a:buFont typeface="Arial" pitchFamily="34" charset="0"/>
              <a:buChar char="•"/>
              <a:defRPr/>
            </a:pPr>
            <a:r>
              <a:rPr lang="en-US" sz="2000" dirty="0" smtClean="0"/>
              <a:t> Among the possessions Scota took from Egypt was a 152kg sandstone block which had been used as a pillow by Jacob when he had the dream reported in Genesis about Jacob's Ladder. </a:t>
            </a:r>
            <a:endParaRPr lang="en-US" sz="2000" dirty="0" smtClean="0">
              <a:ea typeface="Times New Roman" pitchFamily="18" charset="0"/>
              <a:cs typeface="Times New Roman" pitchFamily="18" charset="0"/>
            </a:endParaRPr>
          </a:p>
          <a:p>
            <a:pPr eaLnBrk="1" fontAlgn="auto" hangingPunct="1">
              <a:spcAft>
                <a:spcPts val="0"/>
              </a:spcAft>
              <a:buFont typeface="Arial" pitchFamily="34" charset="0"/>
              <a:buNone/>
              <a:defRPr/>
            </a:pPr>
            <a:endParaRPr lang="en-US" sz="1600" dirty="0" smtClean="0"/>
          </a:p>
          <a:p>
            <a:pPr eaLnBrk="1" fontAlgn="auto" hangingPunct="1">
              <a:spcAft>
                <a:spcPts val="0"/>
              </a:spcAft>
              <a:buFont typeface="Arial" pitchFamily="34" charset="0"/>
              <a:buChar char="•"/>
              <a:defRPr/>
            </a:pPr>
            <a:endParaRPr lang="ru-RU" sz="1600" dirty="0"/>
          </a:p>
        </p:txBody>
      </p:sp>
      <p:pic>
        <p:nvPicPr>
          <p:cNvPr id="19459" name="Picture 3" descr="D:\Лена\портфолио\тексты\dalriada.jpg"/>
          <p:cNvPicPr>
            <a:picLocks noChangeAspect="1" noChangeArrowheads="1"/>
          </p:cNvPicPr>
          <p:nvPr/>
        </p:nvPicPr>
        <p:blipFill>
          <a:blip r:embed="rId2"/>
          <a:srcRect/>
          <a:stretch>
            <a:fillRect/>
          </a:stretch>
        </p:blipFill>
        <p:spPr bwMode="auto">
          <a:xfrm rot="-216260">
            <a:off x="327560" y="1252597"/>
            <a:ext cx="3604116" cy="3717201"/>
          </a:xfrm>
          <a:prstGeom prst="rect">
            <a:avLst/>
          </a:prstGeom>
          <a:noFill/>
          <a:ln w="28575">
            <a:solidFill>
              <a:schemeClr val="tx1"/>
            </a:solidFill>
            <a:miter lim="800000"/>
            <a:headEnd/>
            <a:tailEnd/>
          </a:ln>
        </p:spPr>
      </p:pic>
      <p:sp>
        <p:nvSpPr>
          <p:cNvPr id="4" name="Прямоугольник 3"/>
          <p:cNvSpPr/>
          <p:nvPr/>
        </p:nvSpPr>
        <p:spPr>
          <a:xfrm>
            <a:off x="357158" y="5143512"/>
            <a:ext cx="8275667" cy="1077218"/>
          </a:xfrm>
          <a:prstGeom prst="rect">
            <a:avLst/>
          </a:prstGeom>
        </p:spPr>
        <p:txBody>
          <a:bodyPr wrap="square">
            <a:spAutoFit/>
          </a:bodyPr>
          <a:lstStyle/>
          <a:p>
            <a:pPr marL="342900" indent="-342900">
              <a:spcBef>
                <a:spcPct val="20000"/>
              </a:spcBef>
              <a:defRPr/>
            </a:pPr>
            <a:r>
              <a:rPr lang="en-US" sz="2000" dirty="0" smtClean="0"/>
              <a:t>      </a:t>
            </a:r>
            <a:endParaRPr lang="ru-RU" sz="2000" dirty="0" smtClean="0"/>
          </a:p>
          <a:p>
            <a:pPr marL="342900" indent="-342900">
              <a:spcBef>
                <a:spcPct val="20000"/>
              </a:spcBef>
              <a:defRPr/>
            </a:pPr>
            <a:r>
              <a:rPr lang="en-US" sz="2000" dirty="0" smtClean="0"/>
              <a:t>     This stone became the seat on which the Kings of Dalriada were enthroned and became known as the Stone of Destiny.</a:t>
            </a:r>
          </a:p>
        </p:txBody>
      </p:sp>
      <p:sp>
        <p:nvSpPr>
          <p:cNvPr id="5" name="TextBox 4"/>
          <p:cNvSpPr txBox="1"/>
          <p:nvPr/>
        </p:nvSpPr>
        <p:spPr>
          <a:xfrm>
            <a:off x="5286380" y="571480"/>
            <a:ext cx="2335896" cy="723275"/>
          </a:xfrm>
          <a:prstGeom prst="rect">
            <a:avLst/>
          </a:prstGeom>
          <a:noFill/>
        </p:spPr>
        <p:txBody>
          <a:bodyPr wrap="none" rtlCol="0">
            <a:spAutoFit/>
          </a:bodyPr>
          <a:lstStyle/>
          <a:p>
            <a:pPr algn="ctr">
              <a:spcBef>
                <a:spcPct val="0"/>
              </a:spcBef>
            </a:pPr>
            <a:r>
              <a:rPr lang="en-US" sz="41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LEGEND</a:t>
            </a:r>
            <a:endParaRPr lang="ru-RU" sz="41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smtClean="0"/>
              <a:t>                             HISTORY</a:t>
            </a:r>
            <a:endParaRPr lang="ru-RU" sz="4000" dirty="0"/>
          </a:p>
        </p:txBody>
      </p:sp>
      <p:sp>
        <p:nvSpPr>
          <p:cNvPr id="3" name="Содержимое 2"/>
          <p:cNvSpPr>
            <a:spLocks noGrp="1"/>
          </p:cNvSpPr>
          <p:nvPr>
            <p:ph idx="1"/>
          </p:nvPr>
        </p:nvSpPr>
        <p:spPr>
          <a:xfrm>
            <a:off x="3814754" y="1285860"/>
            <a:ext cx="5329246" cy="4525963"/>
          </a:xfrm>
        </p:spPr>
        <p:txBody>
          <a:bodyPr>
            <a:normAutofit fontScale="92500" lnSpcReduction="10000"/>
          </a:bodyPr>
          <a:lstStyle/>
          <a:p>
            <a:pPr>
              <a:buNone/>
            </a:pPr>
            <a:endParaRPr lang="en-US" sz="2000" dirty="0" smtClean="0"/>
          </a:p>
          <a:p>
            <a:pPr>
              <a:buNone/>
            </a:pPr>
            <a:r>
              <a:rPr lang="en-US" sz="2000" dirty="0" smtClean="0"/>
              <a:t>      At that time, Scotland was occupied by five different peoples. </a:t>
            </a:r>
          </a:p>
          <a:p>
            <a:pPr>
              <a:buNone/>
            </a:pPr>
            <a:r>
              <a:rPr lang="en-US" sz="2000" dirty="0" smtClean="0"/>
              <a:t>      The Picts lived in the large area north of the      rivers Forth and Clyde.</a:t>
            </a:r>
          </a:p>
          <a:p>
            <a:pPr>
              <a:buNone/>
            </a:pPr>
            <a:r>
              <a:rPr lang="en-US" sz="2000" dirty="0" smtClean="0"/>
              <a:t>       The Scots, from Ireland, made their home in Argyll in the fifth and sixth centuries.</a:t>
            </a:r>
          </a:p>
          <a:p>
            <a:pPr>
              <a:buNone/>
            </a:pPr>
            <a:r>
              <a:rPr lang="en-US" sz="2000" dirty="0" smtClean="0"/>
              <a:t>      The Angles held Lothian,</a:t>
            </a:r>
          </a:p>
          <a:p>
            <a:pPr>
              <a:buNone/>
            </a:pPr>
            <a:r>
              <a:rPr lang="en-US" sz="2000" dirty="0" smtClean="0"/>
              <a:t>       </a:t>
            </a:r>
            <a:r>
              <a:rPr lang="en-US" sz="2200" dirty="0" smtClean="0"/>
              <a:t>the ancient Britons had retreated to Strathclyde, and, in the ninth century, the invading Norsemen settled in Orkney, Shetland, Caithness, Sutherland and the Western Isles. </a:t>
            </a:r>
            <a:endParaRPr lang="ru-RU" sz="2200" dirty="0" smtClean="0"/>
          </a:p>
          <a:p>
            <a:pPr>
              <a:buNone/>
            </a:pPr>
            <a:r>
              <a:rPr lang="en-US" sz="2000" dirty="0" smtClean="0"/>
              <a:t> </a:t>
            </a:r>
            <a:endParaRPr lang="ru-RU" sz="2000" dirty="0" smtClean="0"/>
          </a:p>
          <a:p>
            <a:pPr>
              <a:buNone/>
            </a:pPr>
            <a:r>
              <a:rPr lang="en-US" sz="2000" dirty="0" smtClean="0"/>
              <a:t> </a:t>
            </a:r>
            <a:endParaRPr lang="ru-RU" sz="2000" dirty="0"/>
          </a:p>
        </p:txBody>
      </p:sp>
      <p:pic>
        <p:nvPicPr>
          <p:cNvPr id="2050" name="Picture 2" descr="D:\Лена\scone\Dalriada history.jpg"/>
          <p:cNvPicPr>
            <a:picLocks noChangeAspect="1" noChangeArrowheads="1"/>
          </p:cNvPicPr>
          <p:nvPr/>
        </p:nvPicPr>
        <p:blipFill>
          <a:blip r:embed="rId2"/>
          <a:srcRect/>
          <a:stretch>
            <a:fillRect/>
          </a:stretch>
        </p:blipFill>
        <p:spPr bwMode="auto">
          <a:xfrm rot="21411320">
            <a:off x="315967" y="1097173"/>
            <a:ext cx="3643338" cy="3807288"/>
          </a:xfrm>
          <a:prstGeom prst="rect">
            <a:avLst/>
          </a:prstGeom>
          <a:noFill/>
          <a:ln w="28575">
            <a:solidFill>
              <a:schemeClr val="tx1"/>
            </a:solidFill>
          </a:ln>
        </p:spPr>
      </p:pic>
      <p:sp>
        <p:nvSpPr>
          <p:cNvPr id="5" name="Прямоугольник 4"/>
          <p:cNvSpPr/>
          <p:nvPr/>
        </p:nvSpPr>
        <p:spPr>
          <a:xfrm>
            <a:off x="642910" y="5143512"/>
            <a:ext cx="8501090" cy="707886"/>
          </a:xfrm>
          <a:prstGeom prst="rect">
            <a:avLst/>
          </a:prstGeom>
        </p:spPr>
        <p:txBody>
          <a:bodyPr wrap="square">
            <a:spAutoFit/>
          </a:bodyPr>
          <a:lstStyle/>
          <a:p>
            <a:r>
              <a:rPr lang="en-US" sz="2000" dirty="0" smtClean="0"/>
              <a:t>The unification of these different peoples began in the mid-ninth century, when Kenneth MacAlpin became king of both Picts and Scots.</a:t>
            </a:r>
            <a:endParaRPr lang="ru-RU"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4000" dirty="0" smtClean="0"/>
              <a:t>                  KENNET MACAILPIN                     			(843-859)</a:t>
            </a:r>
            <a:endParaRPr lang="ru-RU" sz="4000" dirty="0"/>
          </a:p>
        </p:txBody>
      </p:sp>
      <p:sp>
        <p:nvSpPr>
          <p:cNvPr id="3" name="Содержимое 2"/>
          <p:cNvSpPr>
            <a:spLocks noGrp="1"/>
          </p:cNvSpPr>
          <p:nvPr>
            <p:ph idx="1"/>
          </p:nvPr>
        </p:nvSpPr>
        <p:spPr>
          <a:xfrm>
            <a:off x="2285984" y="1214422"/>
            <a:ext cx="6400816" cy="5072098"/>
          </a:xfrm>
        </p:spPr>
        <p:txBody>
          <a:bodyPr>
            <a:normAutofit/>
          </a:bodyPr>
          <a:lstStyle/>
          <a:p>
            <a:pPr>
              <a:buNone/>
            </a:pPr>
            <a:endParaRPr lang="en-US" sz="1800" dirty="0" smtClean="0"/>
          </a:p>
          <a:p>
            <a:pPr>
              <a:buNone/>
            </a:pPr>
            <a:r>
              <a:rPr lang="en-US" sz="2000" dirty="0" smtClean="0">
                <a:latin typeface="Calibri" pitchFamily="34" charset="0"/>
                <a:ea typeface="Times New Roman" pitchFamily="18" charset="0"/>
                <a:cs typeface="Times New Roman" pitchFamily="18" charset="0"/>
              </a:rPr>
              <a:t>      After the Picts suffered a severe defeat at the hands of the Vikings in 839, Kenneth pressed his own claim to add the crown of the Picts to the crown of the Scots he already held. Scone had been an important Pictish centre for centuries, and the Picts and the Scots met here to discuss the Pictish succession in 843. </a:t>
            </a:r>
            <a:endParaRPr lang="ru-RU" sz="2000" dirty="0"/>
          </a:p>
        </p:txBody>
      </p:sp>
      <p:pic>
        <p:nvPicPr>
          <p:cNvPr id="4" name="Picture 4" descr="D:\Лена\scone\kennet mackalpin.jpg"/>
          <p:cNvPicPr>
            <a:picLocks noChangeAspect="1" noChangeArrowheads="1"/>
          </p:cNvPicPr>
          <p:nvPr/>
        </p:nvPicPr>
        <p:blipFill>
          <a:blip r:embed="rId3"/>
          <a:srcRect/>
          <a:stretch>
            <a:fillRect/>
          </a:stretch>
        </p:blipFill>
        <p:spPr bwMode="auto">
          <a:xfrm>
            <a:off x="500034" y="1214422"/>
            <a:ext cx="1643063" cy="2020887"/>
          </a:xfrm>
          <a:prstGeom prst="rect">
            <a:avLst/>
          </a:prstGeom>
          <a:noFill/>
          <a:ln w="38100">
            <a:solidFill>
              <a:schemeClr val="tx1"/>
            </a:solidFill>
            <a:miter lim="800000"/>
            <a:headEnd/>
            <a:tailEnd/>
          </a:ln>
        </p:spPr>
      </p:pic>
      <p:sp>
        <p:nvSpPr>
          <p:cNvPr id="10" name="TextBox 9"/>
          <p:cNvSpPr txBox="1"/>
          <p:nvPr/>
        </p:nvSpPr>
        <p:spPr>
          <a:xfrm>
            <a:off x="1714480" y="285728"/>
            <a:ext cx="2143140" cy="369332"/>
          </a:xfrm>
          <a:prstGeom prst="rect">
            <a:avLst/>
          </a:prstGeom>
          <a:noFill/>
        </p:spPr>
        <p:txBody>
          <a:bodyPr wrap="square" rtlCol="0">
            <a:spAutoFit/>
          </a:bodyPr>
          <a:lstStyle/>
          <a:p>
            <a:endParaRPr lang="ru-RU" dirty="0"/>
          </a:p>
        </p:txBody>
      </p:sp>
      <p:sp>
        <p:nvSpPr>
          <p:cNvPr id="17412" name="Rectangle 4"/>
          <p:cNvSpPr>
            <a:spLocks noChangeArrowheads="1"/>
          </p:cNvSpPr>
          <p:nvPr/>
        </p:nvSpPr>
        <p:spPr bwMode="auto">
          <a:xfrm>
            <a:off x="285720" y="3429000"/>
            <a:ext cx="857256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story goes that after much alcohol had flowed, Kenneth's Scots turned on their Pictish hosts and killed them, and Kenneth was subsequently crowned King of the Picts and the Scots at Scone, using the Stone of Destiny to legitimise the coronation.</a:t>
            </a:r>
            <a:r>
              <a:rPr lang="en-US" sz="2000" dirty="0" smtClean="0"/>
              <a:t> After that  Kenneth I or Kenneth Mac Alpin, the 36th and the last King of the Scots of Dalriada, moved his capital of his expanding empire from Ireland to Scone in what is now Perthshire, Scotland. </a:t>
            </a:r>
          </a:p>
          <a:p>
            <a:pPr fontAlgn="base">
              <a:spcBef>
                <a:spcPct val="0"/>
              </a:spcBef>
              <a:spcAft>
                <a:spcPct val="0"/>
              </a:spcAft>
            </a:pPr>
            <a:r>
              <a:rPr lang="en-US" sz="2000" dirty="0" smtClean="0"/>
              <a:t>The Stone  was first located at Dunadd during the time of Dalriada, then it was moved to Scone by King Kenneth I.</a:t>
            </a:r>
          </a:p>
          <a:p>
            <a:pPr lvl="0" fontAlgn="base">
              <a:spcBef>
                <a:spcPct val="0"/>
              </a:spcBef>
              <a:spcAft>
                <a:spcPct val="0"/>
              </a:spcAft>
            </a:pP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4000" dirty="0" smtClean="0"/>
              <a:t>            CORONATIONS AT SCONE</a:t>
            </a:r>
            <a:endParaRPr lang="ru-RU" sz="4000" dirty="0"/>
          </a:p>
        </p:txBody>
      </p:sp>
      <p:sp>
        <p:nvSpPr>
          <p:cNvPr id="3" name="Содержимое 2"/>
          <p:cNvSpPr>
            <a:spLocks noGrp="1"/>
          </p:cNvSpPr>
          <p:nvPr>
            <p:ph idx="1"/>
          </p:nvPr>
        </p:nvSpPr>
        <p:spPr>
          <a:xfrm>
            <a:off x="4143372" y="1600200"/>
            <a:ext cx="4543428" cy="4525963"/>
          </a:xfrm>
        </p:spPr>
        <p:txBody>
          <a:bodyPr>
            <a:normAutofit/>
          </a:bodyPr>
          <a:lstStyle/>
          <a:p>
            <a:pPr>
              <a:buNone/>
            </a:pPr>
            <a:r>
              <a:rPr lang="en-US" sz="2000" dirty="0" smtClean="0"/>
              <a:t>      </a:t>
            </a:r>
            <a:r>
              <a:rPr lang="en-US" sz="2000" i="1" dirty="0" smtClean="0"/>
              <a:t> </a:t>
            </a:r>
          </a:p>
          <a:p>
            <a:pPr>
              <a:buNone/>
            </a:pPr>
            <a:r>
              <a:rPr lang="en-US" sz="2000" i="1" dirty="0" smtClean="0"/>
              <a:t>       </a:t>
            </a:r>
            <a:endParaRPr lang="en-US" sz="2000" dirty="0" smtClean="0"/>
          </a:p>
        </p:txBody>
      </p:sp>
      <p:pic>
        <p:nvPicPr>
          <p:cNvPr id="3074" name="Picture 2" descr="D:\Лена\scone\Alexander IIcoronation at  Moot.JPG"/>
          <p:cNvPicPr>
            <a:picLocks noChangeAspect="1" noChangeArrowheads="1"/>
          </p:cNvPicPr>
          <p:nvPr/>
        </p:nvPicPr>
        <p:blipFill>
          <a:blip r:embed="rId2"/>
          <a:srcRect/>
          <a:stretch>
            <a:fillRect/>
          </a:stretch>
        </p:blipFill>
        <p:spPr bwMode="auto">
          <a:xfrm>
            <a:off x="214282" y="2857496"/>
            <a:ext cx="3659411" cy="3214710"/>
          </a:xfrm>
          <a:prstGeom prst="rect">
            <a:avLst/>
          </a:prstGeom>
          <a:noFill/>
          <a:ln w="28575">
            <a:solidFill>
              <a:schemeClr val="tx1"/>
            </a:solidFill>
          </a:ln>
        </p:spPr>
      </p:pic>
      <p:pic>
        <p:nvPicPr>
          <p:cNvPr id="3075" name="Picture 3" descr="D:\Лена\scone\SconeAbbeySeal1.JPG"/>
          <p:cNvPicPr>
            <a:picLocks noChangeAspect="1" noChangeArrowheads="1"/>
          </p:cNvPicPr>
          <p:nvPr/>
        </p:nvPicPr>
        <p:blipFill>
          <a:blip r:embed="rId3"/>
          <a:srcRect/>
          <a:stretch>
            <a:fillRect/>
          </a:stretch>
        </p:blipFill>
        <p:spPr bwMode="auto">
          <a:xfrm rot="21138105">
            <a:off x="820830" y="445263"/>
            <a:ext cx="1428750" cy="1685925"/>
          </a:xfrm>
          <a:prstGeom prst="rect">
            <a:avLst/>
          </a:prstGeom>
          <a:noFill/>
          <a:ln w="28575">
            <a:solidFill>
              <a:schemeClr val="tx1"/>
            </a:solidFill>
          </a:ln>
        </p:spPr>
      </p:pic>
      <p:sp>
        <p:nvSpPr>
          <p:cNvPr id="6" name="TextBox 5"/>
          <p:cNvSpPr txBox="1"/>
          <p:nvPr/>
        </p:nvSpPr>
        <p:spPr>
          <a:xfrm>
            <a:off x="1142976" y="2214554"/>
            <a:ext cx="2054922" cy="400110"/>
          </a:xfrm>
          <a:prstGeom prst="rect">
            <a:avLst/>
          </a:prstGeom>
          <a:noFill/>
        </p:spPr>
        <p:txBody>
          <a:bodyPr wrap="none" rtlCol="0">
            <a:spAutoFit/>
          </a:bodyPr>
          <a:lstStyle/>
          <a:p>
            <a:r>
              <a:rPr lang="en-US" sz="2000" b="1" dirty="0" smtClean="0"/>
              <a:t>Scone Abbey Seal</a:t>
            </a:r>
            <a:endParaRPr lang="ru-RU" sz="2000" b="1" dirty="0"/>
          </a:p>
        </p:txBody>
      </p:sp>
      <p:sp>
        <p:nvSpPr>
          <p:cNvPr id="7" name="TextBox 6"/>
          <p:cNvSpPr txBox="1"/>
          <p:nvPr/>
        </p:nvSpPr>
        <p:spPr>
          <a:xfrm>
            <a:off x="571472" y="6143644"/>
            <a:ext cx="2948243" cy="400110"/>
          </a:xfrm>
          <a:prstGeom prst="rect">
            <a:avLst/>
          </a:prstGeom>
          <a:noFill/>
        </p:spPr>
        <p:txBody>
          <a:bodyPr wrap="none" rtlCol="0">
            <a:spAutoFit/>
          </a:bodyPr>
          <a:lstStyle/>
          <a:p>
            <a:r>
              <a:rPr lang="en-US" sz="2000" b="1" dirty="0" smtClean="0"/>
              <a:t>Alexander I Coronation</a:t>
            </a:r>
            <a:endParaRPr lang="ru-RU" sz="2000" b="1" dirty="0"/>
          </a:p>
        </p:txBody>
      </p:sp>
      <p:sp>
        <p:nvSpPr>
          <p:cNvPr id="8" name="Прямоугольник 7"/>
          <p:cNvSpPr/>
          <p:nvPr/>
        </p:nvSpPr>
        <p:spPr>
          <a:xfrm>
            <a:off x="4000496" y="1714488"/>
            <a:ext cx="5143504" cy="4308872"/>
          </a:xfrm>
          <a:prstGeom prst="rect">
            <a:avLst/>
          </a:prstGeom>
        </p:spPr>
        <p:txBody>
          <a:bodyPr wrap="square">
            <a:spAutoFit/>
          </a:bodyPr>
          <a:lstStyle/>
          <a:p>
            <a:endParaRPr lang="en-US" dirty="0" smtClean="0"/>
          </a:p>
          <a:p>
            <a:r>
              <a:rPr lang="en-US" sz="2000" dirty="0" smtClean="0"/>
              <a:t>It  was a tradition to enthrone a Scottish king as they sat upon the Stone of Destiny, which itself sat upon the mound at Scone.</a:t>
            </a:r>
          </a:p>
          <a:p>
            <a:pPr>
              <a:buNone/>
            </a:pPr>
            <a:endParaRPr lang="en-US" sz="2000" dirty="0" smtClean="0"/>
          </a:p>
          <a:p>
            <a:pPr>
              <a:buNone/>
            </a:pPr>
            <a:r>
              <a:rPr lang="en-US" sz="2000" dirty="0" smtClean="0"/>
              <a:t>The Stone of Destiny“ was  also known as</a:t>
            </a:r>
          </a:p>
          <a:p>
            <a:r>
              <a:rPr lang="en-US" sz="2000" dirty="0" smtClean="0"/>
              <a:t> the "Coronation Stone,“  the "Stone of Scone,"  the "Liath Fàil,"  "Jacob's Pillow," </a:t>
            </a:r>
          </a:p>
          <a:p>
            <a:r>
              <a:rPr lang="en-US" sz="2000" dirty="0" smtClean="0"/>
              <a:t>"Jacob's Pillar" and the "Tanist Stone". </a:t>
            </a:r>
          </a:p>
          <a:p>
            <a:pPr>
              <a:buNone/>
            </a:pPr>
            <a:r>
              <a:rPr lang="en-US" sz="2000" dirty="0" smtClean="0"/>
              <a:t>       </a:t>
            </a:r>
          </a:p>
          <a:p>
            <a:pPr>
              <a:buNone/>
            </a:pPr>
            <a:r>
              <a:rPr lang="en-US" sz="2000" dirty="0" smtClean="0"/>
              <a:t>The Stone was last used in a coronation in Scotland in 1292, when John Balliol was proclaimed King. </a:t>
            </a:r>
            <a:endParaRPr lang="ru-RU" sz="2000" dirty="0" smtClean="0"/>
          </a:p>
          <a:p>
            <a:pPr>
              <a:buNone/>
            </a:pPr>
            <a:endParaRPr lang="ru-RU"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4000" dirty="0" smtClean="0"/>
              <a:t>SCONE STONE GOES TO LONDON</a:t>
            </a:r>
            <a:endParaRPr lang="ru-RU" sz="4000" dirty="0"/>
          </a:p>
        </p:txBody>
      </p:sp>
      <p:sp>
        <p:nvSpPr>
          <p:cNvPr id="3" name="Содержимое 2"/>
          <p:cNvSpPr>
            <a:spLocks noGrp="1"/>
          </p:cNvSpPr>
          <p:nvPr>
            <p:ph idx="1"/>
          </p:nvPr>
        </p:nvSpPr>
        <p:spPr>
          <a:xfrm>
            <a:off x="571472" y="4786322"/>
            <a:ext cx="7686700" cy="1571636"/>
          </a:xfrm>
        </p:spPr>
        <p:txBody>
          <a:bodyPr>
            <a:normAutofit lnSpcReduction="10000"/>
          </a:bodyPr>
          <a:lstStyle/>
          <a:p>
            <a:pPr>
              <a:buNone/>
            </a:pPr>
            <a:r>
              <a:rPr lang="en-US" sz="2000" dirty="0" smtClean="0"/>
              <a:t>      Four years later, in 1296, the English monarch, Edward I (infamous as the "hammer of the Scots”) invaded Scotland and stripped Scotland of all emblems of nationhood. Among the booty that Edward's army removed was the legendary Stone.</a:t>
            </a:r>
          </a:p>
          <a:p>
            <a:endParaRPr lang="ru-RU" sz="2000" dirty="0"/>
          </a:p>
        </p:txBody>
      </p:sp>
      <p:pic>
        <p:nvPicPr>
          <p:cNvPr id="4" name="Picture 5" descr="D:\Лена\scone\stoneofdestiny464a.jpg"/>
          <p:cNvPicPr>
            <a:picLocks noChangeAspect="1" noChangeArrowheads="1"/>
          </p:cNvPicPr>
          <p:nvPr/>
        </p:nvPicPr>
        <p:blipFill>
          <a:blip r:embed="rId2"/>
          <a:srcRect/>
          <a:stretch>
            <a:fillRect/>
          </a:stretch>
        </p:blipFill>
        <p:spPr bwMode="auto">
          <a:xfrm>
            <a:off x="2357422" y="1285860"/>
            <a:ext cx="4714908" cy="32233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lstStyle/>
          <a:p>
            <a:r>
              <a:rPr lang="en-US" dirty="0" smtClean="0"/>
              <a:t>                        EDWARD I</a:t>
            </a:r>
            <a:endParaRPr lang="ru-RU" dirty="0" smtClean="0"/>
          </a:p>
        </p:txBody>
      </p:sp>
      <p:sp>
        <p:nvSpPr>
          <p:cNvPr id="5123" name="Содержимое 2"/>
          <p:cNvSpPr>
            <a:spLocks noGrp="1"/>
          </p:cNvSpPr>
          <p:nvPr>
            <p:ph idx="1"/>
          </p:nvPr>
        </p:nvSpPr>
        <p:spPr>
          <a:xfrm>
            <a:off x="3786188" y="1600200"/>
            <a:ext cx="4900612" cy="4525963"/>
          </a:xfrm>
        </p:spPr>
        <p:txBody>
          <a:bodyPr>
            <a:normAutofit/>
          </a:bodyPr>
          <a:lstStyle/>
          <a:p>
            <a:r>
              <a:rPr lang="en-US" sz="2000" dirty="0" smtClean="0"/>
              <a:t>Edward took a personal interest in relics and symbols of nationhood. When he conquered Wales in 1282 Edward had the ‘crown of King Arthur’ and other Welsh relics and treasures sent to Westminster in London. </a:t>
            </a:r>
            <a:endParaRPr lang="ru-RU" sz="2000" dirty="0" smtClean="0"/>
          </a:p>
          <a:p>
            <a:r>
              <a:rPr lang="en-US" sz="2000" dirty="0" smtClean="0"/>
              <a:t>When Edward conquered the Scots in 1296, he took Scotland’s holiest relic - the Black Rood - a piece of the True Cross that had belonged to Saint Margaret. Moreover, his army ransacked Scone Abbey, recovered the Stone and carried it to England.</a:t>
            </a:r>
            <a:endParaRPr lang="ru-RU" sz="2000" dirty="0" smtClean="0"/>
          </a:p>
          <a:p>
            <a:endParaRPr lang="ru-RU" sz="2000" dirty="0" smtClean="0"/>
          </a:p>
        </p:txBody>
      </p:sp>
      <p:pic>
        <p:nvPicPr>
          <p:cNvPr id="4098" name="Picture 2" descr="D:\Лена\scone\200px-Edward_I_of_England_-_Illustration_from_Cassell's_History_of_England_-_Century_Edition_-_published_circa_1902.jpg"/>
          <p:cNvPicPr>
            <a:picLocks noChangeAspect="1" noChangeArrowheads="1"/>
          </p:cNvPicPr>
          <p:nvPr/>
        </p:nvPicPr>
        <p:blipFill>
          <a:blip r:embed="rId2"/>
          <a:srcRect/>
          <a:stretch>
            <a:fillRect/>
          </a:stretch>
        </p:blipFill>
        <p:spPr bwMode="auto">
          <a:xfrm>
            <a:off x="357158" y="1643050"/>
            <a:ext cx="3364326" cy="3714776"/>
          </a:xfrm>
          <a:prstGeom prst="rect">
            <a:avLst/>
          </a:prstGeom>
          <a:noFill/>
          <a:ln w="38100">
            <a:solidFill>
              <a:schemeClr val="tx1"/>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000" dirty="0" smtClean="0"/>
              <a:t>CORONATIONS AT SCONE</a:t>
            </a:r>
            <a:endParaRPr lang="ru-RU" sz="4000" dirty="0"/>
          </a:p>
        </p:txBody>
      </p:sp>
      <p:sp>
        <p:nvSpPr>
          <p:cNvPr id="6" name="Содержимое 5"/>
          <p:cNvSpPr>
            <a:spLocks noGrp="1"/>
          </p:cNvSpPr>
          <p:nvPr>
            <p:ph idx="1"/>
          </p:nvPr>
        </p:nvSpPr>
        <p:spPr>
          <a:xfrm>
            <a:off x="4500563" y="1600200"/>
            <a:ext cx="4186237" cy="4462760"/>
          </a:xfrm>
          <a:prstGeom prst="rect">
            <a:avLst/>
          </a:prstGeom>
        </p:spPr>
        <p:txBody>
          <a:bodyPr>
            <a:spAutoFit/>
          </a:bodyPr>
          <a:lstStyle/>
          <a:p>
            <a:r>
              <a:rPr lang="en-US" sz="2000" dirty="0" smtClean="0"/>
              <a:t>Scottish Monarchs, and those seeking to become Scottish Monarchs, continued to come to Scone to be crowned, including Robert the Bruce in 1306, James IV in 1488 and Charles II in 1651, Francis Edward Stuart in 1716 , his son Bonnie Prince Charlie  also visited Scone in 1745.  </a:t>
            </a:r>
            <a:endParaRPr lang="ru-RU" sz="2000" dirty="0" smtClean="0"/>
          </a:p>
          <a:p>
            <a:r>
              <a:rPr lang="en-US" sz="2000" dirty="0" smtClean="0"/>
              <a:t>These coronations were different however, since Edward I of England had stolen the stone in 1296. </a:t>
            </a:r>
            <a:endParaRPr lang="ru-RU" sz="2000" dirty="0"/>
          </a:p>
        </p:txBody>
      </p:sp>
      <p:pic>
        <p:nvPicPr>
          <p:cNvPr id="13314" name="Picture 2" descr="D:\Лена\scone\230px-Robert_The_Bruce_Crowned_King_of_Scots.jpg"/>
          <p:cNvPicPr>
            <a:picLocks noChangeAspect="1" noChangeArrowheads="1"/>
          </p:cNvPicPr>
          <p:nvPr/>
        </p:nvPicPr>
        <p:blipFill>
          <a:blip r:embed="rId2"/>
          <a:srcRect/>
          <a:stretch>
            <a:fillRect/>
          </a:stretch>
        </p:blipFill>
        <p:spPr bwMode="auto">
          <a:xfrm>
            <a:off x="285720" y="2643182"/>
            <a:ext cx="3986085" cy="3000396"/>
          </a:xfrm>
          <a:prstGeom prst="rect">
            <a:avLst/>
          </a:prstGeom>
          <a:noFill/>
          <a:ln w="28575">
            <a:solidFill>
              <a:schemeClr val="tx1"/>
            </a:solidFill>
          </a:ln>
        </p:spPr>
      </p:pic>
      <p:sp>
        <p:nvSpPr>
          <p:cNvPr id="7" name="Прямоугольник 6"/>
          <p:cNvSpPr/>
          <p:nvPr/>
        </p:nvSpPr>
        <p:spPr>
          <a:xfrm>
            <a:off x="214282" y="5786454"/>
            <a:ext cx="4714908" cy="400110"/>
          </a:xfrm>
          <a:prstGeom prst="rect">
            <a:avLst/>
          </a:prstGeom>
        </p:spPr>
        <p:txBody>
          <a:bodyPr wrap="square">
            <a:spAutoFit/>
          </a:bodyPr>
          <a:lstStyle/>
          <a:p>
            <a:pPr lvl="0" algn="ctr">
              <a:spcBef>
                <a:spcPct val="0"/>
              </a:spcBef>
            </a:pPr>
            <a:r>
              <a:rPr lang="en-US" sz="2000" b="1" dirty="0" smtClean="0">
                <a:ea typeface="+mj-ea"/>
                <a:cs typeface="+mj-cs"/>
              </a:rPr>
              <a:t>1306 - Coronation of Robert The Bruce</a:t>
            </a:r>
            <a:endParaRPr lang="ru-RU" sz="2000" b="1" dirty="0">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Содержимое 2"/>
          <p:cNvSpPr>
            <a:spLocks noGrp="1"/>
          </p:cNvSpPr>
          <p:nvPr>
            <p:ph idx="1"/>
          </p:nvPr>
        </p:nvSpPr>
        <p:spPr>
          <a:xfrm>
            <a:off x="3714744" y="1500174"/>
            <a:ext cx="4614862" cy="3143272"/>
          </a:xfrm>
        </p:spPr>
        <p:txBody>
          <a:bodyPr>
            <a:normAutofit fontScale="25000" lnSpcReduction="20000"/>
          </a:bodyPr>
          <a:lstStyle/>
          <a:p>
            <a:endParaRPr lang="en-US" sz="6200" dirty="0" smtClean="0"/>
          </a:p>
          <a:p>
            <a:pPr>
              <a:buNone/>
            </a:pPr>
            <a:r>
              <a:rPr lang="en-US" sz="8000" dirty="0" smtClean="0"/>
              <a:t>      The Scone Stone was to be housed in a specially-built coronation chair in Westminster Abbey for the next 700 years.</a:t>
            </a:r>
          </a:p>
          <a:p>
            <a:pPr>
              <a:buNone/>
            </a:pPr>
            <a:r>
              <a:rPr lang="en-US" sz="8000" dirty="0" smtClean="0"/>
              <a:t> </a:t>
            </a:r>
          </a:p>
          <a:p>
            <a:pPr>
              <a:buNone/>
            </a:pPr>
            <a:r>
              <a:rPr lang="en-US" sz="8000" dirty="0" smtClean="0"/>
              <a:t>      The chair was named after Edward's namesake, Edward the Confessor, England's only canonized king and was kept in his shrine of St Edward's Chapel at Westminster Abbey. </a:t>
            </a:r>
            <a:endParaRPr lang="ru-RU" sz="8000" dirty="0" smtClean="0"/>
          </a:p>
          <a:p>
            <a:pPr>
              <a:buNone/>
            </a:pPr>
            <a:endParaRPr lang="en-US" sz="6200" dirty="0" smtClean="0"/>
          </a:p>
          <a:p>
            <a:endParaRPr lang="en-US" sz="3300" dirty="0" smtClean="0"/>
          </a:p>
          <a:p>
            <a:endParaRPr lang="ru-RU" sz="2000" dirty="0" smtClean="0"/>
          </a:p>
          <a:p>
            <a:endParaRPr lang="ru-RU" sz="2000" dirty="0" smtClean="0"/>
          </a:p>
        </p:txBody>
      </p:sp>
      <p:pic>
        <p:nvPicPr>
          <p:cNvPr id="6146" name="Picture 2" descr="D:\Лена\scone\coronationchair.jpg"/>
          <p:cNvPicPr>
            <a:picLocks noChangeAspect="1" noChangeArrowheads="1"/>
          </p:cNvPicPr>
          <p:nvPr/>
        </p:nvPicPr>
        <p:blipFill>
          <a:blip r:embed="rId2"/>
          <a:srcRect/>
          <a:stretch>
            <a:fillRect/>
          </a:stretch>
        </p:blipFill>
        <p:spPr bwMode="auto">
          <a:xfrm>
            <a:off x="142844" y="214290"/>
            <a:ext cx="3357586" cy="4616681"/>
          </a:xfrm>
          <a:prstGeom prst="rect">
            <a:avLst/>
          </a:prstGeom>
          <a:noFill/>
        </p:spPr>
      </p:pic>
      <p:sp>
        <p:nvSpPr>
          <p:cNvPr id="4" name="TextBox 3"/>
          <p:cNvSpPr txBox="1"/>
          <p:nvPr/>
        </p:nvSpPr>
        <p:spPr>
          <a:xfrm>
            <a:off x="3571868" y="785794"/>
            <a:ext cx="5730501" cy="707886"/>
          </a:xfrm>
          <a:prstGeom prst="rect">
            <a:avLst/>
          </a:prstGeom>
          <a:noFill/>
        </p:spPr>
        <p:txBody>
          <a:bodyPr wrap="square" rtlCol="0">
            <a:spAutoFit/>
          </a:bodyPr>
          <a:lstStyle/>
          <a:p>
            <a:r>
              <a:rPr lang="en-US" sz="40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ST. EDWARD’S CHAIR</a:t>
            </a:r>
            <a:endParaRPr lang="ru-RU" sz="40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p:txBody>
      </p:sp>
      <p:sp>
        <p:nvSpPr>
          <p:cNvPr id="6" name="Прямоугольник 5"/>
          <p:cNvSpPr/>
          <p:nvPr/>
        </p:nvSpPr>
        <p:spPr>
          <a:xfrm>
            <a:off x="785786" y="4786322"/>
            <a:ext cx="7643866" cy="1631216"/>
          </a:xfrm>
          <a:prstGeom prst="rect">
            <a:avLst/>
          </a:prstGeom>
        </p:spPr>
        <p:txBody>
          <a:bodyPr wrap="square">
            <a:spAutoFit/>
          </a:bodyPr>
          <a:lstStyle/>
          <a:p>
            <a:r>
              <a:rPr lang="en-US" sz="2000" dirty="0" smtClean="0"/>
              <a:t>The high backed gothic style arm chair was carved in 1297 from oak by a carpenter known as Master Walter, who was paid the considerable sum of 100 shillings for his work. </a:t>
            </a:r>
          </a:p>
          <a:p>
            <a:r>
              <a:rPr lang="en-US" sz="2000" dirty="0" smtClean="0"/>
              <a:t>Under the seat of the chair is a platform and cavity which until 1996 contained the Stone of Scone.</a:t>
            </a:r>
            <a:endParaRPr lang="ru-RU" sz="20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458</TotalTime>
  <Words>1133</Words>
  <PresentationFormat>Экран (4:3)</PresentationFormat>
  <Paragraphs>96</Paragraphs>
  <Slides>14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Апекс</vt:lpstr>
      <vt:lpstr>  SCONE STONE</vt:lpstr>
      <vt:lpstr>Слайд 2</vt:lpstr>
      <vt:lpstr>                             HISTORY</vt:lpstr>
      <vt:lpstr>                  KENNET MACAILPIN                        (843-859)</vt:lpstr>
      <vt:lpstr>            CORONATIONS AT SCONE</vt:lpstr>
      <vt:lpstr>SCONE STONE GOES TO LONDON</vt:lpstr>
      <vt:lpstr>                        EDWARD I</vt:lpstr>
      <vt:lpstr>CORONATIONS AT SCONE</vt:lpstr>
      <vt:lpstr>Слайд 9</vt:lpstr>
      <vt:lpstr>CORONATION CHAIR</vt:lpstr>
      <vt:lpstr>THE STONE RETURNS HOME</vt:lpstr>
      <vt:lpstr>                      EDINBURGH CASTLE</vt:lpstr>
      <vt:lpstr>  WESTMISTER      ABBEY</vt:lpstr>
      <vt:lpstr>USEFUL SITES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1306 - Coronation of Robert The Bruce </dc:title>
  <cp:lastModifiedBy>ADMIN</cp:lastModifiedBy>
  <cp:revision>42</cp:revision>
  <dcterms:modified xsi:type="dcterms:W3CDTF">2012-01-16T17:20:15Z</dcterms:modified>
</cp:coreProperties>
</file>