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76" r:id="rId2"/>
    <p:sldMasterId id="2147483888" r:id="rId3"/>
    <p:sldMasterId id="2147483900" r:id="rId4"/>
    <p:sldMasterId id="2147483912" r:id="rId5"/>
  </p:sldMasterIdLst>
  <p:sldIdLst>
    <p:sldId id="257" r:id="rId6"/>
    <p:sldId id="256" r:id="rId7"/>
    <p:sldId id="261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8" r:id="rId21"/>
    <p:sldId id="277" r:id="rId22"/>
    <p:sldId id="279" r:id="rId23"/>
    <p:sldId id="28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45D775-5383-45BA-9107-0D1162A9D143}" type="datetimeFigureOut">
              <a:rPr lang="ru-RU" smtClean="0"/>
              <a:pPr/>
              <a:t>05.01.2007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A8FB5F6-68CA-4137-BED2-2C6C08181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19298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УРОК 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 математики во 2 классе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по теме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«Пересечение геометрических фигур»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ОС «Школа 2000…»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Учитель :   </a:t>
            </a:r>
            <a:r>
              <a:rPr lang="ru-RU" sz="2200" b="1" dirty="0" err="1" smtClean="0">
                <a:latin typeface="Georgia" pitchFamily="18" charset="0"/>
              </a:rPr>
              <a:t>Сыйразова</a:t>
            </a:r>
            <a:r>
              <a:rPr lang="ru-RU" sz="2200" b="1" dirty="0" smtClean="0">
                <a:latin typeface="Georgia" pitchFamily="18" charset="0"/>
              </a:rPr>
              <a:t> Х. Г.</a:t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МБОУ «Комсомольская средняя общеобразовательная школа» </a:t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Республика Татарстан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endParaRPr lang="ru-RU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Tm="1158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III. 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Выявление причины затруднения и постановка цели  урока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>
              <a:buNone/>
            </a:pPr>
            <a:r>
              <a:rPr lang="ru-RU" sz="4000" smtClean="0">
                <a:solidFill>
                  <a:srgbClr val="FFFF00"/>
                </a:solidFill>
                <a:latin typeface="Century" pitchFamily="18" charset="0"/>
              </a:rPr>
              <a:t>- </a:t>
            </a:r>
            <a:r>
              <a:rPr lang="ru-RU" sz="4000" b="1" smtClean="0">
                <a:solidFill>
                  <a:srgbClr val="FFFF00"/>
                </a:solidFill>
                <a:latin typeface="Century" pitchFamily="18" charset="0"/>
              </a:rPr>
              <a:t>Где возникло  затруднение? Почему оно возникло?</a:t>
            </a:r>
          </a:p>
          <a:p>
            <a:pPr>
              <a:buFontTx/>
              <a:buChar char="-"/>
            </a:pPr>
            <a:r>
              <a:rPr lang="ru-RU" sz="4000" b="1" smtClean="0">
                <a:solidFill>
                  <a:srgbClr val="FFFF00"/>
                </a:solidFill>
                <a:latin typeface="Century" pitchFamily="18" charset="0"/>
              </a:rPr>
              <a:t>Чему будем учиться на уроке?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IV. 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«Открытие» нового знания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514350" indent="-514350" algn="ctr"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Построение проекта выхода из затруднения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Отрезок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Прямая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Луч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Параллельные прямые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2) Составление алгоритма действий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 3) Выполнение задания №1, с.76 М-2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Алгоритм </a:t>
            </a:r>
            <a:endParaRPr lang="ru-RU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Чтобы найти точки пересечения прямых, лучей и отрезков нужно: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 продолжить прямые в двух направлениях, а лучи – в одном направлении;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 отметить точку на месте пересечения  линий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V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. Первичное закрепление во внешней речи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12961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1) Задание №2, с. 76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 2) Проверка по эталону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6408712" cy="317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VI</a:t>
            </a:r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. Самостоятельная работа с самопроверкой по эталону</a:t>
            </a:r>
            <a:endParaRPr lang="ru-RU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1080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Book Antiqua" pitchFamily="18" charset="0"/>
              </a:rPr>
              <a:t>Задание №3, с.76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7131" b="25740"/>
          <a:stretch>
            <a:fillRect/>
          </a:stretch>
        </p:blipFill>
        <p:spPr bwMode="auto">
          <a:xfrm>
            <a:off x="1403648" y="3645024"/>
            <a:ext cx="6872288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1714500"/>
          <a:ext cx="4570413" cy="3427413"/>
        </p:xfrm>
        <a:graphic>
          <a:graphicData uri="http://schemas.openxmlformats.org/presentationml/2006/ole">
            <p:oleObj spid="_x0000_s1026" name="Презентация" r:id="rId3" imgW="4570530" imgH="3427616" progId="PowerPoint.Show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Физкультминутка </a:t>
            </a:r>
            <a:endParaRPr lang="ru-RU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фон44 кл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019925" y="2205038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Oval 2"/>
          <p:cNvSpPr>
            <a:spLocks noChangeArrowheads="1"/>
          </p:cNvSpPr>
          <p:nvPr/>
        </p:nvSpPr>
        <p:spPr bwMode="auto">
          <a:xfrm>
            <a:off x="2051050" y="692150"/>
            <a:ext cx="4752975" cy="4681538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3999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 rot="16200000">
            <a:off x="468312" y="3429001"/>
            <a:ext cx="576263" cy="5762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8844E-6 C 0.00052 -0.09989 0.09357 -0.18197 0.20677 -0.18197 C 0.3401 -0.18197 0.38854 -0.09087 0.4085 -0.0363 L 0.42916 0.0363 C 0.45034 0.09086 0.50156 0.1815 0.65277 0.1815 C 0.74895 0.1815 0.85816 0.09988 0.85833 3.98844E-6 C 0.85833 -0.09989 0.74895 -0.18197 0.65277 -0.18197 C 0.50156 -0.18197 0.45034 -0.09087 0.42916 -0.0363 L 0.4085 0.0363 C 0.38854 0.08994 0.34027 0.1815 0.20764 0.1815 C 0.09357 0.1815 3.61111E-6 0.09988 3.61111E-6 3.98844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" y="0"/>
            <a:ext cx="9143999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4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7740352" y="5445224"/>
            <a:ext cx="1008062" cy="936625"/>
            <a:chOff x="340" y="1253"/>
            <a:chExt cx="635" cy="590"/>
          </a:xfrm>
        </p:grpSpPr>
        <p:sp>
          <p:nvSpPr>
            <p:cNvPr id="7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467544" y="5589240"/>
            <a:ext cx="1008062" cy="936625"/>
            <a:chOff x="340" y="1253"/>
            <a:chExt cx="635" cy="590"/>
          </a:xfrm>
        </p:grpSpPr>
        <p:sp>
          <p:nvSpPr>
            <p:cNvPr id="10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7740352" y="476672"/>
            <a:ext cx="1006475" cy="936625"/>
            <a:chOff x="340" y="1253"/>
            <a:chExt cx="635" cy="590"/>
          </a:xfrm>
        </p:grpSpPr>
        <p:sp>
          <p:nvSpPr>
            <p:cNvPr id="13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2267744" y="2708920"/>
            <a:ext cx="1006475" cy="936625"/>
            <a:chOff x="340" y="1253"/>
            <a:chExt cx="635" cy="590"/>
          </a:xfrm>
        </p:grpSpPr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2555776" y="4437112"/>
            <a:ext cx="1008063" cy="936625"/>
            <a:chOff x="340" y="1253"/>
            <a:chExt cx="635" cy="590"/>
          </a:xfrm>
        </p:grpSpPr>
        <p:sp>
          <p:nvSpPr>
            <p:cNvPr id="19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4355976" y="5157192"/>
            <a:ext cx="1008063" cy="936625"/>
            <a:chOff x="340" y="1253"/>
            <a:chExt cx="635" cy="590"/>
          </a:xfrm>
        </p:grpSpPr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6156176" y="4437112"/>
            <a:ext cx="1008063" cy="936625"/>
            <a:chOff x="340" y="1253"/>
            <a:chExt cx="635" cy="590"/>
          </a:xfrm>
        </p:grpSpPr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6300192" y="2636912"/>
            <a:ext cx="1008062" cy="936625"/>
            <a:chOff x="340" y="1253"/>
            <a:chExt cx="635" cy="590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5940152" y="1340768"/>
            <a:ext cx="1008063" cy="936625"/>
            <a:chOff x="340" y="1253"/>
            <a:chExt cx="635" cy="590"/>
          </a:xfrm>
        </p:grpSpPr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3491880" y="1268760"/>
            <a:ext cx="1008063" cy="936625"/>
            <a:chOff x="340" y="1253"/>
            <a:chExt cx="635" cy="590"/>
          </a:xfrm>
        </p:grpSpPr>
        <p:sp>
          <p:nvSpPr>
            <p:cNvPr id="34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5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5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фон44 клетк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3850" y="2781300"/>
            <a:ext cx="1008063" cy="936625"/>
            <a:chOff x="340" y="1253"/>
            <a:chExt cx="635" cy="59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08 -0.4044 C 0.56024 -0.4044 0.68733 -0.31111 0.68733 -0.19699 C 0.68768 -0.06273 0.54722 -0.01435 0.46268 0.00602 L 0.34948 0.02755 C 0.26563 0.04792 0.12604 0.09954 0.12604 0.25185 C 0.12604 0.34861 0.25208 0.45903 0.40625 0.4588 C 0.56059 0.4588 0.68768 0.34815 0.68768 0.25139 C 0.68768 0.09977 0.54653 0.04838 0.46198 0.02732 L 0.35018 0.00602 C 0.26597 -0.01435 0.12604 -0.06273 0.12604 -0.19745 C 0.12604 -0.31111 0.25139 -0.4044 0.40608 -0.4044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I. 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Самоопределение к учебной деятельности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</a:t>
            </a: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Начинаем </a:t>
            </a: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наш урок.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Пусть он будет всем вам впрок.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Постарайтесь всё понять,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Учитесь тайны открывать.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Ответы полные давайте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И на уроке не зевайте!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Хочу, чтобы каждый из вас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по окончании урока мог сказать: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«Сегодня я много работал, творил,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Знание новое для себя открыл.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Эти знания умею применять,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Century" pitchFamily="18" charset="0"/>
              </a:rPr>
              <a:t>      задания мне легко выполнять».</a:t>
            </a:r>
            <a:endParaRPr lang="ru-RU" sz="2400" b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14337" name="Picture 1" descr="D:\Мамины документы\Оформление\s19527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1905000" cy="1876425"/>
          </a:xfrm>
          <a:prstGeom prst="rect">
            <a:avLst/>
          </a:prstGeom>
          <a:noFill/>
        </p:spPr>
      </p:pic>
      <p:pic>
        <p:nvPicPr>
          <p:cNvPr id="7" name="Picture 6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68960"/>
            <a:ext cx="1728192" cy="16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2728913" cy="1152128"/>
          </a:xfrm>
          <a:prstGeom prst="rect">
            <a:avLst/>
          </a:prstGeom>
          <a:noFill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 cstate="print"/>
          <a:srcRect l="3674" r="-5344"/>
          <a:stretch>
            <a:fillRect/>
          </a:stretch>
        </p:blipFill>
        <p:spPr bwMode="auto">
          <a:xfrm>
            <a:off x="971600" y="4365104"/>
            <a:ext cx="3277939" cy="117977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 b="1968"/>
          <a:stretch>
            <a:fillRect/>
          </a:stretch>
        </p:blipFill>
        <p:spPr bwMode="auto">
          <a:xfrm>
            <a:off x="6156176" y="2348881"/>
            <a:ext cx="2657922" cy="122413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348880"/>
            <a:ext cx="2520280" cy="1224136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348880"/>
            <a:ext cx="2649556" cy="1224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VII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. Закрепление пройденного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rgbClr val="FFFF00"/>
                </a:solidFill>
              </a:rPr>
              <a:t>Задача №8, с.77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>
                <a:solidFill>
                  <a:srgbClr val="FFFF00"/>
                </a:solidFill>
              </a:rPr>
              <a:t>2) Уравнения №11 (1,2) , с.77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Проверка задачи  по эталону:</a:t>
            </a:r>
            <a:b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07063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Проверка уравнений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1738313" cy="100013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490408" cy="49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528392" cy="49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VIII.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Рефлексия учебной деятельности</a:t>
            </a:r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endParaRPr lang="ru-RU" b="1" dirty="0">
              <a:latin typeface="Book Antiqu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7704" y="2564904"/>
            <a:ext cx="5543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entury Schoolbook" pitchFamily="18" charset="0"/>
              </a:rPr>
              <a:t>М</a:t>
            </a:r>
            <a:r>
              <a:rPr lang="ru-RU" sz="2800" b="1" dirty="0" smtClean="0">
                <a:latin typeface="Century Schoolbook" pitchFamily="18" charset="0"/>
              </a:rPr>
              <a:t>не было трудно, нужна помощь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99592" y="2564904"/>
            <a:ext cx="647700" cy="576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99592" y="3573016"/>
            <a:ext cx="647700" cy="5762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899592" y="4653136"/>
            <a:ext cx="647700" cy="5762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07704" y="3645024"/>
            <a:ext cx="633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Century Schoolbook" pitchFamily="18" charset="0"/>
              </a:rPr>
              <a:t>Я понял урок на отлично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979712" y="4653136"/>
            <a:ext cx="64087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Century Schoolbook" pitchFamily="18" charset="0"/>
              </a:rPr>
              <a:t>Мне нужна тренировка</a:t>
            </a:r>
          </a:p>
          <a:p>
            <a:pPr>
              <a:spcBef>
                <a:spcPct val="50000"/>
              </a:spcBef>
            </a:pPr>
            <a:endParaRPr lang="ru-RU" sz="2800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Молодцы! Вы очень хорошо работали на уроке!</a:t>
            </a:r>
            <a:endParaRPr lang="ru-RU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6" name="Picture 21" descr="MCj04280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04655"/>
            <a:ext cx="4795498" cy="38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151216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Психологический настрой  и мониторинг эмоционального состояния</a:t>
            </a:r>
            <a:endParaRPr lang="ru-RU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  <a:t>   </a:t>
            </a:r>
            <a:r>
              <a:rPr lang="ru-RU" b="1" dirty="0" smtClean="0">
                <a:solidFill>
                  <a:srgbClr val="FFFF00"/>
                </a:solidFill>
                <a:latin typeface="Century" pitchFamily="18" charset="0"/>
              </a:rPr>
              <a:t>Давайте встанем в круг!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Century" pitchFamily="18" charset="0"/>
              </a:rPr>
              <a:t>   Настроимся на работу! Протрите ладони, почувствуйте тепло. А теперь поделимся теплом друг с другом: потяните ладони соседям.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Century" pitchFamily="18" charset="0"/>
              </a:rPr>
              <a:t>   У нас получилась «цепочка дружбы»  Улыбнёмся , пожелаем друг другу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Century" pitchFamily="18" charset="0"/>
              </a:rPr>
              <a:t>                           удачи!</a:t>
            </a:r>
            <a:endParaRPr lang="ru-RU" b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4" name="Picture 9" descr="SMILE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24744"/>
            <a:ext cx="2016224" cy="211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II.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Актуализация знаний и фиксация затруднения в деятельности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Book Antiqua" pitchFamily="18" charset="0"/>
              </a:rPr>
              <a:t>1) «Цепочки» примеров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05124"/>
            <a:ext cx="7560840" cy="304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Book Antiqua" pitchFamily="18" charset="0"/>
              </a:rPr>
              <a:t>2) «Давайте подумаем»</a:t>
            </a:r>
            <a:endParaRPr lang="ru-RU" sz="40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844824"/>
            <a:ext cx="58326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Ученик за партой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801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 Рассмотрите чертёж и скажите:</a:t>
            </a:r>
            <a:endParaRPr lang="ru-RU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373216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Какие геометрические фигуры нарисованы?</a:t>
            </a:r>
          </a:p>
          <a:p>
            <a:pPr>
              <a:buNone/>
            </a:pPr>
            <a:endParaRPr lang="ru-RU" dirty="0">
              <a:latin typeface="Book Antiqua" pitchFamily="18" charset="0"/>
            </a:endParaRPr>
          </a:p>
          <a:p>
            <a:pPr>
              <a:buNone/>
            </a:pPr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4888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e7125b032b97b698f903407ce24b4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0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Book Antiqua" pitchFamily="18" charset="0"/>
              </a:rPr>
              <a:t>- Сколько получилось отрезков?  Почему?</a:t>
            </a:r>
            <a:endParaRPr lang="ru-RU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32403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21088"/>
            <a:ext cx="33123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задумалс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1602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3) Устный счёт</a:t>
            </a:r>
            <a:endParaRPr lang="ru-RU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7586" r="19536" b="30417"/>
          <a:stretch>
            <a:fillRect/>
          </a:stretch>
        </p:blipFill>
        <p:spPr bwMode="auto">
          <a:xfrm>
            <a:off x="539552" y="1268760"/>
            <a:ext cx="81369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47664" y="5373216"/>
          <a:ext cx="6077585" cy="1121664"/>
        </p:xfrm>
        <a:graphic>
          <a:graphicData uri="http://schemas.openxmlformats.org/drawingml/2006/table">
            <a:tbl>
              <a:tblPr/>
              <a:tblGrid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30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14650"/>
            <a:ext cx="859532" cy="6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5341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4) Работа в парах</a:t>
            </a:r>
            <a:r>
              <a:rPr lang="ru-RU" dirty="0" smtClean="0">
                <a:solidFill>
                  <a:srgbClr val="FFFF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Book Antiqua" pitchFamily="18" charset="0"/>
              </a:rPr>
            </a:br>
            <a:endParaRPr lang="ru-RU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  <a:p>
            <a:pPr algn="ctr">
              <a:buFontTx/>
              <a:buChar char="-"/>
            </a:pPr>
            <a:endParaRPr lang="ru-RU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Какие геометрические фигуры нарисованы?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Пересекаются эти фигуры или нет? Если да, то в какой точке это происходит?</a:t>
            </a:r>
            <a:endParaRPr lang="ru-RU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1143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389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Тема Office</vt:lpstr>
      <vt:lpstr>Модульная</vt:lpstr>
      <vt:lpstr>1_Модульная</vt:lpstr>
      <vt:lpstr>2_Модульная</vt:lpstr>
      <vt:lpstr>Метро</vt:lpstr>
      <vt:lpstr>Презентация</vt:lpstr>
      <vt:lpstr>   УРОК   математики во 2 классе по теме «Пересечение геометрических фигур» ОС «Школа 2000…»  Учитель :   Сыйразова Х. Г. МБОУ «Комсомольская средняя общеобразовательная школа»  Республика Татарстан  </vt:lpstr>
      <vt:lpstr>I. Самоопределение к учебной деятельности</vt:lpstr>
      <vt:lpstr>Психологический настрой  и мониторинг эмоционального состояния</vt:lpstr>
      <vt:lpstr>II. Актуализация знаний и фиксация затруднения в деятельности</vt:lpstr>
      <vt:lpstr>2) «Давайте подумаем»</vt:lpstr>
      <vt:lpstr> Рассмотрите чертёж и скажите:</vt:lpstr>
      <vt:lpstr>- Сколько получилось отрезков?  Почему?</vt:lpstr>
      <vt:lpstr>3) Устный счёт</vt:lpstr>
      <vt:lpstr>4) Работа в парах </vt:lpstr>
      <vt:lpstr>III. Выявление причины затруднения и постановка цели  урока</vt:lpstr>
      <vt:lpstr>IV. «Открытие» нового знания</vt:lpstr>
      <vt:lpstr>Алгоритм </vt:lpstr>
      <vt:lpstr> V. Первичное закрепление во внешней речи</vt:lpstr>
      <vt:lpstr>VI. Самостоятельная работа с самопроверкой по эталону</vt:lpstr>
      <vt:lpstr>Физкультминутка </vt:lpstr>
      <vt:lpstr>Слайд 16</vt:lpstr>
      <vt:lpstr>Слайд 17</vt:lpstr>
      <vt:lpstr>Слайд 18</vt:lpstr>
      <vt:lpstr>Слайд 19</vt:lpstr>
      <vt:lpstr>VII. Закрепление пройденного</vt:lpstr>
      <vt:lpstr> Проверка задачи  по эталону: </vt:lpstr>
      <vt:lpstr>Проверка уравнений</vt:lpstr>
      <vt:lpstr> VIII. Рефлексия учебной деятельности </vt:lpstr>
      <vt:lpstr>Молодцы! Вы очень хорошо работали на уроке!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ПОРТФОЛИО  достижений учеников Сыйразовой Х. Г. МБОУ «Комсомольская средняя общеобразовательная школа»   </dc:title>
  <dc:creator>Хамдия</dc:creator>
  <cp:lastModifiedBy>Хамдия</cp:lastModifiedBy>
  <cp:revision>42</cp:revision>
  <dcterms:created xsi:type="dcterms:W3CDTF">2011-11-13T14:54:16Z</dcterms:created>
  <dcterms:modified xsi:type="dcterms:W3CDTF">2007-01-04T21:57:18Z</dcterms:modified>
</cp:coreProperties>
</file>