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60" r:id="rId4"/>
    <p:sldId id="261" r:id="rId5"/>
    <p:sldId id="277" r:id="rId6"/>
    <p:sldId id="280" r:id="rId7"/>
    <p:sldId id="282" r:id="rId8"/>
    <p:sldId id="283" r:id="rId9"/>
    <p:sldId id="284" r:id="rId10"/>
    <p:sldId id="285" r:id="rId11"/>
    <p:sldId id="266" r:id="rId12"/>
    <p:sldId id="265" r:id="rId13"/>
    <p:sldId id="267" r:id="rId14"/>
    <p:sldId id="268" r:id="rId15"/>
    <p:sldId id="259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EBF2A4"/>
    <a:srgbClr val="FFDC9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35" autoAdjust="0"/>
    <p:restoredTop sz="94660"/>
  </p:normalViewPr>
  <p:slideViewPr>
    <p:cSldViewPr>
      <p:cViewPr>
        <p:scale>
          <a:sx n="75" d="100"/>
          <a:sy n="75" d="100"/>
        </p:scale>
        <p:origin x="-1044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36156E4-2642-4B5C-8A88-09B0856B5739}" type="datetimeFigureOut">
              <a:rPr lang="ru-RU"/>
              <a:pPr>
                <a:defRPr/>
              </a:pPr>
              <a:t>14.02.2012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276C855-F692-4841-AA37-7D5B5F0D7F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4F740-900D-44D1-84A5-D11850F5686E}" type="datetimeFigureOut">
              <a:rPr lang="ru-RU"/>
              <a:pPr>
                <a:defRPr/>
              </a:pPr>
              <a:t>14.02.2012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0D6C7-921C-4B70-B870-CAE36CF4A2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B8620-7B96-4BC3-A5CA-3079F0DB129D}" type="datetimeFigureOut">
              <a:rPr lang="ru-RU"/>
              <a:pPr>
                <a:defRPr/>
              </a:pPr>
              <a:t>14.02.2012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1F607-70E1-4135-B6BE-D85D50B792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3565C-95AD-4CB0-A016-D5EB6F95A265}" type="datetimeFigureOut">
              <a:rPr lang="ru-RU"/>
              <a:pPr>
                <a:defRPr/>
              </a:pPr>
              <a:t>14.02.2012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A757C-5F8E-4D61-936F-381DB11D4E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C14E1-5D42-482D-AB02-C2B52183BA1D}" type="datetimeFigureOut">
              <a:rPr lang="ru-RU"/>
              <a:pPr>
                <a:defRPr/>
              </a:pPr>
              <a:t>14.02.2012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28134-54E0-4D42-8035-FE1F65E495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CF8A8-617D-46C1-9873-1602A6664393}" type="datetimeFigureOut">
              <a:rPr lang="ru-RU"/>
              <a:pPr>
                <a:defRPr/>
              </a:pPr>
              <a:t>14.02.2012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0A5B7-EEE1-4134-88E4-8F21D12ABC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A9F2F-9BBC-45F5-9F1D-7431DE7FE2AE}" type="datetimeFigureOut">
              <a:rPr lang="ru-RU"/>
              <a:pPr>
                <a:defRPr/>
              </a:pPr>
              <a:t>14.02.2012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00FF7-08BB-47A8-A975-1799A1A26D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40779-CB53-4979-B2C6-65E25E20DC99}" type="datetimeFigureOut">
              <a:rPr lang="ru-RU"/>
              <a:pPr>
                <a:defRPr/>
              </a:pPr>
              <a:t>14.02.2012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97C61-5833-4C51-8713-4F807A346A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6CA34-1423-485D-8649-EC00D612A94A}" type="datetimeFigureOut">
              <a:rPr lang="ru-RU"/>
              <a:pPr>
                <a:defRPr/>
              </a:pPr>
              <a:t>14.02.2012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CC29C-B8A3-409F-80A0-02E077CE80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5C3D0-41DC-4998-A017-5462AF0F3DB3}" type="datetimeFigureOut">
              <a:rPr lang="ru-RU"/>
              <a:pPr>
                <a:defRPr/>
              </a:pPr>
              <a:t>14.02.2012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3A08E-47B7-409A-AE04-677769098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051AC-DA43-4E4E-854B-8A61704B5E6E}" type="datetimeFigureOut">
              <a:rPr lang="ru-RU"/>
              <a:pPr>
                <a:defRPr/>
              </a:pPr>
              <a:t>14.02.2012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0752E-D58F-4E8F-A254-E3F163005A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D7CE8-AE1D-46B8-A20E-860BCDF989AD}" type="datetimeFigureOut">
              <a:rPr lang="ru-RU"/>
              <a:pPr>
                <a:defRPr/>
              </a:pPr>
              <a:t>14.02.2012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A8133-F9CD-49B1-876B-133AA367D8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59AF59-2136-4CD7-9EF4-7D5E0C7A4D25}" type="datetimeFigureOut">
              <a:rPr lang="ru-RU"/>
              <a:pPr>
                <a:defRPr/>
              </a:pPr>
              <a:t>14.02.2012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99CA85-066F-4F62-A1F1-5D54B2BD38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69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71" r:id="rId10"/>
    <p:sldLayoutId id="21474836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6.png"/><Relationship Id="rId4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0.jpeg"/><Relationship Id="rId2" Type="http://schemas.openxmlformats.org/officeDocument/2006/relationships/hyperlink" Target="http://ru.wikipedia.org/wiki/%D0%98%D1%82%D0%B0%D0%BB%D1%8C%D1%8F%D0%BD%D1%81%D0%BA%D0%B8%D0%B9_%D1%8F%D0%B7%D1%8B%D0%BA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13" Type="http://schemas.openxmlformats.org/officeDocument/2006/relationships/image" Target="../media/image61.jpeg"/><Relationship Id="rId3" Type="http://schemas.openxmlformats.org/officeDocument/2006/relationships/image" Target="../media/image6.png"/><Relationship Id="rId7" Type="http://schemas.openxmlformats.org/officeDocument/2006/relationships/image" Target="../media/image55.jpeg"/><Relationship Id="rId12" Type="http://schemas.openxmlformats.org/officeDocument/2006/relationships/image" Target="../media/image60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11" Type="http://schemas.openxmlformats.org/officeDocument/2006/relationships/image" Target="../media/image59.jpeg"/><Relationship Id="rId5" Type="http://schemas.openxmlformats.org/officeDocument/2006/relationships/image" Target="../media/image53.jpeg"/><Relationship Id="rId10" Type="http://schemas.openxmlformats.org/officeDocument/2006/relationships/image" Target="../media/image58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1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9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6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6.png"/><Relationship Id="rId7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6" descr="PravoslavieSlaidPr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Рисунок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5734050"/>
            <a:ext cx="1366838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WordArt 13"/>
          <p:cNvSpPr>
            <a:spLocks noChangeArrowheads="1" noChangeShapeType="1" noTextEdit="1"/>
          </p:cNvSpPr>
          <p:nvPr/>
        </p:nvSpPr>
        <p:spPr bwMode="auto">
          <a:xfrm>
            <a:off x="179388" y="1557338"/>
            <a:ext cx="8569325" cy="2808287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</a:bodyPr>
          <a:lstStyle/>
          <a:p>
            <a:pPr algn="ctr"/>
            <a:r>
              <a:rPr lang="ru-RU" sz="8000" b="1" i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>
                    <a:alpha val="92940"/>
                  </a:schemeClr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Franklin Gothic Book"/>
              </a:rPr>
              <a:t>Искусство- универсальный язык мира.</a:t>
            </a:r>
          </a:p>
        </p:txBody>
      </p:sp>
      <p:sp>
        <p:nvSpPr>
          <p:cNvPr id="14340" name="Rectangle 14"/>
          <p:cNvSpPr>
            <a:spLocks noChangeArrowheads="1"/>
          </p:cNvSpPr>
          <p:nvPr/>
        </p:nvSpPr>
        <p:spPr bwMode="auto">
          <a:xfrm>
            <a:off x="1108075" y="4868863"/>
            <a:ext cx="8035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ru-RU" b="1" i="1">
                <a:solidFill>
                  <a:schemeClr val="hlink"/>
                </a:solidFill>
              </a:rPr>
              <a:t>ГБОУ СПО ТК №21</a:t>
            </a:r>
            <a:endParaRPr lang="ru-RU">
              <a:solidFill>
                <a:schemeClr val="hlink"/>
              </a:solidFill>
            </a:endParaRPr>
          </a:p>
          <a:p>
            <a:pPr algn="r"/>
            <a:r>
              <a:rPr lang="ru-RU" b="1" i="1">
                <a:solidFill>
                  <a:schemeClr val="hlink"/>
                </a:solidFill>
              </a:rPr>
              <a:t>Преподаватель обществознания: Кирьянова Алена Владимировна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8" descr="big_1263564955_655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010526">
            <a:off x="0" y="260350"/>
            <a:ext cx="2195513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0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r"/>
            <a:r>
              <a:rPr lang="ru-RU" cap="none" smtClean="0">
                <a:effectLst/>
              </a:rPr>
              <a:t>7. </a:t>
            </a:r>
            <a:r>
              <a:rPr lang="ru-RU" cap="none" smtClean="0">
                <a:effectLst/>
                <a:latin typeface="Arial" charset="0"/>
              </a:rPr>
              <a:t>Декоративно-прикладное искусство</a:t>
            </a:r>
          </a:p>
        </p:txBody>
      </p:sp>
      <p:sp>
        <p:nvSpPr>
          <p:cNvPr id="23555" name="AutoShape 3"/>
          <p:cNvSpPr>
            <a:spLocks noChangeArrowheads="1"/>
          </p:cNvSpPr>
          <p:nvPr/>
        </p:nvSpPr>
        <p:spPr bwMode="auto">
          <a:xfrm>
            <a:off x="468313" y="2060575"/>
            <a:ext cx="8280400" cy="2376488"/>
          </a:xfrm>
          <a:prstGeom prst="flowChartProcess">
            <a:avLst/>
          </a:prstGeom>
          <a:solidFill>
            <a:srgbClr val="FFDC9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Tx/>
              <a:buChar char="•"/>
            </a:pPr>
            <a:r>
              <a:rPr lang="ru-RU" b="1" i="1">
                <a:solidFill>
                  <a:schemeClr val="hlink"/>
                </a:solidFill>
              </a:rPr>
              <a:t>Декоративно-прикладное искусство</a:t>
            </a:r>
            <a:r>
              <a:rPr lang="ru-RU" b="1"/>
              <a:t> </a:t>
            </a:r>
            <a:r>
              <a:rPr lang="ru-RU"/>
              <a:t>- </a:t>
            </a:r>
            <a:r>
              <a:rPr lang="ru-RU">
                <a:solidFill>
                  <a:schemeClr val="tx2"/>
                </a:solidFill>
              </a:rPr>
              <a:t>раздел декоративного искусства;</a:t>
            </a:r>
          </a:p>
          <a:p>
            <a:pPr algn="ctr"/>
            <a:r>
              <a:rPr lang="ru-RU">
                <a:solidFill>
                  <a:schemeClr val="tx2"/>
                </a:solidFill>
              </a:rPr>
              <a:t> охватывает ряд отраслей творчества, которые посвящены созданию </a:t>
            </a:r>
          </a:p>
          <a:p>
            <a:pPr algn="ctr"/>
            <a:r>
              <a:rPr lang="ru-RU">
                <a:solidFill>
                  <a:schemeClr val="tx2"/>
                </a:solidFill>
              </a:rPr>
              <a:t>художественных изделий, предназначенных, главным образом, для быта</a:t>
            </a:r>
          </a:p>
          <a:p>
            <a:pPr algn="ctr"/>
            <a:r>
              <a:rPr lang="ru-RU">
                <a:solidFill>
                  <a:schemeClr val="tx2"/>
                </a:solidFill>
              </a:rPr>
              <a:t>(</a:t>
            </a:r>
            <a:r>
              <a:rPr lang="ru-RU"/>
              <a:t> </a:t>
            </a:r>
            <a:r>
              <a:rPr lang="ru-RU">
                <a:solidFill>
                  <a:schemeClr val="tx2"/>
                </a:solidFill>
              </a:rPr>
              <a:t>батик, ваза, гобелен, ковка, резьба и т.д.)</a:t>
            </a:r>
          </a:p>
        </p:txBody>
      </p:sp>
      <p:pic>
        <p:nvPicPr>
          <p:cNvPr id="23556" name="Picture 5" descr="bis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67079">
            <a:off x="6084888" y="3716338"/>
            <a:ext cx="2586037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 descr="art_crafts24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620713"/>
            <a:ext cx="28797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Рисунок 6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1275" y="5734050"/>
            <a:ext cx="1223963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9" descr="x7PAxQ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473723">
            <a:off x="681038" y="3948113"/>
            <a:ext cx="26638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r"/>
            <a:r>
              <a:rPr lang="ru-RU" cap="none" smtClean="0">
                <a:effectLst/>
                <a:latin typeface="Arial" charset="0"/>
              </a:rPr>
              <a:t>8. Современное искусство</a:t>
            </a:r>
            <a:r>
              <a:rPr lang="ru-RU" cap="none" smtClean="0">
                <a:effectLst/>
              </a:rPr>
              <a:t> </a:t>
            </a:r>
          </a:p>
        </p:txBody>
      </p:sp>
      <p:sp>
        <p:nvSpPr>
          <p:cNvPr id="24578" name="AutoShape 3"/>
          <p:cNvSpPr>
            <a:spLocks noChangeArrowheads="1"/>
          </p:cNvSpPr>
          <p:nvPr/>
        </p:nvSpPr>
        <p:spPr bwMode="auto">
          <a:xfrm>
            <a:off x="323850" y="2060575"/>
            <a:ext cx="8496300" cy="3168650"/>
          </a:xfrm>
          <a:prstGeom prst="flowChartProcess">
            <a:avLst/>
          </a:prstGeom>
          <a:solidFill>
            <a:srgbClr val="FFDC9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/>
            <a:endParaRPr lang="ru-RU" b="1" i="1">
              <a:solidFill>
                <a:schemeClr val="tx2"/>
              </a:solidFill>
            </a:endParaRPr>
          </a:p>
        </p:txBody>
      </p:sp>
      <p:graphicFrame>
        <p:nvGraphicFramePr>
          <p:cNvPr id="24598" name="Group 22"/>
          <p:cNvGraphicFramePr>
            <a:graphicFrameLocks noGrp="1"/>
          </p:cNvGraphicFramePr>
          <p:nvPr>
            <p:ph idx="4294967295"/>
          </p:nvPr>
        </p:nvGraphicFramePr>
        <p:xfrm>
          <a:off x="323850" y="1557338"/>
          <a:ext cx="8496300" cy="3673475"/>
        </p:xfrm>
        <a:graphic>
          <a:graphicData uri="http://schemas.openxmlformats.org/drawingml/2006/table">
            <a:tbl>
              <a:tblPr/>
              <a:tblGrid>
                <a:gridCol w="2317750"/>
                <a:gridCol w="2217738"/>
                <a:gridCol w="2017712"/>
                <a:gridCol w="1943100"/>
              </a:tblGrid>
              <a:tr h="3673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Аэрография</a:t>
                      </a: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 pitchFamily="34" charset="0"/>
                        </a:rPr>
                        <a:t> </a:t>
                      </a: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 pitchFamily="34" charset="0"/>
                        </a:rPr>
                        <a:t>(</a:t>
                      </a: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Аirbrushing или Custom Painting) — это техника нанесения рисунка при помощи аэрографа на поверхность: автомобиля, мотоцикла, сноуборда, защитного шлема, системного блока компьютера, мобильного телефона и т.д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Граффити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граффи́то; от </a:t>
                      </a: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hlinkClick r:id="rId2" tooltip="Итальянский язык"/>
                        </a:rPr>
                        <a:t>итал.</a:t>
                      </a: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 </a:t>
                      </a:r>
                      <a:r>
                        <a:rPr kumimoji="0" lang="it-IT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graffito</a:t>
                      </a: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— изображения, рисунки или надписи, выцарапанные, написанные или нарисованные краской или чернилами на стенах и других поверхностях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Боди-арт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необычный вид искусства росписи красками. А особенность его состоит в том, что украшается таким образом тело человека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Трёхмерная графика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раздел компьютерной графики, совокупность приемов и инструментов, предназначенных для изображения объёмных объектов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4591" name="Picture 26" descr="1506_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447925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2" name="Picture 44" descr="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41582">
            <a:off x="1116013" y="4797425"/>
            <a:ext cx="266382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3" name="Picture 47" descr="hq-wallpapers_ru_films_1610_1280x10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2138" y="4437063"/>
            <a:ext cx="2201862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4" name="Рисунок 6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1275" y="5734050"/>
            <a:ext cx="1223963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5" name="Picture 45" descr="6_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1237913">
            <a:off x="4427538" y="4149725"/>
            <a:ext cx="2776537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457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cap="none" smtClean="0">
                <a:effectLst/>
                <a:latin typeface="Arial" charset="0"/>
              </a:rPr>
              <a:t>9. Социальная роль искусства</a:t>
            </a:r>
          </a:p>
        </p:txBody>
      </p:sp>
      <p:sp>
        <p:nvSpPr>
          <p:cNvPr id="25602" name="AutoShape 3"/>
          <p:cNvSpPr>
            <a:spLocks noChangeArrowheads="1"/>
          </p:cNvSpPr>
          <p:nvPr/>
        </p:nvSpPr>
        <p:spPr bwMode="auto">
          <a:xfrm>
            <a:off x="323850" y="1268413"/>
            <a:ext cx="8496300" cy="4897437"/>
          </a:xfrm>
          <a:prstGeom prst="flowChartProcess">
            <a:avLst/>
          </a:prstGeom>
          <a:solidFill>
            <a:srgbClr val="FFDC9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>
              <a:buFontTx/>
              <a:buAutoNum type="arabicPeriod"/>
            </a:pPr>
            <a:r>
              <a:rPr lang="ru-RU" b="1" i="1">
                <a:solidFill>
                  <a:schemeClr val="tx2"/>
                </a:solidFill>
              </a:rPr>
              <a:t>Воспитательная</a:t>
            </a:r>
          </a:p>
          <a:p>
            <a:pPr marL="342900" indent="-342900">
              <a:buFontTx/>
              <a:buAutoNum type="arabicPeriod"/>
            </a:pPr>
            <a:endParaRPr lang="ru-RU" b="1" i="1">
              <a:solidFill>
                <a:schemeClr val="tx2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ru-RU" b="1" i="1">
                <a:solidFill>
                  <a:schemeClr val="tx2"/>
                </a:solidFill>
              </a:rPr>
              <a:t>Средство коммуникации</a:t>
            </a:r>
          </a:p>
          <a:p>
            <a:pPr marL="342900" indent="-342900">
              <a:buFontTx/>
              <a:buAutoNum type="arabicPeriod"/>
            </a:pPr>
            <a:endParaRPr lang="ru-RU" b="1" i="1">
              <a:solidFill>
                <a:schemeClr val="tx2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ru-RU" b="1" i="1">
                <a:solidFill>
                  <a:schemeClr val="tx2"/>
                </a:solidFill>
              </a:rPr>
              <a:t>Искусство как развлечение</a:t>
            </a:r>
          </a:p>
          <a:p>
            <a:pPr marL="342900" indent="-342900">
              <a:buFontTx/>
              <a:buAutoNum type="arabicPeriod"/>
            </a:pPr>
            <a:endParaRPr lang="ru-RU" b="1" i="1">
              <a:solidFill>
                <a:schemeClr val="tx2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ru-RU" b="1" i="1">
                <a:solidFill>
                  <a:schemeClr val="tx2"/>
                </a:solidFill>
              </a:rPr>
              <a:t>Искусство ради политических перемен( авангард)</a:t>
            </a:r>
          </a:p>
          <a:p>
            <a:pPr marL="342900" indent="-342900">
              <a:buFontTx/>
              <a:buAutoNum type="arabicPeriod"/>
            </a:pPr>
            <a:endParaRPr lang="ru-RU" b="1" i="1">
              <a:solidFill>
                <a:schemeClr val="tx2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ru-RU" b="1" i="1">
                <a:solidFill>
                  <a:schemeClr val="tx2"/>
                </a:solidFill>
              </a:rPr>
              <a:t>Искусство для психотерапии</a:t>
            </a:r>
          </a:p>
          <a:p>
            <a:pPr marL="342900" indent="-342900">
              <a:buFontTx/>
              <a:buAutoNum type="arabicPeriod"/>
            </a:pPr>
            <a:endParaRPr lang="ru-RU" b="1" i="1">
              <a:solidFill>
                <a:schemeClr val="tx2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ru-RU" b="1" i="1">
                <a:solidFill>
                  <a:schemeClr val="tx2"/>
                </a:solidFill>
              </a:rPr>
              <a:t>Искусство  для пропаганды или коммерциализации</a:t>
            </a:r>
          </a:p>
          <a:p>
            <a:pPr marL="342900" indent="-342900">
              <a:buFontTx/>
              <a:buAutoNum type="arabicPeriod"/>
            </a:pPr>
            <a:endParaRPr lang="ru-RU" b="1" i="1">
              <a:solidFill>
                <a:schemeClr val="tx2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ru-RU" b="1" i="1">
                <a:solidFill>
                  <a:schemeClr val="tx2"/>
                </a:solidFill>
              </a:rPr>
              <a:t>Познавательная</a:t>
            </a:r>
          </a:p>
          <a:p>
            <a:pPr marL="342900" indent="-342900">
              <a:buFontTx/>
              <a:buAutoNum type="arabicPeriod"/>
            </a:pPr>
            <a:endParaRPr lang="ru-RU" b="1" i="1">
              <a:solidFill>
                <a:schemeClr val="tx2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ru-RU" b="1" i="1">
                <a:solidFill>
                  <a:schemeClr val="tx2"/>
                </a:solidFill>
              </a:rPr>
              <a:t>Ритуальная и символическая</a:t>
            </a:r>
          </a:p>
          <a:p>
            <a:pPr marL="342900" indent="-342900">
              <a:buFontTx/>
              <a:buAutoNum type="arabicPeriod"/>
            </a:pPr>
            <a:endParaRPr lang="ru-RU" b="1" i="1">
              <a:solidFill>
                <a:schemeClr val="tx2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ru-RU" b="1" i="1">
                <a:solidFill>
                  <a:schemeClr val="tx2"/>
                </a:solidFill>
              </a:rPr>
              <a:t>Воображение</a:t>
            </a:r>
          </a:p>
        </p:txBody>
      </p:sp>
      <p:pic>
        <p:nvPicPr>
          <p:cNvPr id="25603" name="Рисунок 6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5734050"/>
            <a:ext cx="1223963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7" descr="e399eb5ad6a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3933825"/>
            <a:ext cx="188753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Рисунок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5734050"/>
            <a:ext cx="1223963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250825" y="2492375"/>
            <a:ext cx="8686800" cy="81915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ru-RU" sz="2400" cap="none" dirty="0" smtClean="0">
                <a:effectLst/>
                <a:latin typeface="Arial" charset="0"/>
              </a:rPr>
              <a:t>Исходя из изученного материала, определите вид искусства.</a:t>
            </a:r>
          </a:p>
        </p:txBody>
      </p:sp>
      <p:pic>
        <p:nvPicPr>
          <p:cNvPr id="27652" name="Picture 3" descr="1222802344_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0338" y="260350"/>
            <a:ext cx="2232025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2411413" y="1557338"/>
            <a:ext cx="37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>
                <a:solidFill>
                  <a:schemeClr val="tx2"/>
                </a:solidFill>
              </a:rPr>
              <a:t>1.</a:t>
            </a:r>
          </a:p>
        </p:txBody>
      </p:sp>
      <p:sp>
        <p:nvSpPr>
          <p:cNvPr id="27654" name="Rectangle 5"/>
          <p:cNvSpPr>
            <a:spLocks noChangeArrowheads="1"/>
          </p:cNvSpPr>
          <p:nvPr/>
        </p:nvSpPr>
        <p:spPr bwMode="auto">
          <a:xfrm>
            <a:off x="2195513" y="1196975"/>
            <a:ext cx="37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/>
              <a:t>2.</a:t>
            </a:r>
          </a:p>
        </p:txBody>
      </p:sp>
      <p:sp>
        <p:nvSpPr>
          <p:cNvPr id="27655" name="Rectangle 6"/>
          <p:cNvSpPr>
            <a:spLocks noChangeArrowheads="1"/>
          </p:cNvSpPr>
          <p:nvPr/>
        </p:nvSpPr>
        <p:spPr bwMode="auto">
          <a:xfrm>
            <a:off x="4932363" y="836613"/>
            <a:ext cx="37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/>
              <a:t>3.</a:t>
            </a:r>
          </a:p>
        </p:txBody>
      </p:sp>
      <p:sp>
        <p:nvSpPr>
          <p:cNvPr id="27656" name="Rectangle 7"/>
          <p:cNvSpPr>
            <a:spLocks noChangeArrowheads="1"/>
          </p:cNvSpPr>
          <p:nvPr/>
        </p:nvSpPr>
        <p:spPr bwMode="auto">
          <a:xfrm>
            <a:off x="7596188" y="765175"/>
            <a:ext cx="37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/>
              <a:t>4.</a:t>
            </a:r>
          </a:p>
        </p:txBody>
      </p:sp>
      <p:sp>
        <p:nvSpPr>
          <p:cNvPr id="27657" name="Rectangle 8"/>
          <p:cNvSpPr>
            <a:spLocks noChangeArrowheads="1"/>
          </p:cNvSpPr>
          <p:nvPr/>
        </p:nvSpPr>
        <p:spPr bwMode="auto">
          <a:xfrm>
            <a:off x="1619250" y="1773238"/>
            <a:ext cx="37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/>
              <a:t>5.</a:t>
            </a: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5364163" y="2060575"/>
            <a:ext cx="37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/>
              <a:t>7.</a:t>
            </a: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5795963" y="2708275"/>
            <a:ext cx="37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/>
              <a:t>8.</a:t>
            </a:r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2555875" y="4221163"/>
            <a:ext cx="37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/>
              <a:t>9.</a:t>
            </a:r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8243888" y="4221163"/>
            <a:ext cx="501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/>
              <a:t>10.</a:t>
            </a:r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3276600" y="4221163"/>
            <a:ext cx="501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/>
              <a:t>11.</a:t>
            </a:r>
          </a:p>
        </p:txBody>
      </p:sp>
      <p:pic>
        <p:nvPicPr>
          <p:cNvPr id="27664" name="Picture 16" descr="37325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15888"/>
            <a:ext cx="18732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5" name="Picture 18" descr="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64163" y="188913"/>
            <a:ext cx="2160587" cy="179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6" name="Picture 19" descr="1301072283_10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35813" y="1412875"/>
            <a:ext cx="2008187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7" name="Picture 20" descr="i (11)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9388" y="1700213"/>
            <a:ext cx="14287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8" name="Picture 21" descr="captain_jack_sparrow_-_johnny_depp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19250" y="2276475"/>
            <a:ext cx="20050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9" name="Rectangle 9"/>
          <p:cNvSpPr>
            <a:spLocks noChangeArrowheads="1"/>
          </p:cNvSpPr>
          <p:nvPr/>
        </p:nvSpPr>
        <p:spPr bwMode="auto">
          <a:xfrm>
            <a:off x="2051050" y="2060575"/>
            <a:ext cx="37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/>
              <a:t>6.</a:t>
            </a:r>
          </a:p>
        </p:txBody>
      </p:sp>
      <p:pic>
        <p:nvPicPr>
          <p:cNvPr id="27670" name="Picture 22" descr="i (21)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79838" y="2420938"/>
            <a:ext cx="1944687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1" name="Picture 23" descr="tmpD9C6-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95963" y="2997200"/>
            <a:ext cx="178117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2" name="Picture 24" descr="rusalka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4076700"/>
            <a:ext cx="2586038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3" name="Picture 26" descr="0_67364_c50d37f1_XL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343775" y="4797425"/>
            <a:ext cx="1800225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xit" presetSubtype="1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3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10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1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1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1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1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27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10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  <p:bldP spid="27651" grpId="1"/>
      <p:bldP spid="27653" grpId="0"/>
      <p:bldP spid="27654" grpId="0"/>
      <p:bldP spid="27655" grpId="0"/>
      <p:bldP spid="27656" grpId="0"/>
      <p:bldP spid="27657" grpId="0"/>
      <p:bldP spid="27658" grpId="0"/>
      <p:bldP spid="27659" grpId="0"/>
      <p:bldP spid="27660" grpId="0"/>
      <p:bldP spid="27661" grpId="0"/>
      <p:bldP spid="27662" grpId="0"/>
      <p:bldP spid="2766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6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5734050"/>
            <a:ext cx="1223963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733425" y="5373688"/>
            <a:ext cx="8410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ru-RU" b="1" i="1">
                <a:solidFill>
                  <a:schemeClr val="hlink"/>
                </a:solidFill>
              </a:rPr>
              <a:t>Искусство - ложь, которая делает нас способными осознать правду.</a:t>
            </a:r>
          </a:p>
          <a:p>
            <a:pPr algn="r"/>
            <a:r>
              <a:rPr lang="ru-RU" b="1" i="1">
                <a:solidFill>
                  <a:schemeClr val="hlink"/>
                </a:solidFill>
              </a:rPr>
              <a:t>(Пикассо Пабло)</a:t>
            </a:r>
            <a:r>
              <a:rPr lang="ru-RU"/>
              <a:t> </a:t>
            </a:r>
          </a:p>
        </p:txBody>
      </p:sp>
      <p:sp>
        <p:nvSpPr>
          <p:cNvPr id="27651" name="Rectangle 3"/>
          <p:cNvSpPr>
            <a:spLocks noGrp="1"/>
          </p:cNvSpPr>
          <p:nvPr>
            <p:ph type="title" idx="4294967295"/>
          </p:nvPr>
        </p:nvSpPr>
        <p:spPr bwMode="auto">
          <a:xfrm>
            <a:off x="250825" y="260350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cap="none" smtClean="0">
                <a:effectLst/>
                <a:latin typeface="Arial" charset="0"/>
              </a:rPr>
              <a:t>Выводы:</a:t>
            </a:r>
          </a:p>
        </p:txBody>
      </p:sp>
      <p:sp>
        <p:nvSpPr>
          <p:cNvPr id="27652" name="AutoShape 3"/>
          <p:cNvSpPr>
            <a:spLocks noChangeArrowheads="1"/>
          </p:cNvSpPr>
          <p:nvPr/>
        </p:nvSpPr>
        <p:spPr bwMode="auto">
          <a:xfrm>
            <a:off x="323850" y="1268413"/>
            <a:ext cx="8496300" cy="3889375"/>
          </a:xfrm>
          <a:prstGeom prst="flowChartProcess">
            <a:avLst/>
          </a:prstGeom>
          <a:solidFill>
            <a:srgbClr val="FFDC9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/>
            <a:r>
              <a:rPr lang="ru-RU"/>
              <a:t> </a:t>
            </a:r>
          </a:p>
        </p:txBody>
      </p:sp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539750" y="1527175"/>
            <a:ext cx="82804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2000" b="1" i="1">
                <a:solidFill>
                  <a:schemeClr val="tx2"/>
                </a:solidFill>
              </a:rPr>
              <a:t> Искусство не только отражает окружающую реальную жизнь во всех подробностях многочисленных ее проявлений, но и является одним из способов ее изучения. Основным в воспитании личности есть развитие правильного понимания окружающего мира. Поэтому напряженный интерес к окружающей жизни, ко всем событиям общественного характера вместе с беседами о роли искусства должны быть главными средствами формирования мировоззрения будущего человека.</a:t>
            </a:r>
            <a:r>
              <a:rPr lang="ru-RU" b="1" i="1">
                <a:solidFill>
                  <a:schemeClr val="tx2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i="1" cap="none" smtClean="0">
                <a:effectLst/>
              </a:rPr>
              <a:t>План урока.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7811867" y="5225969"/>
            <a:ext cx="1326600" cy="1626613"/>
          </a:xfrm>
          <a:prstGeom prst="rect">
            <a:avLst/>
          </a:prstGeom>
          <a:noFill/>
          <a:ln>
            <a:noFill/>
          </a:ln>
        </p:spPr>
      </p:pic>
      <p:sp>
        <p:nvSpPr>
          <p:cNvPr id="28675" name="AutoShape 3"/>
          <p:cNvSpPr>
            <a:spLocks noChangeArrowheads="1"/>
          </p:cNvSpPr>
          <p:nvPr/>
        </p:nvSpPr>
        <p:spPr bwMode="auto">
          <a:xfrm>
            <a:off x="395288" y="1268413"/>
            <a:ext cx="7993062" cy="3962400"/>
          </a:xfrm>
          <a:prstGeom prst="flowChartProcess">
            <a:avLst/>
          </a:prstGeom>
          <a:solidFill>
            <a:srgbClr val="FFDC9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>
              <a:lnSpc>
                <a:spcPct val="220000"/>
              </a:lnSpc>
              <a:buFontTx/>
              <a:buAutoNum type="arabicPeriod"/>
            </a:pPr>
            <a:r>
              <a:rPr lang="ru-RU">
                <a:solidFill>
                  <a:schemeClr val="hlink"/>
                </a:solidFill>
              </a:rPr>
              <a:t> </a:t>
            </a:r>
            <a:r>
              <a:rPr lang="ru-RU">
                <a:solidFill>
                  <a:schemeClr val="tx2"/>
                </a:solidFill>
              </a:rPr>
              <a:t> </a:t>
            </a:r>
            <a:r>
              <a:rPr lang="ru-RU" sz="2400">
                <a:solidFill>
                  <a:schemeClr val="tx2"/>
                </a:solidFill>
              </a:rPr>
              <a:t>Понятие и сущность искусства.</a:t>
            </a:r>
          </a:p>
          <a:p>
            <a:pPr marL="342900" indent="-342900">
              <a:lnSpc>
                <a:spcPct val="220000"/>
              </a:lnSpc>
              <a:buFontTx/>
              <a:buAutoNum type="arabicPeriod"/>
            </a:pPr>
            <a:r>
              <a:rPr lang="ru-RU" sz="2400">
                <a:solidFill>
                  <a:schemeClr val="hlink"/>
                </a:solidFill>
              </a:rPr>
              <a:t> </a:t>
            </a:r>
            <a:r>
              <a:rPr lang="ru-RU" sz="2400">
                <a:solidFill>
                  <a:schemeClr val="tx2"/>
                </a:solidFill>
              </a:rPr>
              <a:t>Виды искусства.</a:t>
            </a:r>
          </a:p>
          <a:p>
            <a:pPr marL="342900" indent="-342900">
              <a:lnSpc>
                <a:spcPct val="220000"/>
              </a:lnSpc>
              <a:buFontTx/>
              <a:buAutoNum type="arabicPeriod"/>
            </a:pPr>
            <a:r>
              <a:rPr lang="ru-RU" sz="2400">
                <a:solidFill>
                  <a:schemeClr val="hlink"/>
                </a:solidFill>
              </a:rPr>
              <a:t> </a:t>
            </a:r>
            <a:r>
              <a:rPr lang="ru-RU" sz="2400">
                <a:solidFill>
                  <a:schemeClr val="tx2"/>
                </a:solidFill>
              </a:rPr>
              <a:t>Современное искусство.</a:t>
            </a:r>
          </a:p>
          <a:p>
            <a:pPr marL="342900" indent="-342900">
              <a:lnSpc>
                <a:spcPct val="220000"/>
              </a:lnSpc>
              <a:buFontTx/>
              <a:buAutoNum type="arabicPeriod"/>
            </a:pPr>
            <a:r>
              <a:rPr lang="ru-RU" sz="2400">
                <a:solidFill>
                  <a:schemeClr val="hlink"/>
                </a:solidFill>
              </a:rPr>
              <a:t> </a:t>
            </a:r>
            <a:r>
              <a:rPr lang="ru-RU" sz="2400">
                <a:solidFill>
                  <a:schemeClr val="tx2"/>
                </a:solidFill>
              </a:rPr>
              <a:t>Социальная роль искусства</a:t>
            </a:r>
          </a:p>
          <a:p>
            <a:pPr marL="342900" indent="-342900">
              <a:lnSpc>
                <a:spcPct val="220000"/>
              </a:lnSpc>
              <a:buFontTx/>
              <a:buAutoNum type="arabicPeriod"/>
            </a:pPr>
            <a:r>
              <a:rPr lang="ru-RU" sz="2400">
                <a:solidFill>
                  <a:schemeClr val="hlink"/>
                </a:solidFill>
              </a:rPr>
              <a:t> </a:t>
            </a:r>
            <a:r>
              <a:rPr lang="ru-RU" sz="2400">
                <a:solidFill>
                  <a:schemeClr val="tx2"/>
                </a:solidFill>
              </a:rPr>
              <a:t>Выводы.</a:t>
            </a:r>
          </a:p>
          <a:p>
            <a:pPr marL="342900" indent="-342900">
              <a:lnSpc>
                <a:spcPct val="220000"/>
              </a:lnSpc>
            </a:pPr>
            <a:endParaRPr lang="ru-RU" sz="2400" i="1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5"/>
          <p:cNvSpPr>
            <a:spLocks noGrp="1"/>
          </p:cNvSpPr>
          <p:nvPr>
            <p:ph type="title" idx="4294967295"/>
          </p:nvPr>
        </p:nvSpPr>
        <p:spPr bwMode="auto">
          <a:xfrm>
            <a:off x="179388" y="188913"/>
            <a:ext cx="7921625" cy="26638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marL="609600" indent="-609600">
              <a:defRPr/>
            </a:pPr>
            <a:r>
              <a:rPr lang="ru-RU" sz="3200" i="1" cap="none" smtClean="0">
                <a:effectLst/>
                <a:latin typeface="Arial" charset="0"/>
              </a:rPr>
              <a:t/>
            </a:r>
            <a:br>
              <a:rPr lang="ru-RU" sz="3200" i="1" cap="none" smtClean="0">
                <a:effectLst/>
                <a:latin typeface="Arial" charset="0"/>
              </a:rPr>
            </a:br>
            <a:r>
              <a:rPr lang="ru-RU" sz="3200" i="1" cap="none" smtClean="0">
                <a:effectLst/>
                <a:latin typeface="Arial" charset="0"/>
              </a:rPr>
              <a:t>Цели:</a:t>
            </a:r>
            <a:br>
              <a:rPr lang="ru-RU" sz="3200" i="1" cap="none" smtClean="0">
                <a:effectLst/>
                <a:latin typeface="Arial" charset="0"/>
              </a:rPr>
            </a:br>
            <a:r>
              <a:rPr lang="ru-RU" sz="3200" i="1" cap="none" smtClean="0">
                <a:effectLst/>
                <a:latin typeface="Arial" charset="0"/>
              </a:rPr>
              <a:t> </a:t>
            </a:r>
            <a:r>
              <a:rPr lang="ru-RU" sz="2400" cap="none" smtClean="0">
                <a:solidFill>
                  <a:schemeClr val="hlink"/>
                </a:solidFill>
                <a:effectLst/>
              </a:rPr>
              <a:t>1</a:t>
            </a:r>
            <a:r>
              <a:rPr lang="ru-RU" sz="2400" cap="none" smtClean="0">
                <a:solidFill>
                  <a:schemeClr val="hlink"/>
                </a:solidFill>
                <a:effectLst/>
                <a:latin typeface="Arial" charset="0"/>
              </a:rPr>
              <a:t>. </a:t>
            </a:r>
            <a:r>
              <a:rPr lang="ru-RU" sz="2400" cap="none" smtClean="0">
                <a:effectLst/>
                <a:latin typeface="Arial" charset="0"/>
              </a:rPr>
              <a:t>Изучить виды искусства, </a:t>
            </a:r>
            <a:br>
              <a:rPr lang="ru-RU" sz="2400" cap="none" smtClean="0">
                <a:effectLst/>
                <a:latin typeface="Arial" charset="0"/>
              </a:rPr>
            </a:br>
            <a:r>
              <a:rPr lang="ru-RU" sz="2400" cap="none" smtClean="0">
                <a:effectLst/>
                <a:latin typeface="Arial" charset="0"/>
              </a:rPr>
              <a:t>сущность искусства.</a:t>
            </a:r>
            <a:br>
              <a:rPr lang="ru-RU" sz="2400" cap="none" smtClean="0">
                <a:effectLst/>
                <a:latin typeface="Arial" charset="0"/>
              </a:rPr>
            </a:br>
            <a:r>
              <a:rPr lang="ru-RU" sz="2400" cap="none" smtClean="0">
                <a:effectLst/>
              </a:rPr>
              <a:t/>
            </a:r>
            <a:br>
              <a:rPr lang="ru-RU" sz="2400" cap="none" smtClean="0">
                <a:effectLst/>
              </a:rPr>
            </a:br>
            <a:r>
              <a:rPr lang="ru-RU" sz="2400" cap="none" smtClean="0">
                <a:solidFill>
                  <a:schemeClr val="hlink"/>
                </a:solidFill>
                <a:effectLst/>
              </a:rPr>
              <a:t>2. </a:t>
            </a:r>
            <a:r>
              <a:rPr lang="ru-RU" sz="2400" cap="none" smtClean="0">
                <a:effectLst/>
                <a:latin typeface="Arial" charset="0"/>
              </a:rPr>
              <a:t>Сформировать понятия о </a:t>
            </a:r>
            <a:br>
              <a:rPr lang="ru-RU" sz="2400" cap="none" smtClean="0">
                <a:effectLst/>
                <a:latin typeface="Arial" charset="0"/>
              </a:rPr>
            </a:br>
            <a:r>
              <a:rPr lang="ru-RU" sz="2400" cap="none" smtClean="0">
                <a:effectLst/>
                <a:latin typeface="Arial" charset="0"/>
              </a:rPr>
              <a:t>природе видов искусства.</a:t>
            </a:r>
            <a:r>
              <a:rPr lang="ru-RU" sz="3200" cap="none" smtClean="0">
                <a:effectLst/>
                <a:latin typeface="Arial" charset="0"/>
              </a:rPr>
              <a:t/>
            </a:r>
            <a:br>
              <a:rPr lang="ru-RU" sz="3200" cap="none" smtClean="0">
                <a:effectLst/>
                <a:latin typeface="Arial" charset="0"/>
              </a:rPr>
            </a:br>
            <a:endParaRPr lang="ru-RU" sz="3200" cap="none" smtClean="0">
              <a:effectLst/>
              <a:latin typeface="Arial" charset="0"/>
            </a:endParaRPr>
          </a:p>
        </p:txBody>
      </p:sp>
      <p:sp>
        <p:nvSpPr>
          <p:cNvPr id="15362" name="Rectangle 16"/>
          <p:cNvSpPr>
            <a:spLocks noGrp="1"/>
          </p:cNvSpPr>
          <p:nvPr>
            <p:ph type="body" sz="half" idx="4294967295"/>
          </p:nvPr>
        </p:nvSpPr>
        <p:spPr>
          <a:xfrm>
            <a:off x="304800" y="2708275"/>
            <a:ext cx="4267200" cy="3529013"/>
          </a:xfrm>
        </p:spPr>
        <p:txBody>
          <a:bodyPr/>
          <a:lstStyle/>
          <a:p>
            <a:pPr marL="533400" indent="-533400">
              <a:buFont typeface="Wingdings 2" pitchFamily="18" charset="2"/>
              <a:buNone/>
            </a:pPr>
            <a:r>
              <a:rPr lang="ru-RU" i="1" smtClean="0">
                <a:latin typeface="Arial" charset="0"/>
              </a:rPr>
              <a:t>Задачи:</a:t>
            </a:r>
          </a:p>
          <a:p>
            <a:pPr marL="533400" indent="-533400">
              <a:buFont typeface="Wingdings 2" pitchFamily="18" charset="2"/>
              <a:buNone/>
            </a:pPr>
            <a:r>
              <a:rPr lang="ru-RU" sz="2400" b="1" smtClean="0">
                <a:solidFill>
                  <a:schemeClr val="hlink"/>
                </a:solidFill>
                <a:latin typeface="Franklin Gothic Medium" pitchFamily="34" charset="0"/>
              </a:rPr>
              <a:t>1.</a:t>
            </a:r>
            <a:r>
              <a:rPr lang="ru-RU" sz="2400" smtClean="0">
                <a:latin typeface="Franklin Gothic Medium" pitchFamily="34" charset="0"/>
              </a:rPr>
              <a:t> </a:t>
            </a:r>
            <a:r>
              <a:rPr lang="ru-RU" sz="2400" smtClean="0">
                <a:latin typeface="Arial" charset="0"/>
              </a:rPr>
              <a:t>Дать представление о живописи, скульптуре, архитектуре, театре, балете.</a:t>
            </a:r>
          </a:p>
          <a:p>
            <a:pPr marL="533400" indent="-533400">
              <a:buFont typeface="Wingdings 2" pitchFamily="18" charset="2"/>
              <a:buNone/>
            </a:pPr>
            <a:r>
              <a:rPr lang="ru-RU" sz="2400" smtClean="0">
                <a:solidFill>
                  <a:schemeClr val="hlink"/>
                </a:solidFill>
                <a:latin typeface="Arial" charset="0"/>
              </a:rPr>
              <a:t>2.</a:t>
            </a:r>
            <a:r>
              <a:rPr lang="ru-RU" sz="2400" smtClean="0">
                <a:latin typeface="Arial" charset="0"/>
              </a:rPr>
              <a:t>Научить распознавать виды искусства.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5586383" y="5619"/>
            <a:ext cx="3551304" cy="6068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6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5734050"/>
            <a:ext cx="1223963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0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r"/>
            <a:r>
              <a:rPr lang="ru-RU" cap="none" smtClean="0">
                <a:effectLst/>
              </a:rPr>
              <a:t>         </a:t>
            </a:r>
            <a:r>
              <a:rPr lang="ru-RU" cap="none" smtClean="0">
                <a:effectLst/>
                <a:latin typeface="Arial" charset="0"/>
              </a:rPr>
              <a:t>1. Понятие и сущность искусства</a:t>
            </a:r>
          </a:p>
        </p:txBody>
      </p:sp>
      <p:sp>
        <p:nvSpPr>
          <p:cNvPr id="16387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765175"/>
            <a:ext cx="8686800" cy="5759450"/>
          </a:xfrm>
        </p:spPr>
        <p:txBody>
          <a:bodyPr/>
          <a:lstStyle/>
          <a:p>
            <a:pPr marL="609600" indent="-609600" algn="ctr">
              <a:buFont typeface="Wingdings 2" pitchFamily="18" charset="2"/>
              <a:buNone/>
            </a:pPr>
            <a:r>
              <a:rPr lang="ru-RU" b="1" i="1" smtClean="0">
                <a:solidFill>
                  <a:schemeClr val="hlink"/>
                </a:solidFill>
                <a:latin typeface="Arial" charset="0"/>
              </a:rPr>
              <a:t>Искусство </a:t>
            </a:r>
            <a:r>
              <a:rPr lang="ru-RU" smtClean="0">
                <a:latin typeface="Arial" charset="0"/>
              </a:rPr>
              <a:t>- практическая деятельность человека, направленная на освоение и создание эстетических ценностей.</a:t>
            </a:r>
          </a:p>
        </p:txBody>
      </p:sp>
      <p:sp>
        <p:nvSpPr>
          <p:cNvPr id="16388" name="AutoShape 17"/>
          <p:cNvSpPr>
            <a:spLocks noChangeArrowheads="1"/>
          </p:cNvSpPr>
          <p:nvPr/>
        </p:nvSpPr>
        <p:spPr bwMode="auto">
          <a:xfrm>
            <a:off x="3492500" y="2420938"/>
            <a:ext cx="1584325" cy="3887787"/>
          </a:xfrm>
          <a:prstGeom prst="leftRightArrowCallout">
            <a:avLst>
              <a:gd name="adj1" fmla="val 61348"/>
              <a:gd name="adj2" fmla="val 61348"/>
              <a:gd name="adj3" fmla="val 12500"/>
              <a:gd name="adj4" fmla="val 50000"/>
            </a:avLst>
          </a:prstGeom>
          <a:solidFill>
            <a:srgbClr val="FFDC9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tx2"/>
                </a:solidFill>
              </a:rPr>
              <a:t>В</a:t>
            </a:r>
          </a:p>
          <a:p>
            <a:pPr algn="ctr"/>
            <a:r>
              <a:rPr lang="ru-RU">
                <a:solidFill>
                  <a:schemeClr val="tx2"/>
                </a:solidFill>
              </a:rPr>
              <a:t>И</a:t>
            </a:r>
          </a:p>
          <a:p>
            <a:pPr algn="ctr"/>
            <a:r>
              <a:rPr lang="ru-RU">
                <a:solidFill>
                  <a:schemeClr val="tx2"/>
                </a:solidFill>
              </a:rPr>
              <a:t>Д</a:t>
            </a:r>
          </a:p>
          <a:p>
            <a:pPr algn="ctr"/>
            <a:r>
              <a:rPr lang="ru-RU">
                <a:solidFill>
                  <a:schemeClr val="tx2"/>
                </a:solidFill>
              </a:rPr>
              <a:t>Ы</a:t>
            </a:r>
          </a:p>
          <a:p>
            <a:pPr algn="ctr"/>
            <a:r>
              <a:rPr lang="ru-RU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ru-RU">
                <a:solidFill>
                  <a:schemeClr val="tx2"/>
                </a:solidFill>
              </a:rPr>
              <a:t>И</a:t>
            </a:r>
          </a:p>
          <a:p>
            <a:pPr algn="ctr"/>
            <a:r>
              <a:rPr lang="ru-RU">
                <a:solidFill>
                  <a:schemeClr val="tx2"/>
                </a:solidFill>
              </a:rPr>
              <a:t>С</a:t>
            </a:r>
          </a:p>
          <a:p>
            <a:pPr algn="ctr"/>
            <a:r>
              <a:rPr lang="ru-RU">
                <a:solidFill>
                  <a:schemeClr val="tx2"/>
                </a:solidFill>
              </a:rPr>
              <a:t>К</a:t>
            </a:r>
          </a:p>
          <a:p>
            <a:pPr algn="ctr"/>
            <a:r>
              <a:rPr lang="ru-RU">
                <a:solidFill>
                  <a:schemeClr val="tx2"/>
                </a:solidFill>
              </a:rPr>
              <a:t>У</a:t>
            </a:r>
          </a:p>
          <a:p>
            <a:pPr algn="ctr"/>
            <a:r>
              <a:rPr lang="ru-RU">
                <a:solidFill>
                  <a:schemeClr val="tx2"/>
                </a:solidFill>
              </a:rPr>
              <a:t>С</a:t>
            </a:r>
          </a:p>
          <a:p>
            <a:pPr algn="ctr"/>
            <a:r>
              <a:rPr lang="ru-RU">
                <a:solidFill>
                  <a:schemeClr val="tx2"/>
                </a:solidFill>
              </a:rPr>
              <a:t>С</a:t>
            </a:r>
          </a:p>
          <a:p>
            <a:pPr algn="ctr"/>
            <a:r>
              <a:rPr lang="ru-RU">
                <a:solidFill>
                  <a:schemeClr val="tx2"/>
                </a:solidFill>
              </a:rPr>
              <a:t>Т</a:t>
            </a:r>
          </a:p>
          <a:p>
            <a:pPr algn="ctr"/>
            <a:r>
              <a:rPr lang="ru-RU">
                <a:solidFill>
                  <a:schemeClr val="tx2"/>
                </a:solidFill>
              </a:rPr>
              <a:t>В</a:t>
            </a:r>
          </a:p>
          <a:p>
            <a:pPr algn="ctr"/>
            <a:r>
              <a:rPr lang="ru-RU">
                <a:solidFill>
                  <a:schemeClr val="tx2"/>
                </a:solidFill>
              </a:rPr>
              <a:t>А</a:t>
            </a:r>
            <a:endParaRPr lang="ru-RU"/>
          </a:p>
        </p:txBody>
      </p:sp>
      <p:sp>
        <p:nvSpPr>
          <p:cNvPr id="16389" name="AutoShape 18"/>
          <p:cNvSpPr>
            <a:spLocks noChangeArrowheads="1"/>
          </p:cNvSpPr>
          <p:nvPr/>
        </p:nvSpPr>
        <p:spPr bwMode="auto">
          <a:xfrm>
            <a:off x="1258888" y="2349500"/>
            <a:ext cx="1944687" cy="576263"/>
          </a:xfrm>
          <a:prstGeom prst="flowChartOnlineStorage">
            <a:avLst/>
          </a:prstGeom>
          <a:solidFill>
            <a:srgbClr val="FFDC9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tx2"/>
                </a:solidFill>
                <a:hlinkClick r:id="rId3" action="ppaction://hlinksldjump"/>
              </a:rPr>
              <a:t>Архитектура</a:t>
            </a:r>
            <a:endParaRPr lang="ru-RU">
              <a:solidFill>
                <a:schemeClr val="tx2"/>
              </a:solidFill>
            </a:endParaRPr>
          </a:p>
        </p:txBody>
      </p:sp>
      <p:sp>
        <p:nvSpPr>
          <p:cNvPr id="16390" name="AutoShape 19"/>
          <p:cNvSpPr>
            <a:spLocks noChangeArrowheads="1"/>
          </p:cNvSpPr>
          <p:nvPr/>
        </p:nvSpPr>
        <p:spPr bwMode="auto">
          <a:xfrm>
            <a:off x="755650" y="3068638"/>
            <a:ext cx="1871663" cy="576262"/>
          </a:xfrm>
          <a:prstGeom prst="flowChartOnlineStorage">
            <a:avLst/>
          </a:prstGeom>
          <a:solidFill>
            <a:srgbClr val="FFDC9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tx2"/>
                </a:solidFill>
                <a:hlinkClick r:id="rId4" action="ppaction://hlinksldjump"/>
              </a:rPr>
              <a:t>Живопись</a:t>
            </a:r>
            <a:r>
              <a:rPr lang="ru-RU">
                <a:solidFill>
                  <a:schemeClr val="tx2"/>
                </a:solidFill>
              </a:rPr>
              <a:t>:</a:t>
            </a:r>
          </a:p>
          <a:p>
            <a:pPr algn="ctr"/>
            <a:r>
              <a:rPr lang="ru-RU" sz="1200" b="1">
                <a:solidFill>
                  <a:schemeClr val="tx2"/>
                </a:solidFill>
              </a:rPr>
              <a:t>Портрет, натюрморт, пейзаж</a:t>
            </a:r>
          </a:p>
        </p:txBody>
      </p:sp>
      <p:sp>
        <p:nvSpPr>
          <p:cNvPr id="16391" name="AutoShape 20"/>
          <p:cNvSpPr>
            <a:spLocks noChangeArrowheads="1"/>
          </p:cNvSpPr>
          <p:nvPr/>
        </p:nvSpPr>
        <p:spPr bwMode="auto">
          <a:xfrm>
            <a:off x="1116013" y="3716338"/>
            <a:ext cx="1871662" cy="576262"/>
          </a:xfrm>
          <a:prstGeom prst="flowChartOnlineStorage">
            <a:avLst/>
          </a:prstGeom>
          <a:solidFill>
            <a:srgbClr val="FFDC9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tx2"/>
                </a:solidFill>
                <a:hlinkClick r:id="rId5" action="ppaction://hlinksldjump"/>
              </a:rPr>
              <a:t>Литература</a:t>
            </a:r>
            <a:endParaRPr lang="ru-RU">
              <a:solidFill>
                <a:schemeClr val="tx2"/>
              </a:solidFill>
            </a:endParaRPr>
          </a:p>
        </p:txBody>
      </p:sp>
      <p:sp>
        <p:nvSpPr>
          <p:cNvPr id="16392" name="AutoShape 21"/>
          <p:cNvSpPr>
            <a:spLocks noChangeArrowheads="1"/>
          </p:cNvSpPr>
          <p:nvPr/>
        </p:nvSpPr>
        <p:spPr bwMode="auto">
          <a:xfrm>
            <a:off x="611188" y="5734050"/>
            <a:ext cx="1871662" cy="576263"/>
          </a:xfrm>
          <a:prstGeom prst="flowChartOnlineStorage">
            <a:avLst/>
          </a:prstGeom>
          <a:solidFill>
            <a:srgbClr val="FFDC9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tx2"/>
                </a:solidFill>
                <a:hlinkClick r:id="rId6" action="ppaction://hlinksldjump"/>
              </a:rPr>
              <a:t>Цирк</a:t>
            </a:r>
            <a:endParaRPr lang="ru-RU">
              <a:solidFill>
                <a:schemeClr val="tx2"/>
              </a:solidFill>
            </a:endParaRPr>
          </a:p>
        </p:txBody>
      </p:sp>
      <p:sp>
        <p:nvSpPr>
          <p:cNvPr id="16393" name="AutoShape 22"/>
          <p:cNvSpPr>
            <a:spLocks noChangeArrowheads="1"/>
          </p:cNvSpPr>
          <p:nvPr/>
        </p:nvSpPr>
        <p:spPr bwMode="auto">
          <a:xfrm>
            <a:off x="1042988" y="5084763"/>
            <a:ext cx="1800225" cy="576262"/>
          </a:xfrm>
          <a:prstGeom prst="flowChartOnlineStorage">
            <a:avLst/>
          </a:prstGeom>
          <a:solidFill>
            <a:srgbClr val="FFDC9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tx2"/>
                </a:solidFill>
                <a:hlinkClick r:id="rId6" action="ppaction://hlinksldjump"/>
              </a:rPr>
              <a:t>Балет</a:t>
            </a:r>
            <a:endParaRPr lang="ru-RU">
              <a:solidFill>
                <a:schemeClr val="tx2"/>
              </a:solidFill>
            </a:endParaRPr>
          </a:p>
        </p:txBody>
      </p:sp>
      <p:sp>
        <p:nvSpPr>
          <p:cNvPr id="16394" name="AutoShape 23"/>
          <p:cNvSpPr>
            <a:spLocks noChangeArrowheads="1"/>
          </p:cNvSpPr>
          <p:nvPr/>
        </p:nvSpPr>
        <p:spPr bwMode="auto">
          <a:xfrm rot="10800000">
            <a:off x="5364163" y="5876925"/>
            <a:ext cx="2808287" cy="649288"/>
          </a:xfrm>
          <a:prstGeom prst="flowChartOnlineStorage">
            <a:avLst/>
          </a:prstGeom>
          <a:solidFill>
            <a:srgbClr val="FFDC9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r>
              <a:rPr lang="ru-RU">
                <a:solidFill>
                  <a:schemeClr val="tx2"/>
                </a:solidFill>
                <a:hlinkClick r:id="rId7" action="ppaction://hlinksldjump"/>
              </a:rPr>
              <a:t>Декоративно-прикладное </a:t>
            </a:r>
          </a:p>
          <a:p>
            <a:pPr algn="ctr"/>
            <a:r>
              <a:rPr lang="ru-RU">
                <a:solidFill>
                  <a:schemeClr val="tx2"/>
                </a:solidFill>
                <a:hlinkClick r:id="rId7" action="ppaction://hlinksldjump"/>
              </a:rPr>
              <a:t>искусство</a:t>
            </a:r>
            <a:endParaRPr lang="ru-RU">
              <a:solidFill>
                <a:schemeClr val="tx2"/>
              </a:solidFill>
            </a:endParaRPr>
          </a:p>
        </p:txBody>
      </p:sp>
      <p:sp>
        <p:nvSpPr>
          <p:cNvPr id="16395" name="AutoShape 24"/>
          <p:cNvSpPr>
            <a:spLocks noChangeArrowheads="1"/>
          </p:cNvSpPr>
          <p:nvPr/>
        </p:nvSpPr>
        <p:spPr bwMode="auto">
          <a:xfrm rot="10800000">
            <a:off x="5435600" y="5084763"/>
            <a:ext cx="1873250" cy="576262"/>
          </a:xfrm>
          <a:prstGeom prst="flowChartOnlineStorage">
            <a:avLst/>
          </a:prstGeom>
          <a:solidFill>
            <a:srgbClr val="FFDC9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r>
              <a:rPr lang="ru-RU">
                <a:solidFill>
                  <a:schemeClr val="tx2"/>
                </a:solidFill>
              </a:rPr>
              <a:t>    </a:t>
            </a:r>
            <a:r>
              <a:rPr lang="ru-RU">
                <a:solidFill>
                  <a:schemeClr val="tx2"/>
                </a:solidFill>
                <a:hlinkClick r:id="rId8" action="ppaction://hlinksldjump"/>
              </a:rPr>
              <a:t>Скульптура</a:t>
            </a:r>
            <a:endParaRPr lang="ru-RU">
              <a:solidFill>
                <a:schemeClr val="tx2"/>
              </a:solidFill>
            </a:endParaRPr>
          </a:p>
        </p:txBody>
      </p:sp>
      <p:sp>
        <p:nvSpPr>
          <p:cNvPr id="16396" name="AutoShape 25"/>
          <p:cNvSpPr>
            <a:spLocks noChangeArrowheads="1"/>
          </p:cNvSpPr>
          <p:nvPr/>
        </p:nvSpPr>
        <p:spPr bwMode="auto">
          <a:xfrm rot="10800000">
            <a:off x="5651500" y="4365625"/>
            <a:ext cx="2016125" cy="576263"/>
          </a:xfrm>
          <a:prstGeom prst="flowChartOnlineStorage">
            <a:avLst/>
          </a:prstGeom>
          <a:solidFill>
            <a:srgbClr val="FFDC9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r>
              <a:rPr lang="ru-RU"/>
              <a:t>    </a:t>
            </a:r>
            <a:r>
              <a:rPr lang="ru-RU">
                <a:solidFill>
                  <a:schemeClr val="tx2"/>
                </a:solidFill>
                <a:hlinkClick r:id="rId8" action="ppaction://hlinksldjump"/>
              </a:rPr>
              <a:t>Фотоискусство</a:t>
            </a:r>
            <a:endParaRPr lang="ru-RU">
              <a:solidFill>
                <a:schemeClr val="tx2"/>
              </a:solidFill>
            </a:endParaRPr>
          </a:p>
        </p:txBody>
      </p:sp>
      <p:sp>
        <p:nvSpPr>
          <p:cNvPr id="16397" name="AutoShape 26"/>
          <p:cNvSpPr>
            <a:spLocks noChangeArrowheads="1"/>
          </p:cNvSpPr>
          <p:nvPr/>
        </p:nvSpPr>
        <p:spPr bwMode="auto">
          <a:xfrm rot="10800000">
            <a:off x="5435600" y="3644900"/>
            <a:ext cx="1873250" cy="576263"/>
          </a:xfrm>
          <a:prstGeom prst="flowChartOnlineStorage">
            <a:avLst/>
          </a:prstGeom>
          <a:solidFill>
            <a:srgbClr val="FFDC9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r>
              <a:rPr lang="ru-RU">
                <a:solidFill>
                  <a:schemeClr val="tx2"/>
                </a:solidFill>
                <a:hlinkClick r:id="rId9" action="ppaction://hlinksldjump"/>
              </a:rPr>
              <a:t>Музыка</a:t>
            </a:r>
            <a:endParaRPr lang="ru-RU">
              <a:solidFill>
                <a:schemeClr val="tx2"/>
              </a:solidFill>
            </a:endParaRPr>
          </a:p>
        </p:txBody>
      </p:sp>
      <p:sp>
        <p:nvSpPr>
          <p:cNvPr id="16398" name="AutoShape 27"/>
          <p:cNvSpPr>
            <a:spLocks noChangeArrowheads="1"/>
          </p:cNvSpPr>
          <p:nvPr/>
        </p:nvSpPr>
        <p:spPr bwMode="auto">
          <a:xfrm rot="10800000">
            <a:off x="5867400" y="2997200"/>
            <a:ext cx="1800225" cy="576263"/>
          </a:xfrm>
          <a:prstGeom prst="flowChartOnlineStorage">
            <a:avLst/>
          </a:prstGeom>
          <a:solidFill>
            <a:srgbClr val="FFDC9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r>
              <a:rPr lang="ru-RU">
                <a:solidFill>
                  <a:schemeClr val="tx2"/>
                </a:solidFill>
                <a:hlinkClick r:id="rId9" action="ppaction://hlinksldjump"/>
              </a:rPr>
              <a:t>Эстрада</a:t>
            </a:r>
            <a:endParaRPr lang="ru-RU">
              <a:solidFill>
                <a:schemeClr val="tx2"/>
              </a:solidFill>
            </a:endParaRPr>
          </a:p>
        </p:txBody>
      </p:sp>
      <p:sp>
        <p:nvSpPr>
          <p:cNvPr id="16399" name="AutoShape 28"/>
          <p:cNvSpPr>
            <a:spLocks noChangeArrowheads="1"/>
          </p:cNvSpPr>
          <p:nvPr/>
        </p:nvSpPr>
        <p:spPr bwMode="auto">
          <a:xfrm rot="10800000">
            <a:off x="5435600" y="2349500"/>
            <a:ext cx="1944688" cy="576263"/>
          </a:xfrm>
          <a:prstGeom prst="flowChartOnlineStorage">
            <a:avLst/>
          </a:prstGeom>
          <a:solidFill>
            <a:srgbClr val="FFDC9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r>
              <a:rPr lang="ru-RU">
                <a:solidFill>
                  <a:schemeClr val="tx2"/>
                </a:solidFill>
                <a:hlinkClick r:id="rId6" action="ppaction://hlinksldjump"/>
              </a:rPr>
              <a:t>Кино</a:t>
            </a:r>
            <a:endParaRPr lang="ru-RU">
              <a:solidFill>
                <a:schemeClr val="tx2"/>
              </a:solidFill>
            </a:endParaRPr>
          </a:p>
        </p:txBody>
      </p:sp>
      <p:sp>
        <p:nvSpPr>
          <p:cNvPr id="16400" name="AutoShape 30"/>
          <p:cNvSpPr>
            <a:spLocks noChangeArrowheads="1"/>
          </p:cNvSpPr>
          <p:nvPr/>
        </p:nvSpPr>
        <p:spPr bwMode="auto">
          <a:xfrm>
            <a:off x="611188" y="4437063"/>
            <a:ext cx="2016125" cy="576262"/>
          </a:xfrm>
          <a:prstGeom prst="flowChartOnlineStorage">
            <a:avLst/>
          </a:prstGeom>
          <a:solidFill>
            <a:srgbClr val="FFDC9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tx2"/>
                </a:solidFill>
                <a:hlinkClick r:id="rId6" action="ppaction://hlinksldjump"/>
              </a:rPr>
              <a:t>Театр</a:t>
            </a:r>
            <a:endParaRPr lang="ru-RU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8"/>
          <p:cNvSpPr>
            <a:spLocks noGrp="1"/>
          </p:cNvSpPr>
          <p:nvPr>
            <p:ph type="title" idx="4294967295"/>
          </p:nvPr>
        </p:nvSpPr>
        <p:spPr bwMode="auto">
          <a:xfrm>
            <a:off x="250825" y="188913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cap="none" smtClean="0">
                <a:effectLst/>
                <a:latin typeface="Arial" charset="0"/>
              </a:rPr>
              <a:t>2. Архитектура</a:t>
            </a:r>
          </a:p>
        </p:txBody>
      </p:sp>
      <p:sp>
        <p:nvSpPr>
          <p:cNvPr id="17410" name="AutoShape 5"/>
          <p:cNvSpPr>
            <a:spLocks noChangeArrowheads="1"/>
          </p:cNvSpPr>
          <p:nvPr/>
        </p:nvSpPr>
        <p:spPr bwMode="auto">
          <a:xfrm>
            <a:off x="468313" y="2349500"/>
            <a:ext cx="8064500" cy="2808288"/>
          </a:xfrm>
          <a:prstGeom prst="flowChartProcess">
            <a:avLst/>
          </a:prstGeom>
          <a:solidFill>
            <a:srgbClr val="FFDC9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8435" name="Picture 7" descr="i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1728787" cy="13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8" descr="i (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88286">
            <a:off x="971550" y="1052513"/>
            <a:ext cx="1871663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10" descr="i (20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0" y="981075"/>
            <a:ext cx="2159000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1" descr="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724653">
            <a:off x="250825" y="2565400"/>
            <a:ext cx="216058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12" descr="220px-Saint_Sophia_Cathedral_in_Novgoro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4797425"/>
            <a:ext cx="27940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3" descr="220px-Sicily_Selinunte_Temple_E_(Hera)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99463">
            <a:off x="6156325" y="333375"/>
            <a:ext cx="27940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4" descr="IMG_040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6021925">
            <a:off x="6303169" y="4217194"/>
            <a:ext cx="2849563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Rectangle 12"/>
          <p:cNvSpPr>
            <a:spLocks noChangeArrowheads="1"/>
          </p:cNvSpPr>
          <p:nvPr/>
        </p:nvSpPr>
        <p:spPr bwMode="auto">
          <a:xfrm>
            <a:off x="2627313" y="2420938"/>
            <a:ext cx="5689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b="1" i="1">
                <a:solidFill>
                  <a:schemeClr val="hlink"/>
                </a:solidFill>
              </a:rPr>
              <a:t>Архитекту́ра</a:t>
            </a:r>
            <a:r>
              <a:rPr lang="ru-RU">
                <a:solidFill>
                  <a:schemeClr val="tx2"/>
                </a:solidFill>
              </a:rPr>
              <a:t> -(от др.греч. αρχι — старший, главный и др.греч. τέκτων — строитель, плотник) — искусство проектировать и строить здания и сооружения.</a:t>
            </a:r>
          </a:p>
        </p:txBody>
      </p:sp>
      <p:pic>
        <p:nvPicPr>
          <p:cNvPr id="18443" name="Picture 14" descr="15092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711405">
            <a:off x="3563938" y="3716338"/>
            <a:ext cx="2667000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Рисунок 6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51275" y="5734050"/>
            <a:ext cx="1223963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6" descr="i (5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445802">
            <a:off x="6948488" y="5300663"/>
            <a:ext cx="1944687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8"/>
          <p:cNvSpPr>
            <a:spLocks noGrp="1"/>
          </p:cNvSpPr>
          <p:nvPr>
            <p:ph type="title" idx="4294967295"/>
          </p:nvPr>
        </p:nvSpPr>
        <p:spPr bwMode="auto">
          <a:xfrm>
            <a:off x="250825" y="0"/>
            <a:ext cx="8686800" cy="76517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cap="none" smtClean="0">
                <a:effectLst/>
                <a:latin typeface="Arial" charset="0"/>
              </a:rPr>
              <a:t>2. Живопись</a:t>
            </a:r>
          </a:p>
        </p:txBody>
      </p:sp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468313" y="2349500"/>
            <a:ext cx="8066087" cy="2736850"/>
          </a:xfrm>
          <a:prstGeom prst="flowChartProcess">
            <a:avLst/>
          </a:prstGeom>
          <a:solidFill>
            <a:srgbClr val="FFDC9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Tx/>
              <a:buChar char="•"/>
            </a:pPr>
            <a:r>
              <a:rPr lang="ru-RU" b="1" i="1">
                <a:solidFill>
                  <a:schemeClr val="hlink"/>
                </a:solidFill>
              </a:rPr>
              <a:t>Живопись </a:t>
            </a:r>
            <a:r>
              <a:rPr lang="ru-RU">
                <a:solidFill>
                  <a:schemeClr val="tx2"/>
                </a:solidFill>
              </a:rPr>
              <a:t>- один из древнейших видов изобразительного искусства,</a:t>
            </a:r>
          </a:p>
          <a:p>
            <a:pPr algn="ctr"/>
            <a:r>
              <a:rPr lang="ru-RU">
                <a:solidFill>
                  <a:schemeClr val="tx2"/>
                </a:solidFill>
              </a:rPr>
              <a:t>связанный с передачей зрительных образов посредством нанесения </a:t>
            </a:r>
          </a:p>
          <a:p>
            <a:pPr algn="ctr"/>
            <a:r>
              <a:rPr lang="ru-RU">
                <a:solidFill>
                  <a:schemeClr val="tx2"/>
                </a:solidFill>
              </a:rPr>
              <a:t>красок на твёрдую или гибкую основу. </a:t>
            </a:r>
            <a:r>
              <a:rPr lang="ru-RU" i="1">
                <a:solidFill>
                  <a:schemeClr val="tx2"/>
                </a:solidFill>
              </a:rPr>
              <a:t>Различают : пейзаж, портрет, </a:t>
            </a:r>
          </a:p>
          <a:p>
            <a:pPr algn="ctr"/>
            <a:r>
              <a:rPr lang="ru-RU" i="1">
                <a:solidFill>
                  <a:schemeClr val="tx2"/>
                </a:solidFill>
              </a:rPr>
              <a:t>натюрморт.</a:t>
            </a:r>
          </a:p>
        </p:txBody>
      </p:sp>
      <p:pic>
        <p:nvPicPr>
          <p:cNvPr id="18436" name="Рисунок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5734050"/>
            <a:ext cx="1223963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12" descr="i (4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275" y="620713"/>
            <a:ext cx="1617663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3" descr="i (3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254310">
            <a:off x="5076825" y="4294188"/>
            <a:ext cx="2087563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4" descr="picture3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517883">
            <a:off x="179388" y="260350"/>
            <a:ext cx="259238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5" descr="i (7)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39975" y="1196975"/>
            <a:ext cx="1428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7" descr="37325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27763" y="188913"/>
            <a:ext cx="2771775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1" descr="7ee69f737a2ecc30b2e2dae19945f83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1053542">
            <a:off x="250825" y="4581525"/>
            <a:ext cx="2284413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AutoShape 8"/>
          <p:cNvSpPr>
            <a:spLocks noChangeArrowheads="1"/>
          </p:cNvSpPr>
          <p:nvPr/>
        </p:nvSpPr>
        <p:spPr bwMode="auto">
          <a:xfrm rot="-1895229">
            <a:off x="-612775" y="404813"/>
            <a:ext cx="6192838" cy="2676525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solidFill>
            <a:srgbClr val="FFDC9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 i="1"/>
              <a:t>И все же внешним чувствам не дано-</a:t>
            </a:r>
          </a:p>
          <a:p>
            <a:pPr algn="ctr"/>
            <a:r>
              <a:rPr lang="ru-RU" sz="1200" b="1" i="1"/>
              <a:t>Ни всем пяти, ни каждому отдельно-</a:t>
            </a:r>
          </a:p>
          <a:p>
            <a:pPr algn="ctr"/>
            <a:r>
              <a:rPr lang="ru-RU" sz="1200" b="1" i="1"/>
              <a:t>Уверить сердце бедное одно, </a:t>
            </a:r>
          </a:p>
          <a:p>
            <a:pPr algn="ctr"/>
            <a:r>
              <a:rPr lang="ru-RU" sz="1200" b="1" i="1"/>
              <a:t>Что это рабство для него смертельно.</a:t>
            </a:r>
          </a:p>
          <a:p>
            <a:pPr algn="ctr"/>
            <a:endParaRPr lang="ru-RU" sz="1200" b="1" i="1"/>
          </a:p>
          <a:p>
            <a:pPr algn="ctr"/>
            <a:r>
              <a:rPr lang="ru-RU" sz="1200" b="1" i="1"/>
              <a:t>В своем несчастье одному я рад,</a:t>
            </a:r>
          </a:p>
          <a:p>
            <a:pPr algn="ctr"/>
            <a:r>
              <a:rPr lang="ru-RU" sz="1200" b="1" i="1"/>
              <a:t>Что ты - мой грех и ты - мой вечный ад.</a:t>
            </a:r>
          </a:p>
          <a:p>
            <a:pPr algn="ctr"/>
            <a:r>
              <a:rPr lang="ru-RU" sz="1200" b="1" i="1"/>
              <a:t>( У. Шекспир)</a:t>
            </a:r>
          </a:p>
          <a:p>
            <a:pPr algn="ctr"/>
            <a:endParaRPr lang="ru-RU"/>
          </a:p>
        </p:txBody>
      </p:sp>
      <p:sp>
        <p:nvSpPr>
          <p:cNvPr id="19458" name="AutoShape 3"/>
          <p:cNvSpPr>
            <a:spLocks noChangeArrowheads="1"/>
          </p:cNvSpPr>
          <p:nvPr/>
        </p:nvSpPr>
        <p:spPr bwMode="auto">
          <a:xfrm>
            <a:off x="1366838" y="2997200"/>
            <a:ext cx="7777162" cy="2376488"/>
          </a:xfrm>
          <a:prstGeom prst="flowChartProcess">
            <a:avLst/>
          </a:prstGeom>
          <a:solidFill>
            <a:srgbClr val="FFDC9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Tx/>
              <a:buChar char="•"/>
            </a:pPr>
            <a:r>
              <a:rPr lang="ru-RU" b="1" i="1">
                <a:solidFill>
                  <a:schemeClr val="hlink"/>
                </a:solidFill>
              </a:rPr>
              <a:t>Литерату́ра</a:t>
            </a:r>
            <a:r>
              <a:rPr lang="ru-RU">
                <a:solidFill>
                  <a:schemeClr val="tx2"/>
                </a:solidFill>
              </a:rPr>
              <a:t> (лат. </a:t>
            </a:r>
            <a:r>
              <a:rPr lang="ru-RU" i="1">
                <a:solidFill>
                  <a:schemeClr val="tx2"/>
                </a:solidFill>
              </a:rPr>
              <a:t>litteratura</a:t>
            </a:r>
            <a:r>
              <a:rPr lang="ru-RU">
                <a:solidFill>
                  <a:schemeClr val="tx2"/>
                </a:solidFill>
              </a:rPr>
              <a:t>, буквально — </a:t>
            </a:r>
            <a:r>
              <a:rPr lang="ru-RU" i="1">
                <a:solidFill>
                  <a:schemeClr val="tx2"/>
                </a:solidFill>
              </a:rPr>
              <a:t>написанное</a:t>
            </a:r>
            <a:r>
              <a:rPr lang="ru-RU">
                <a:solidFill>
                  <a:schemeClr val="tx2"/>
                </a:solidFill>
              </a:rPr>
              <a:t>, от </a:t>
            </a:r>
            <a:r>
              <a:rPr lang="ru-RU" i="1">
                <a:solidFill>
                  <a:schemeClr val="tx2"/>
                </a:solidFill>
              </a:rPr>
              <a:t>lit</a:t>
            </a:r>
            <a:r>
              <a:rPr lang="en-US" i="1">
                <a:solidFill>
                  <a:schemeClr val="tx2"/>
                </a:solidFill>
              </a:rPr>
              <a:t>t</a:t>
            </a:r>
            <a:r>
              <a:rPr lang="ru-RU" i="1">
                <a:solidFill>
                  <a:schemeClr val="tx2"/>
                </a:solidFill>
              </a:rPr>
              <a:t>era</a:t>
            </a:r>
            <a:r>
              <a:rPr lang="ru-RU">
                <a:solidFill>
                  <a:schemeClr val="tx2"/>
                </a:solidFill>
              </a:rPr>
              <a:t> -буква) </a:t>
            </a:r>
          </a:p>
          <a:p>
            <a:pPr algn="ctr"/>
            <a:r>
              <a:rPr lang="ru-RU">
                <a:solidFill>
                  <a:schemeClr val="tx2"/>
                </a:solidFill>
              </a:rPr>
              <a:t>в широком смысле совокупность любых письменных текстов.</a:t>
            </a:r>
          </a:p>
        </p:txBody>
      </p:sp>
      <p:sp>
        <p:nvSpPr>
          <p:cNvPr id="19459" name="Rectangle 3"/>
          <p:cNvSpPr>
            <a:spLocks noGrp="1"/>
          </p:cNvSpPr>
          <p:nvPr>
            <p:ph type="title" idx="4294967295"/>
          </p:nvPr>
        </p:nvSpPr>
        <p:spPr bwMode="auto">
          <a:xfrm>
            <a:off x="179388" y="476250"/>
            <a:ext cx="8964612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r"/>
            <a:r>
              <a:rPr lang="en-US" cap="none" smtClean="0">
                <a:effectLst/>
                <a:latin typeface="Arial" charset="0"/>
              </a:rPr>
              <a:t>  </a:t>
            </a:r>
            <a:r>
              <a:rPr lang="ru-RU" cap="none" smtClean="0">
                <a:effectLst/>
                <a:latin typeface="Arial" charset="0"/>
              </a:rPr>
              <a:t>3. Литература</a:t>
            </a:r>
          </a:p>
        </p:txBody>
      </p:sp>
      <p:pic>
        <p:nvPicPr>
          <p:cNvPr id="20484" name="Picture 8" descr="9315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697700">
            <a:off x="3563938" y="692150"/>
            <a:ext cx="2519362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0" descr="7d13dcca4a782b95e6859dabd9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4581525"/>
            <a:ext cx="18859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1" descr="Толстой Лев Николаевич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330107">
            <a:off x="395288" y="4508500"/>
            <a:ext cx="192881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2" descr="6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75574">
            <a:off x="6813550" y="1279525"/>
            <a:ext cx="2039938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Рисунок 6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1275" y="5734050"/>
            <a:ext cx="1223963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Rectangle 14"/>
          <p:cNvSpPr>
            <a:spLocks noChangeArrowheads="1"/>
          </p:cNvSpPr>
          <p:nvPr/>
        </p:nvSpPr>
        <p:spPr bwMode="auto">
          <a:xfrm>
            <a:off x="7451725" y="6583363"/>
            <a:ext cx="11668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 b="1" i="1"/>
              <a:t>Ф.И. Тютчев</a:t>
            </a:r>
          </a:p>
        </p:txBody>
      </p:sp>
      <p:sp>
        <p:nvSpPr>
          <p:cNvPr id="19466" name="Rectangle 16"/>
          <p:cNvSpPr>
            <a:spLocks noChangeArrowheads="1"/>
          </p:cNvSpPr>
          <p:nvPr/>
        </p:nvSpPr>
        <p:spPr bwMode="auto">
          <a:xfrm rot="-4643990">
            <a:off x="6096794" y="2336007"/>
            <a:ext cx="1114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 b="1"/>
              <a:t>А.С. Пушкин</a:t>
            </a:r>
          </a:p>
        </p:txBody>
      </p:sp>
      <p:sp>
        <p:nvSpPr>
          <p:cNvPr id="19467" name="Rectangle 18"/>
          <p:cNvSpPr>
            <a:spLocks noChangeArrowheads="1"/>
          </p:cNvSpPr>
          <p:nvPr/>
        </p:nvSpPr>
        <p:spPr bwMode="auto">
          <a:xfrm rot="-1630016">
            <a:off x="4500563" y="2205038"/>
            <a:ext cx="19097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/>
              <a:t>У. Шекспир( 1564-1616)</a:t>
            </a:r>
          </a:p>
        </p:txBody>
      </p:sp>
      <p:sp>
        <p:nvSpPr>
          <p:cNvPr id="19468" name="Rectangle 19"/>
          <p:cNvSpPr>
            <a:spLocks noChangeArrowheads="1"/>
          </p:cNvSpPr>
          <p:nvPr/>
        </p:nvSpPr>
        <p:spPr bwMode="auto">
          <a:xfrm rot="-1576453">
            <a:off x="1619250" y="6237288"/>
            <a:ext cx="2070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 b="1"/>
              <a:t>Л.Н. Толстой ( 1828-1910)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04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04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2" descr="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5157788"/>
            <a:ext cx="1428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188913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r"/>
            <a:r>
              <a:rPr lang="ru-RU" cap="none" smtClean="0">
                <a:effectLst/>
                <a:latin typeface="Arial" charset="0"/>
              </a:rPr>
              <a:t>4. Театр. Балет. Цирк. Кино.</a:t>
            </a:r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323850" y="2492375"/>
            <a:ext cx="8640763" cy="2665413"/>
          </a:xfrm>
          <a:prstGeom prst="flowChartProcess">
            <a:avLst/>
          </a:prstGeom>
          <a:solidFill>
            <a:srgbClr val="FFDC9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Tx/>
              <a:buChar char="•"/>
            </a:pPr>
            <a:r>
              <a:rPr lang="ru-RU" sz="1400" b="1" i="1">
                <a:solidFill>
                  <a:schemeClr val="hlink"/>
                </a:solidFill>
              </a:rPr>
              <a:t>Театр</a:t>
            </a:r>
            <a:r>
              <a:rPr lang="ru-RU" sz="1400">
                <a:solidFill>
                  <a:schemeClr val="tx2"/>
                </a:solidFill>
              </a:rPr>
              <a:t> - вид искусства, художественно осваивающий мир </a:t>
            </a:r>
          </a:p>
          <a:p>
            <a:pPr algn="ctr"/>
            <a:r>
              <a:rPr lang="ru-RU" sz="1400">
                <a:solidFill>
                  <a:schemeClr val="tx2"/>
                </a:solidFill>
              </a:rPr>
              <a:t>через драматическое действие, осуществляемое творческим коллективом. Основа театра - драматургия.</a:t>
            </a:r>
            <a:r>
              <a:rPr lang="ru-RU">
                <a:solidFill>
                  <a:schemeClr val="tx2"/>
                </a:solidFill>
              </a:rPr>
              <a:t> </a:t>
            </a:r>
            <a:endParaRPr lang="en-US">
              <a:solidFill>
                <a:schemeClr val="tx2"/>
              </a:solidFill>
            </a:endParaRPr>
          </a:p>
          <a:p>
            <a:pPr algn="ctr"/>
            <a:endParaRPr lang="ru-RU">
              <a:solidFill>
                <a:schemeClr val="tx2"/>
              </a:solidFill>
            </a:endParaRPr>
          </a:p>
          <a:p>
            <a:pPr algn="ctr">
              <a:buFontTx/>
              <a:buChar char="•"/>
            </a:pPr>
            <a:r>
              <a:rPr lang="ru-RU" sz="1400" b="1" i="1">
                <a:solidFill>
                  <a:schemeClr val="hlink"/>
                </a:solidFill>
              </a:rPr>
              <a:t>Бале́т</a:t>
            </a:r>
            <a:r>
              <a:rPr lang="ru-RU" sz="1400">
                <a:solidFill>
                  <a:schemeClr val="tx2"/>
                </a:solidFill>
              </a:rPr>
              <a:t> (фр. </a:t>
            </a:r>
            <a:r>
              <a:rPr lang="fr-FR" sz="1400" i="1">
                <a:solidFill>
                  <a:schemeClr val="tx2"/>
                </a:solidFill>
              </a:rPr>
              <a:t>ballet</a:t>
            </a:r>
            <a:r>
              <a:rPr lang="ru-RU" sz="1400">
                <a:solidFill>
                  <a:schemeClr val="tx2"/>
                </a:solidFill>
              </a:rPr>
              <a:t>, от итал. </a:t>
            </a:r>
            <a:r>
              <a:rPr lang="it-IT" sz="1400" i="1">
                <a:solidFill>
                  <a:schemeClr val="tx2"/>
                </a:solidFill>
              </a:rPr>
              <a:t>ballo</a:t>
            </a:r>
            <a:r>
              <a:rPr lang="ru-RU" sz="1400">
                <a:solidFill>
                  <a:schemeClr val="tx2"/>
                </a:solidFill>
              </a:rPr>
              <a:t> </a:t>
            </a:r>
            <a:r>
              <a:rPr lang="en-US" sz="1400">
                <a:solidFill>
                  <a:schemeClr val="tx2"/>
                </a:solidFill>
              </a:rPr>
              <a:t>-</a:t>
            </a:r>
            <a:r>
              <a:rPr lang="ru-RU" sz="1400">
                <a:solidFill>
                  <a:schemeClr val="tx2"/>
                </a:solidFill>
              </a:rPr>
              <a:t> танцую) </a:t>
            </a:r>
            <a:r>
              <a:rPr lang="en-US" sz="1400">
                <a:solidFill>
                  <a:schemeClr val="tx2"/>
                </a:solidFill>
              </a:rPr>
              <a:t>-</a:t>
            </a:r>
            <a:r>
              <a:rPr lang="ru-RU" sz="1400">
                <a:solidFill>
                  <a:schemeClr val="tx2"/>
                </a:solidFill>
              </a:rPr>
              <a:t> спектакль, </a:t>
            </a:r>
          </a:p>
          <a:p>
            <a:pPr algn="ctr"/>
            <a:r>
              <a:rPr lang="ru-RU" sz="1400">
                <a:solidFill>
                  <a:schemeClr val="tx2"/>
                </a:solidFill>
              </a:rPr>
              <a:t>содержание которого воплощается в музыкально-хореографических образах. Сюжет балета</a:t>
            </a:r>
            <a:r>
              <a:rPr lang="en-US" sz="1400">
                <a:solidFill>
                  <a:schemeClr val="tx2"/>
                </a:solidFill>
              </a:rPr>
              <a:t> </a:t>
            </a:r>
            <a:r>
              <a:rPr lang="ru-RU" sz="1400">
                <a:solidFill>
                  <a:schemeClr val="tx2"/>
                </a:solidFill>
              </a:rPr>
              <a:t>- либретто. </a:t>
            </a:r>
            <a:endParaRPr lang="en-US" sz="1400">
              <a:solidFill>
                <a:schemeClr val="tx2"/>
              </a:solidFill>
            </a:endParaRPr>
          </a:p>
          <a:p>
            <a:pPr algn="ctr"/>
            <a:endParaRPr lang="ru-RU" sz="1400">
              <a:solidFill>
                <a:schemeClr val="tx2"/>
              </a:solidFill>
            </a:endParaRPr>
          </a:p>
          <a:p>
            <a:pPr algn="ctr">
              <a:buFontTx/>
              <a:buChar char="•"/>
            </a:pPr>
            <a:r>
              <a:rPr lang="ru-RU" sz="1400" b="1" i="1">
                <a:solidFill>
                  <a:schemeClr val="hlink"/>
                </a:solidFill>
              </a:rPr>
              <a:t>Цирк</a:t>
            </a:r>
            <a:r>
              <a:rPr lang="ru-RU" sz="1400" i="1">
                <a:solidFill>
                  <a:schemeClr val="tx2"/>
                </a:solidFill>
              </a:rPr>
              <a:t> </a:t>
            </a:r>
            <a:r>
              <a:rPr lang="ru-RU" sz="1400">
                <a:solidFill>
                  <a:schemeClr val="tx2"/>
                </a:solidFill>
              </a:rPr>
              <a:t>(лат. </a:t>
            </a:r>
            <a:r>
              <a:rPr lang="ru-RU" sz="1400" i="1">
                <a:solidFill>
                  <a:schemeClr val="tx2"/>
                </a:solidFill>
              </a:rPr>
              <a:t>circus</a:t>
            </a:r>
            <a:r>
              <a:rPr lang="ru-RU" sz="1400">
                <a:solidFill>
                  <a:schemeClr val="tx2"/>
                </a:solidFill>
              </a:rPr>
              <a:t> </a:t>
            </a:r>
            <a:r>
              <a:rPr lang="en-US" sz="1400">
                <a:solidFill>
                  <a:schemeClr val="tx2"/>
                </a:solidFill>
              </a:rPr>
              <a:t>- </a:t>
            </a:r>
            <a:r>
              <a:rPr lang="ru-RU" sz="1400">
                <a:solidFill>
                  <a:schemeClr val="tx2"/>
                </a:solidFill>
              </a:rPr>
              <a:t>круг) </a:t>
            </a:r>
            <a:r>
              <a:rPr lang="en-US" sz="1400">
                <a:solidFill>
                  <a:schemeClr val="tx2"/>
                </a:solidFill>
              </a:rPr>
              <a:t>-</a:t>
            </a:r>
            <a:r>
              <a:rPr lang="ru-RU" sz="1400">
                <a:solidFill>
                  <a:schemeClr val="tx2"/>
                </a:solidFill>
              </a:rPr>
              <a:t> вид зрелищного искусства, по законам которого строится </a:t>
            </a:r>
          </a:p>
          <a:p>
            <a:pPr algn="ctr"/>
            <a:r>
              <a:rPr lang="ru-RU" sz="1400">
                <a:solidFill>
                  <a:schemeClr val="tx2"/>
                </a:solidFill>
              </a:rPr>
              <a:t>развлекательное представление.</a:t>
            </a:r>
            <a:endParaRPr lang="en-US" sz="1400">
              <a:solidFill>
                <a:schemeClr val="tx2"/>
              </a:solidFill>
            </a:endParaRPr>
          </a:p>
          <a:p>
            <a:pPr algn="ctr"/>
            <a:endParaRPr lang="ru-RU" sz="1400">
              <a:solidFill>
                <a:schemeClr val="tx2"/>
              </a:solidFill>
            </a:endParaRPr>
          </a:p>
          <a:p>
            <a:pPr algn="ctr">
              <a:buFontTx/>
              <a:buChar char="•"/>
            </a:pPr>
            <a:r>
              <a:rPr lang="ru-RU" sz="1400" b="1" i="1">
                <a:solidFill>
                  <a:schemeClr val="hlink"/>
                </a:solidFill>
              </a:rPr>
              <a:t>Кино</a:t>
            </a:r>
            <a:r>
              <a:rPr lang="ru-RU" sz="1400" b="1">
                <a:solidFill>
                  <a:schemeClr val="tx2"/>
                </a:solidFill>
              </a:rPr>
              <a:t> </a:t>
            </a:r>
            <a:r>
              <a:rPr lang="ru-RU" sz="1400">
                <a:solidFill>
                  <a:schemeClr val="tx2"/>
                </a:solidFill>
              </a:rPr>
              <a:t>- искусство воспроизведения на экране запечатленных на пленку движущихся изображений, </a:t>
            </a:r>
          </a:p>
          <a:p>
            <a:pPr algn="ctr"/>
            <a:r>
              <a:rPr lang="ru-RU" sz="1400">
                <a:solidFill>
                  <a:schemeClr val="tx2"/>
                </a:solidFill>
              </a:rPr>
              <a:t>создающих впечатление живой действительности</a:t>
            </a:r>
            <a:r>
              <a:rPr lang="ru-RU" sz="1400"/>
              <a:t>.</a:t>
            </a:r>
          </a:p>
        </p:txBody>
      </p:sp>
      <p:pic>
        <p:nvPicPr>
          <p:cNvPr id="21508" name="Picture 5" descr="112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25143">
            <a:off x="179388" y="260350"/>
            <a:ext cx="277177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6" descr="335abfec54482ec16efcc213f7bc59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4800" y="836613"/>
            <a:ext cx="248920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7" descr="1489_swan-lake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725830">
            <a:off x="179388" y="5013325"/>
            <a:ext cx="2305050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4" descr="150px-Clown_chili_pepper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363788">
            <a:off x="2627313" y="5057775"/>
            <a:ext cx="14287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6" descr="i (12)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35375" y="836613"/>
            <a:ext cx="1728788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Рисунок 6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67175" y="5734050"/>
            <a:ext cx="1223963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3" descr="688969963230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88125" y="4937125"/>
            <a:ext cx="25558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0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3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6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9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5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8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1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5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8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1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4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7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0" dur="5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3" dur="500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6" dur="500"/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AutoShape 3"/>
          <p:cNvSpPr>
            <a:spLocks noChangeArrowheads="1"/>
          </p:cNvSpPr>
          <p:nvPr/>
        </p:nvSpPr>
        <p:spPr bwMode="auto">
          <a:xfrm>
            <a:off x="468313" y="2852738"/>
            <a:ext cx="8280400" cy="1871662"/>
          </a:xfrm>
          <a:prstGeom prst="flowChartProcess">
            <a:avLst/>
          </a:prstGeom>
          <a:solidFill>
            <a:srgbClr val="FFDC9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Char char="•"/>
            </a:pPr>
            <a:r>
              <a:rPr lang="ru-RU" sz="1400" b="1" i="1">
                <a:solidFill>
                  <a:schemeClr val="hlink"/>
                </a:solidFill>
              </a:rPr>
              <a:t>Эстрада</a:t>
            </a:r>
            <a:r>
              <a:rPr lang="ru-RU" sz="1400"/>
              <a:t> - </a:t>
            </a:r>
            <a:r>
              <a:rPr lang="ru-RU" sz="1400">
                <a:solidFill>
                  <a:schemeClr val="tx2"/>
                </a:solidFill>
              </a:rPr>
              <a:t>первоначально разновидность подмостков для выступлений. </a:t>
            </a:r>
          </a:p>
          <a:p>
            <a:r>
              <a:rPr lang="ru-RU" sz="1400">
                <a:solidFill>
                  <a:schemeClr val="tx2"/>
                </a:solidFill>
              </a:rPr>
              <a:t>Сейчас вид сценического искусства малых форм преимущественно популярно-развлекательного </a:t>
            </a:r>
          </a:p>
          <a:p>
            <a:r>
              <a:rPr lang="ru-RU" sz="1400">
                <a:solidFill>
                  <a:schemeClr val="tx2"/>
                </a:solidFill>
              </a:rPr>
              <a:t>Направления: пение, танец, цирк на сцене, иллюзионизм. </a:t>
            </a:r>
            <a:endParaRPr lang="ru-RU" sz="1200">
              <a:solidFill>
                <a:schemeClr val="tx2"/>
              </a:solidFill>
            </a:endParaRPr>
          </a:p>
          <a:p>
            <a:endParaRPr lang="ru-RU" sz="1200">
              <a:solidFill>
                <a:schemeClr val="tx2"/>
              </a:solidFill>
            </a:endParaRPr>
          </a:p>
          <a:p>
            <a:pPr>
              <a:buFontTx/>
              <a:buChar char="•"/>
            </a:pPr>
            <a:r>
              <a:rPr lang="ru-RU" sz="1400" b="1" i="1">
                <a:solidFill>
                  <a:schemeClr val="hlink"/>
                </a:solidFill>
              </a:rPr>
              <a:t>Му́зыка</a:t>
            </a:r>
            <a:r>
              <a:rPr lang="ru-RU" sz="1400"/>
              <a:t> </a:t>
            </a:r>
            <a:r>
              <a:rPr lang="ru-RU" sz="1400">
                <a:solidFill>
                  <a:schemeClr val="tx2"/>
                </a:solidFill>
              </a:rPr>
              <a:t>-(от греч. </a:t>
            </a:r>
            <a:r>
              <a:rPr lang="el-GR" sz="1400">
                <a:solidFill>
                  <a:schemeClr val="tx2"/>
                </a:solidFill>
              </a:rPr>
              <a:t>μούσα</a:t>
            </a:r>
            <a:r>
              <a:rPr lang="ru-RU" sz="1400">
                <a:solidFill>
                  <a:schemeClr val="tx2"/>
                </a:solidFill>
              </a:rPr>
              <a:t> — </a:t>
            </a:r>
            <a:r>
              <a:rPr lang="ru-RU" sz="1400" i="1">
                <a:solidFill>
                  <a:schemeClr val="tx2"/>
                </a:solidFill>
              </a:rPr>
              <a:t>муза</a:t>
            </a:r>
            <a:r>
              <a:rPr lang="ru-RU" sz="1400">
                <a:solidFill>
                  <a:schemeClr val="tx2"/>
                </a:solidFill>
              </a:rPr>
              <a:t>) — вид искусства, художественным материалом </a:t>
            </a:r>
          </a:p>
          <a:p>
            <a:r>
              <a:rPr lang="ru-RU" sz="1400">
                <a:solidFill>
                  <a:schemeClr val="tx2"/>
                </a:solidFill>
              </a:rPr>
              <a:t>которого является звук, особым образом организованный во времени.</a:t>
            </a:r>
          </a:p>
          <a:p>
            <a:pPr>
              <a:buFontTx/>
              <a:buChar char="•"/>
            </a:pPr>
            <a:endParaRPr lang="ru-RU" sz="1400">
              <a:solidFill>
                <a:schemeClr val="tx2"/>
              </a:solidFill>
            </a:endParaRPr>
          </a:p>
        </p:txBody>
      </p:sp>
      <p:sp>
        <p:nvSpPr>
          <p:cNvPr id="22530" name="Rectangle 3"/>
          <p:cNvSpPr>
            <a:spLocks noGrp="1"/>
          </p:cNvSpPr>
          <p:nvPr>
            <p:ph type="title" idx="4294967295"/>
          </p:nvPr>
        </p:nvSpPr>
        <p:spPr bwMode="auto">
          <a:xfrm>
            <a:off x="250825" y="0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r"/>
            <a:r>
              <a:rPr lang="ru-RU" cap="none" smtClean="0">
                <a:effectLst/>
              </a:rPr>
              <a:t>5</a:t>
            </a:r>
            <a:r>
              <a:rPr lang="ru-RU" cap="none" smtClean="0">
                <a:effectLst/>
                <a:latin typeface="Arial" charset="0"/>
              </a:rPr>
              <a:t>. Эстрада. Музыка.</a:t>
            </a:r>
          </a:p>
        </p:txBody>
      </p:sp>
      <p:pic>
        <p:nvPicPr>
          <p:cNvPr id="21507" name="Рисунок 6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5734050"/>
            <a:ext cx="1223963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10" descr="поворо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795338"/>
            <a:ext cx="23050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2" descr="netrebko250_abramochk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42726">
            <a:off x="3059113" y="908050"/>
            <a:ext cx="238125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14" descr="img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348170">
            <a:off x="0" y="0"/>
            <a:ext cx="3378200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5" descr="the beatles-john lennon-alfi berbagi inf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2963" y="4441825"/>
            <a:ext cx="3221037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Rectangle 16"/>
          <p:cNvSpPr>
            <a:spLocks noChangeArrowheads="1"/>
          </p:cNvSpPr>
          <p:nvPr/>
        </p:nvSpPr>
        <p:spPr bwMode="auto">
          <a:xfrm>
            <a:off x="179388" y="2420938"/>
            <a:ext cx="14255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200" b="1"/>
              <a:t>Федор Шаляпин</a:t>
            </a:r>
          </a:p>
        </p:txBody>
      </p:sp>
      <p:sp>
        <p:nvSpPr>
          <p:cNvPr id="22537" name="Rectangle 17"/>
          <p:cNvSpPr>
            <a:spLocks noChangeArrowheads="1"/>
          </p:cNvSpPr>
          <p:nvPr/>
        </p:nvSpPr>
        <p:spPr bwMode="auto">
          <a:xfrm>
            <a:off x="6732588" y="2565400"/>
            <a:ext cx="1577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/>
              <a:t>Лучано Паваротти</a:t>
            </a:r>
          </a:p>
        </p:txBody>
      </p:sp>
      <p:sp>
        <p:nvSpPr>
          <p:cNvPr id="22538" name="Rectangle 18"/>
          <p:cNvSpPr>
            <a:spLocks noChangeArrowheads="1"/>
          </p:cNvSpPr>
          <p:nvPr/>
        </p:nvSpPr>
        <p:spPr bwMode="auto">
          <a:xfrm>
            <a:off x="5364163" y="6583363"/>
            <a:ext cx="635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 b="1"/>
              <a:t>Битлз</a:t>
            </a:r>
          </a:p>
        </p:txBody>
      </p:sp>
      <p:pic>
        <p:nvPicPr>
          <p:cNvPr id="22539" name="Picture 13" descr="pugacheva_20090729143515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7088" y="4508500"/>
            <a:ext cx="258603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11" descr="i (22)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0825" y="5229225"/>
            <a:ext cx="1143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2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6" grpId="0"/>
      <p:bldP spid="22537" grpId="0"/>
      <p:bldP spid="225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AutoShape 3"/>
          <p:cNvSpPr>
            <a:spLocks noChangeArrowheads="1"/>
          </p:cNvSpPr>
          <p:nvPr/>
        </p:nvSpPr>
        <p:spPr bwMode="auto">
          <a:xfrm>
            <a:off x="900113" y="2565400"/>
            <a:ext cx="7920037" cy="2376488"/>
          </a:xfrm>
          <a:prstGeom prst="flowChartProcess">
            <a:avLst/>
          </a:prstGeom>
          <a:solidFill>
            <a:srgbClr val="FFDC9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Char char="•"/>
            </a:pPr>
            <a:r>
              <a:rPr lang="ru-RU" b="1" i="1">
                <a:solidFill>
                  <a:schemeClr val="hlink"/>
                </a:solidFill>
              </a:rPr>
              <a:t>Фотография</a:t>
            </a:r>
            <a:r>
              <a:rPr lang="ru-RU" b="1"/>
              <a:t> </a:t>
            </a:r>
            <a:r>
              <a:rPr lang="ru-RU"/>
              <a:t>- </a:t>
            </a:r>
            <a:r>
              <a:rPr lang="ru-RU" sz="1400"/>
              <a:t>совокупность методов получения стабильных во времени изображений</a:t>
            </a:r>
          </a:p>
          <a:p>
            <a:r>
              <a:rPr lang="ru-RU" sz="1400"/>
              <a:t> предметов и оптических сигналов на светочувствительных слоях.</a:t>
            </a:r>
          </a:p>
          <a:p>
            <a:endParaRPr lang="ru-RU" sz="1400"/>
          </a:p>
          <a:p>
            <a:pPr>
              <a:buFontTx/>
              <a:buChar char="•"/>
            </a:pPr>
            <a:r>
              <a:rPr lang="ru-RU" b="1" i="1">
                <a:solidFill>
                  <a:schemeClr val="hlink"/>
                </a:solidFill>
              </a:rPr>
              <a:t>Скульпту́ра</a:t>
            </a:r>
            <a:r>
              <a:rPr lang="ru-RU"/>
              <a:t> </a:t>
            </a:r>
            <a:r>
              <a:rPr lang="ru-RU" sz="1400"/>
              <a:t>(лат.от </a:t>
            </a:r>
            <a:r>
              <a:rPr lang="ru-RU" sz="1400" i="1"/>
              <a:t>sculpo</a:t>
            </a:r>
            <a:r>
              <a:rPr lang="ru-RU" sz="1400"/>
              <a:t> - вырезаю, высекаю) - ваяние, произведения которого имеют </a:t>
            </a:r>
          </a:p>
          <a:p>
            <a:r>
              <a:rPr lang="ru-RU" sz="1400"/>
              <a:t>объёмную форму и выполняются из твёрдых или пластических материалов.</a:t>
            </a:r>
          </a:p>
        </p:txBody>
      </p:sp>
      <p:pic>
        <p:nvPicPr>
          <p:cNvPr id="22530" name="Рисунок 6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5734050"/>
            <a:ext cx="1223963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14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r"/>
            <a:r>
              <a:rPr lang="ru-RU" cap="none" smtClean="0">
                <a:effectLst/>
              </a:rPr>
              <a:t>6. </a:t>
            </a:r>
            <a:r>
              <a:rPr lang="ru-RU" cap="none" smtClean="0">
                <a:effectLst/>
                <a:latin typeface="Arial" charset="0"/>
              </a:rPr>
              <a:t>Фотоискусство. Скульптура</a:t>
            </a:r>
          </a:p>
        </p:txBody>
      </p:sp>
      <p:pic>
        <p:nvPicPr>
          <p:cNvPr id="22532" name="Picture 16" descr="398214925080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42888"/>
            <a:ext cx="2547938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7" descr="64081367_1284627522_ange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4365625"/>
            <a:ext cx="2951162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18" descr="55811216_3a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950069">
            <a:off x="774700" y="4519613"/>
            <a:ext cx="1922463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9" descr="i (16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6100" y="1268413"/>
            <a:ext cx="27368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5241</TotalTime>
  <Words>489</Words>
  <Application>Microsoft Office PowerPoint</Application>
  <PresentationFormat>On-screen Show (4:3)</PresentationFormat>
  <Paragraphs>141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Трек</vt:lpstr>
      <vt:lpstr>Slide 1</vt:lpstr>
      <vt:lpstr> Цели:  1. Изучить виды искусства,  сущность искусства.  2. Сформировать понятия о  природе видов искусства. </vt:lpstr>
      <vt:lpstr>         1. Понятие и сущность искусства</vt:lpstr>
      <vt:lpstr>2. Архитектура</vt:lpstr>
      <vt:lpstr>2. Живопись</vt:lpstr>
      <vt:lpstr>  3. Литература</vt:lpstr>
      <vt:lpstr>4. Театр. Балет. Цирк. Кино.</vt:lpstr>
      <vt:lpstr>5. Эстрада. Музыка.</vt:lpstr>
      <vt:lpstr>6. Фотоискусство. Скульптура</vt:lpstr>
      <vt:lpstr>7. Декоративно-прикладное искусство</vt:lpstr>
      <vt:lpstr>8. Современное искусство </vt:lpstr>
      <vt:lpstr>9. Социальная роль искусства</vt:lpstr>
      <vt:lpstr>Исходя из изученного материала, определите вид искусства.</vt:lpstr>
      <vt:lpstr>Выводы:</vt:lpstr>
      <vt:lpstr>План урока.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Virtual PC</cp:lastModifiedBy>
  <cp:revision>535</cp:revision>
  <dcterms:modified xsi:type="dcterms:W3CDTF">2012-02-14T18:44:33Z</dcterms:modified>
</cp:coreProperties>
</file>