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15" autoAdjust="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BD3F-1DF6-4880-B01A-7701DFBC26B5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00500FE-4B24-4BC6-9A9C-7FDE9613A9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BD3F-1DF6-4880-B01A-7701DFBC26B5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00FE-4B24-4BC6-9A9C-7FDE9613A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BD3F-1DF6-4880-B01A-7701DFBC26B5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00FE-4B24-4BC6-9A9C-7FDE9613A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BD3F-1DF6-4880-B01A-7701DFBC26B5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00FE-4B24-4BC6-9A9C-7FDE9613A9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BD3F-1DF6-4880-B01A-7701DFBC26B5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00500FE-4B24-4BC6-9A9C-7FDE9613A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BD3F-1DF6-4880-B01A-7701DFBC26B5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00FE-4B24-4BC6-9A9C-7FDE9613A9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BD3F-1DF6-4880-B01A-7701DFBC26B5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00FE-4B24-4BC6-9A9C-7FDE9613A9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BD3F-1DF6-4880-B01A-7701DFBC26B5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00FE-4B24-4BC6-9A9C-7FDE9613A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BD3F-1DF6-4880-B01A-7701DFBC26B5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00FE-4B24-4BC6-9A9C-7FDE9613A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BD3F-1DF6-4880-B01A-7701DFBC26B5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00FE-4B24-4BC6-9A9C-7FDE9613A9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BD3F-1DF6-4880-B01A-7701DFBC26B5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00500FE-4B24-4BC6-9A9C-7FDE9613A9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885BD3F-1DF6-4880-B01A-7701DFBC26B5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00500FE-4B24-4BC6-9A9C-7FDE9613A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gif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8.xml"/><Relationship Id="rId7" Type="http://schemas.openxmlformats.org/officeDocument/2006/relationships/slide" Target="slide11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jpe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24.xml"/><Relationship Id="rId3" Type="http://schemas.openxmlformats.org/officeDocument/2006/relationships/slide" Target="slide16.xml"/><Relationship Id="rId7" Type="http://schemas.openxmlformats.org/officeDocument/2006/relationships/slide" Target="slide17.xml"/><Relationship Id="rId12" Type="http://schemas.openxmlformats.org/officeDocument/2006/relationships/slide" Target="slide21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18.xml"/><Relationship Id="rId5" Type="http://schemas.openxmlformats.org/officeDocument/2006/relationships/slide" Target="slide22.xml"/><Relationship Id="rId10" Type="http://schemas.openxmlformats.org/officeDocument/2006/relationships/slide" Target="slide15.xml"/><Relationship Id="rId4" Type="http://schemas.openxmlformats.org/officeDocument/2006/relationships/slide" Target="slide19.xml"/><Relationship Id="rId9" Type="http://schemas.openxmlformats.org/officeDocument/2006/relationships/slide" Target="slide23.xml"/><Relationship Id="rId1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25.xml"/><Relationship Id="rId7" Type="http://schemas.openxmlformats.org/officeDocument/2006/relationships/slide" Target="slide29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11" Type="http://schemas.openxmlformats.org/officeDocument/2006/relationships/slide" Target="slide6.xml"/><Relationship Id="rId5" Type="http://schemas.openxmlformats.org/officeDocument/2006/relationships/slide" Target="slide28.xml"/><Relationship Id="rId10" Type="http://schemas.openxmlformats.org/officeDocument/2006/relationships/slide" Target="slide33.xml"/><Relationship Id="rId4" Type="http://schemas.openxmlformats.org/officeDocument/2006/relationships/slide" Target="slide27.xml"/><Relationship Id="rId9" Type="http://schemas.openxmlformats.org/officeDocument/2006/relationships/slide" Target="slide3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39.xml"/><Relationship Id="rId7" Type="http://schemas.openxmlformats.org/officeDocument/2006/relationships/slide" Target="slide35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37.xml"/><Relationship Id="rId4" Type="http://schemas.openxmlformats.org/officeDocument/2006/relationships/slide" Target="slide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4572008"/>
            <a:ext cx="5195902" cy="1885952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Разработала:</a:t>
            </a:r>
          </a:p>
          <a:p>
            <a:pPr algn="r"/>
            <a:r>
              <a:rPr lang="ru-RU" sz="2200" dirty="0" smtClean="0"/>
              <a:t>Учитель начальных классов </a:t>
            </a:r>
          </a:p>
          <a:p>
            <a:pPr algn="r"/>
            <a:r>
              <a:rPr lang="ru-RU" sz="2200" dirty="0" smtClean="0"/>
              <a:t>МКОУ «Седельниковская СОШ № 2»</a:t>
            </a:r>
          </a:p>
          <a:p>
            <a:pPr algn="r"/>
            <a:r>
              <a:rPr lang="ru-RU" b="1" dirty="0" smtClean="0"/>
              <a:t>Бастрон Елена Геннадьевна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Мой край – моя Родина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(интеллектуальная игра для 1 класса)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Малая Родина – 4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28596" y="1447800"/>
            <a:ext cx="8429684" cy="981068"/>
          </a:xfrm>
        </p:spPr>
        <p:txBody>
          <a:bodyPr/>
          <a:lstStyle/>
          <a:p>
            <a:r>
              <a:rPr lang="ru-RU" dirty="0" smtClean="0"/>
              <a:t>Назовите две реки, русло которых проходит по селу Седельниково</a:t>
            </a:r>
            <a:endParaRPr lang="ru-RU" dirty="0"/>
          </a:p>
        </p:txBody>
      </p:sp>
      <p:pic>
        <p:nvPicPr>
          <p:cNvPr id="7" name="Содержимое 6" descr="р. Уй 30.06.07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571604" y="2428868"/>
            <a:ext cx="6037282" cy="3358238"/>
          </a:xfrm>
        </p:spPr>
      </p:pic>
      <p:sp>
        <p:nvSpPr>
          <p:cNvPr id="6" name="AutoShape 3" descr="Белый мрамор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57554" y="6000768"/>
            <a:ext cx="2160594" cy="563563"/>
          </a:xfrm>
          <a:prstGeom prst="bevel">
            <a:avLst>
              <a:gd name="adj" fmla="val 125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/>
              <a:t>Назад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Малая Родина – 5</a:t>
            </a:r>
            <a:endParaRPr lang="ru-RU" dirty="0"/>
          </a:p>
        </p:txBody>
      </p:sp>
      <p:pic>
        <p:nvPicPr>
          <p:cNvPr id="7" name="Содержимое 6" descr="Иртыш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8182"/>
          <a:stretch>
            <a:fillRect/>
          </a:stretch>
        </p:blipFill>
        <p:spPr>
          <a:xfrm>
            <a:off x="428596" y="1571612"/>
            <a:ext cx="3991456" cy="2286016"/>
          </a:xfrm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995768" cy="2266952"/>
          </a:xfrm>
        </p:spPr>
        <p:txBody>
          <a:bodyPr/>
          <a:lstStyle/>
          <a:p>
            <a:r>
              <a:rPr lang="ru-RU" dirty="0" smtClean="0"/>
              <a:t>На флаге Омской области сверху вниз изгибаясь проходит </a:t>
            </a:r>
            <a:r>
              <a:rPr lang="ru-RU" dirty="0" err="1" smtClean="0"/>
              <a:t>голубая</a:t>
            </a:r>
            <a:r>
              <a:rPr lang="ru-RU" dirty="0" smtClean="0"/>
              <a:t> лента. Что она символизирует?</a:t>
            </a:r>
            <a:endParaRPr lang="ru-RU" dirty="0"/>
          </a:p>
        </p:txBody>
      </p:sp>
      <p:sp>
        <p:nvSpPr>
          <p:cNvPr id="6" name="AutoShape 3" descr="Белый мрамор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00100" y="6000768"/>
            <a:ext cx="2160594" cy="563563"/>
          </a:xfrm>
          <a:prstGeom prst="bevel">
            <a:avLst>
              <a:gd name="adj" fmla="val 125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/>
              <a:t>Назад</a:t>
            </a:r>
            <a:endParaRPr lang="ru-RU" sz="2400" b="1" dirty="0"/>
          </a:p>
        </p:txBody>
      </p:sp>
      <p:pic>
        <p:nvPicPr>
          <p:cNvPr id="8" name="Рисунок 7" descr="Флаг О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571876"/>
            <a:ext cx="4179122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Малая Родина – 6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3143240" cy="19812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Как называются новые седельниковские жилые микрорайоны? </a:t>
            </a:r>
            <a:endParaRPr lang="ru-RU" dirty="0"/>
          </a:p>
        </p:txBody>
      </p:sp>
      <p:pic>
        <p:nvPicPr>
          <p:cNvPr id="7" name="Содержимое 6" descr="Губернаторский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428992" y="1500173"/>
            <a:ext cx="5249873" cy="2655697"/>
          </a:xfrm>
        </p:spPr>
      </p:pic>
      <p:sp>
        <p:nvSpPr>
          <p:cNvPr id="6" name="AutoShape 3" descr="Белый мрамор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643702" y="5929330"/>
            <a:ext cx="2160594" cy="563563"/>
          </a:xfrm>
          <a:prstGeom prst="bevel">
            <a:avLst>
              <a:gd name="adj" fmla="val 125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/>
              <a:t>Назад</a:t>
            </a:r>
            <a:endParaRPr lang="ru-RU" sz="2400" b="1" dirty="0"/>
          </a:p>
        </p:txBody>
      </p:sp>
      <p:pic>
        <p:nvPicPr>
          <p:cNvPr id="8" name="Рисунок 7" descr="Южный.jpg"/>
          <p:cNvPicPr>
            <a:picLocks noChangeAspect="1"/>
          </p:cNvPicPr>
          <p:nvPr/>
        </p:nvPicPr>
        <p:blipFill>
          <a:blip r:embed="rId5"/>
          <a:srcRect l="7777"/>
          <a:stretch>
            <a:fillRect/>
          </a:stretch>
        </p:blipFill>
        <p:spPr>
          <a:xfrm>
            <a:off x="428596" y="4357694"/>
            <a:ext cx="5929354" cy="1908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14290"/>
            <a:ext cx="37147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Наша природа. </a:t>
            </a:r>
            <a:br>
              <a:rPr lang="ru-RU" b="1" dirty="0" smtClean="0"/>
            </a:br>
            <a:r>
              <a:rPr lang="ru-RU" b="1" dirty="0" smtClean="0"/>
              <a:t>Деревья – 2 </a:t>
            </a:r>
            <a:endParaRPr lang="ru-RU" b="1" dirty="0"/>
          </a:p>
        </p:txBody>
      </p:sp>
      <p:pic>
        <p:nvPicPr>
          <p:cNvPr id="6" name="Содержимое 5" descr="береза 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1357298"/>
            <a:ext cx="3235098" cy="457200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29058" y="1357298"/>
            <a:ext cx="4753932" cy="176688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Это дерево является символом России. Только оно имеет белую окраску коры. Произрастает это дерево и в нашем районе. </a:t>
            </a:r>
          </a:p>
          <a:p>
            <a:r>
              <a:rPr lang="ru-RU" dirty="0" smtClean="0"/>
              <a:t>Назовите его.</a:t>
            </a:r>
            <a:endParaRPr lang="ru-RU" dirty="0"/>
          </a:p>
        </p:txBody>
      </p:sp>
      <p:sp>
        <p:nvSpPr>
          <p:cNvPr id="5" name="AutoShape 3" descr="Белый мрамор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7488" y="6000768"/>
            <a:ext cx="2160594" cy="563563"/>
          </a:xfrm>
          <a:prstGeom prst="bevel">
            <a:avLst>
              <a:gd name="adj" fmla="val 125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/>
              <a:t>Назад</a:t>
            </a:r>
            <a:endParaRPr lang="ru-RU" sz="2400" b="1" dirty="0"/>
          </a:p>
        </p:txBody>
      </p:sp>
      <p:pic>
        <p:nvPicPr>
          <p:cNvPr id="7" name="Рисунок 6" descr="берез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3071810"/>
            <a:ext cx="3778864" cy="3508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357298"/>
            <a:ext cx="3749040" cy="157163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Это дерево – символ самого любимого праздника. Когда оно попадает к нам домой, комнаты наполняются необыкновенным ароматом. </a:t>
            </a:r>
          </a:p>
          <a:p>
            <a:r>
              <a:rPr lang="ru-RU" dirty="0" smtClean="0"/>
              <a:t>О нём вы знаете много песен</a:t>
            </a:r>
            <a:endParaRPr lang="ru-RU" dirty="0"/>
          </a:p>
        </p:txBody>
      </p:sp>
      <p:pic>
        <p:nvPicPr>
          <p:cNvPr id="7" name="Содержимое 6" descr="ель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115298" y="1447800"/>
            <a:ext cx="3386978" cy="457200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Наша природа. </a:t>
            </a:r>
            <a:br>
              <a:rPr lang="ru-RU" b="1" dirty="0" smtClean="0"/>
            </a:br>
            <a:r>
              <a:rPr lang="ru-RU" b="1" dirty="0" smtClean="0"/>
              <a:t>Деревья – 4 </a:t>
            </a:r>
            <a:endParaRPr lang="ru-RU" b="1" dirty="0"/>
          </a:p>
        </p:txBody>
      </p:sp>
      <p:sp>
        <p:nvSpPr>
          <p:cNvPr id="6" name="AutoShape 3" descr="Белый мрамор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7488" y="6000768"/>
            <a:ext cx="2160594" cy="563563"/>
          </a:xfrm>
          <a:prstGeom prst="bevel">
            <a:avLst>
              <a:gd name="adj" fmla="val 125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/>
              <a:t>Назад</a:t>
            </a:r>
            <a:endParaRPr lang="ru-RU" sz="2400" b="1" dirty="0"/>
          </a:p>
        </p:txBody>
      </p:sp>
      <p:pic>
        <p:nvPicPr>
          <p:cNvPr id="8" name="Рисунок 7" descr="ели под снегом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3143248"/>
            <a:ext cx="3643306" cy="273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кедровые шишки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857232"/>
            <a:ext cx="2857520" cy="2643206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214678" y="1447800"/>
            <a:ext cx="5929322" cy="140969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Это могучее дерево – символ Сибири. Его плодами любят лакомиться не только белки и медведи, но и люди. Масло, получаемое из его орехов – чрезвычайно полезное.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Наша природа. </a:t>
            </a:r>
            <a:br>
              <a:rPr lang="ru-RU" b="1" dirty="0" smtClean="0"/>
            </a:br>
            <a:r>
              <a:rPr lang="ru-RU" b="1" dirty="0" smtClean="0"/>
              <a:t>Деревья – 6</a:t>
            </a:r>
            <a:endParaRPr lang="ru-RU" b="1" dirty="0"/>
          </a:p>
        </p:txBody>
      </p:sp>
      <p:sp>
        <p:nvSpPr>
          <p:cNvPr id="6" name="AutoShape 3" descr="Белый мрамор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643174" y="5929330"/>
            <a:ext cx="2160594" cy="563563"/>
          </a:xfrm>
          <a:prstGeom prst="bevel">
            <a:avLst>
              <a:gd name="adj" fmla="val 125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/>
              <a:t>Назад</a:t>
            </a:r>
            <a:endParaRPr lang="ru-RU" sz="2400" b="1" dirty="0"/>
          </a:p>
        </p:txBody>
      </p:sp>
      <p:pic>
        <p:nvPicPr>
          <p:cNvPr id="8" name="Рисунок 7" descr="кедровая ветвь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786190"/>
            <a:ext cx="3071834" cy="2047889"/>
          </a:xfrm>
          <a:prstGeom prst="rect">
            <a:avLst/>
          </a:prstGeom>
        </p:spPr>
      </p:pic>
      <p:pic>
        <p:nvPicPr>
          <p:cNvPr id="9" name="Рисунок 8" descr="кедр.jpg"/>
          <p:cNvPicPr>
            <a:picLocks noChangeAspect="1"/>
          </p:cNvPicPr>
          <p:nvPr/>
        </p:nvPicPr>
        <p:blipFill>
          <a:blip r:embed="rId6"/>
          <a:srcRect t="8042"/>
          <a:stretch>
            <a:fillRect/>
          </a:stretch>
        </p:blipFill>
        <p:spPr>
          <a:xfrm>
            <a:off x="4929190" y="3017994"/>
            <a:ext cx="3929070" cy="344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357298"/>
            <a:ext cx="3749040" cy="178595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Эта птица постоянно живёт рядом с человеком. В средние века – она  была настоящим почтовым курьером.</a:t>
            </a:r>
            <a:endParaRPr lang="ru-RU" dirty="0"/>
          </a:p>
        </p:txBody>
      </p:sp>
      <p:pic>
        <p:nvPicPr>
          <p:cNvPr id="7" name="Содержимое 6" descr="голубь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8596" y="3143248"/>
            <a:ext cx="3749675" cy="2850518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Наша природа. </a:t>
            </a:r>
            <a:br>
              <a:rPr lang="ru-RU" b="1" dirty="0" smtClean="0"/>
            </a:br>
            <a:r>
              <a:rPr lang="ru-RU" b="1" dirty="0" smtClean="0"/>
              <a:t>Птицы – 2 </a:t>
            </a:r>
            <a:endParaRPr lang="ru-RU" b="1" dirty="0"/>
          </a:p>
        </p:txBody>
      </p:sp>
      <p:sp>
        <p:nvSpPr>
          <p:cNvPr id="6" name="AutoShape 3" descr="Белый мрамор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7488" y="6000768"/>
            <a:ext cx="2160594" cy="563563"/>
          </a:xfrm>
          <a:prstGeom prst="bevel">
            <a:avLst>
              <a:gd name="adj" fmla="val 125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/>
              <a:t>Назад</a:t>
            </a:r>
            <a:endParaRPr lang="ru-RU" sz="2400" b="1" dirty="0"/>
          </a:p>
        </p:txBody>
      </p:sp>
      <p:pic>
        <p:nvPicPr>
          <p:cNvPr id="8" name="Рисунок 7" descr="голубь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1500174"/>
            <a:ext cx="3759894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синица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428735"/>
            <a:ext cx="4071966" cy="4492587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4067206" cy="19812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 эта представительница птичьего мира прилетает к человеческому жилью только зимой. Она – одна из лучших охотниц на насекомых.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Наша природа. </a:t>
            </a:r>
            <a:br>
              <a:rPr lang="ru-RU" b="1" dirty="0" smtClean="0"/>
            </a:br>
            <a:r>
              <a:rPr lang="ru-RU" b="1" dirty="0" smtClean="0"/>
              <a:t>Птицы – 4 </a:t>
            </a:r>
            <a:endParaRPr lang="ru-RU" b="1" dirty="0"/>
          </a:p>
        </p:txBody>
      </p:sp>
      <p:sp>
        <p:nvSpPr>
          <p:cNvPr id="6" name="AutoShape 3" descr="Белый мрамор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7488" y="6000768"/>
            <a:ext cx="2160594" cy="563563"/>
          </a:xfrm>
          <a:prstGeom prst="bevel">
            <a:avLst>
              <a:gd name="adj" fmla="val 125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/>
              <a:t>Назад</a:t>
            </a:r>
            <a:endParaRPr lang="ru-RU" sz="2400" b="1" dirty="0"/>
          </a:p>
        </p:txBody>
      </p:sp>
      <p:pic>
        <p:nvPicPr>
          <p:cNvPr id="8" name="Рисунок 7" descr="синица 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3286124"/>
            <a:ext cx="3819536" cy="2629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71612"/>
            <a:ext cx="3929058" cy="157163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Эта необычайно красивая птица прилетает к нам с севера и всегда является признаком наступившей зимы.</a:t>
            </a:r>
            <a:endParaRPr lang="ru-RU" dirty="0"/>
          </a:p>
        </p:txBody>
      </p:sp>
      <p:pic>
        <p:nvPicPr>
          <p:cNvPr id="7" name="Содержимое 6" descr="снегирь.jpe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929058" y="1714488"/>
            <a:ext cx="5000660" cy="3991093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Наша природа. </a:t>
            </a:r>
            <a:br>
              <a:rPr lang="ru-RU" b="1" dirty="0" smtClean="0"/>
            </a:br>
            <a:r>
              <a:rPr lang="ru-RU" b="1" dirty="0" smtClean="0"/>
              <a:t>Птицы – 6 </a:t>
            </a:r>
            <a:endParaRPr lang="ru-RU" b="1" dirty="0"/>
          </a:p>
        </p:txBody>
      </p:sp>
      <p:sp>
        <p:nvSpPr>
          <p:cNvPr id="6" name="AutoShape 3" descr="Белый мрамор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7488" y="6000768"/>
            <a:ext cx="2160594" cy="563563"/>
          </a:xfrm>
          <a:prstGeom prst="bevel">
            <a:avLst>
              <a:gd name="adj" fmla="val 125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/>
              <a:t>Назад</a:t>
            </a:r>
            <a:endParaRPr lang="ru-RU" sz="2400" b="1" dirty="0"/>
          </a:p>
        </p:txBody>
      </p:sp>
      <p:pic>
        <p:nvPicPr>
          <p:cNvPr id="8" name="Рисунок 7" descr="снегирь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3143248"/>
            <a:ext cx="3005146" cy="2557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14282" y="1447800"/>
            <a:ext cx="8715436" cy="133825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Обитательница сибирских лесов и тайги с пушистым хвостом. Нередко заходит в парки городов и сёл. Живёт преимущественно на деревьях, в дуплах. На зиму устраивает многочисленные закладки орехов и семян.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Наша природа. </a:t>
            </a:r>
            <a:br>
              <a:rPr lang="ru-RU" sz="3200" b="1" dirty="0" smtClean="0"/>
            </a:br>
            <a:r>
              <a:rPr lang="ru-RU" sz="3200" b="1" dirty="0" smtClean="0"/>
              <a:t>Животные – 2 </a:t>
            </a:r>
            <a:endParaRPr lang="ru-RU" sz="3200" b="1" dirty="0"/>
          </a:p>
        </p:txBody>
      </p:sp>
      <p:sp>
        <p:nvSpPr>
          <p:cNvPr id="6" name="AutoShape 3" descr="Белый мрамор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786182" y="6000768"/>
            <a:ext cx="2160594" cy="563563"/>
          </a:xfrm>
          <a:prstGeom prst="bevel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/>
              <a:t>Назад</a:t>
            </a:r>
            <a:endParaRPr lang="ru-RU" sz="2400" b="1" dirty="0"/>
          </a:p>
        </p:txBody>
      </p:sp>
      <p:pic>
        <p:nvPicPr>
          <p:cNvPr id="8" name="Рисунок 7" descr="белка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000504"/>
            <a:ext cx="3175303" cy="2593801"/>
          </a:xfrm>
          <a:prstGeom prst="rect">
            <a:avLst/>
          </a:prstGeom>
        </p:spPr>
      </p:pic>
      <p:pic>
        <p:nvPicPr>
          <p:cNvPr id="9" name="Рисунок 8" descr="белка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2936454"/>
            <a:ext cx="2928939" cy="3699712"/>
          </a:xfrm>
          <a:prstGeom prst="rect">
            <a:avLst/>
          </a:prstGeom>
        </p:spPr>
      </p:pic>
      <p:pic>
        <p:nvPicPr>
          <p:cNvPr id="11" name="Содержимое 10" descr="белка.jpg"/>
          <p:cNvPicPr>
            <a:picLocks noGrp="1" noChangeAspect="1"/>
          </p:cNvPicPr>
          <p:nvPr>
            <p:ph sz="quarter" idx="1"/>
          </p:nvPr>
        </p:nvPicPr>
        <p:blipFill>
          <a:blip r:embed="rId6" cstate="print"/>
          <a:stretch>
            <a:fillRect/>
          </a:stretch>
        </p:blipFill>
        <p:spPr>
          <a:xfrm>
            <a:off x="2857488" y="3429000"/>
            <a:ext cx="3240815" cy="24180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772400" cy="846158"/>
          </a:xfrm>
        </p:spPr>
        <p:txBody>
          <a:bodyPr/>
          <a:lstStyle/>
          <a:p>
            <a:pPr algn="ctr"/>
            <a:r>
              <a:rPr lang="ru-RU" b="1" dirty="0" smtClean="0"/>
              <a:t>Правила игры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357298"/>
            <a:ext cx="8429684" cy="50006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В игре – 4 тура: «Малая Родина», «Наша природа»,  «Памятные места Седельникова» и «Люди нашего края».</a:t>
            </a:r>
          </a:p>
          <a:p>
            <a:pPr algn="just"/>
            <a:r>
              <a:rPr lang="ru-RU" dirty="0" smtClean="0"/>
              <a:t>К соревнованию допускаются три команды.</a:t>
            </a:r>
          </a:p>
          <a:p>
            <a:pPr algn="just"/>
            <a:r>
              <a:rPr lang="ru-RU" dirty="0" smtClean="0"/>
              <a:t>За правильный ответ на вопрос команда получает столько баллов, сколько указано на выбранной «кнопке».  Чем больше баллов в секторе, тем сложнее вопрос.</a:t>
            </a:r>
          </a:p>
          <a:p>
            <a:pPr algn="just"/>
            <a:r>
              <a:rPr lang="ru-RU" dirty="0" smtClean="0"/>
              <a:t>Если команда дала неверный ответ, соперники могут ответить на него, получив за это половину указанных в секторе баллов</a:t>
            </a:r>
          </a:p>
          <a:p>
            <a:pPr algn="just"/>
            <a:r>
              <a:rPr lang="ru-RU" dirty="0" smtClean="0"/>
              <a:t>По итогам каждого тура жюри подводит промежуточный итог, а в конце игры – оглашается окончательный  результат.</a:t>
            </a:r>
          </a:p>
          <a:p>
            <a:pPr algn="just"/>
            <a:r>
              <a:rPr lang="ru-RU" dirty="0" smtClean="0"/>
              <a:t>Команды награждаются дипломами </a:t>
            </a:r>
            <a:r>
              <a:rPr lang="en-US" dirty="0" smtClean="0"/>
              <a:t> I</a:t>
            </a:r>
            <a:r>
              <a:rPr lang="ru-RU" dirty="0" smtClean="0"/>
              <a:t>,</a:t>
            </a:r>
            <a:r>
              <a:rPr lang="en-US" dirty="0" smtClean="0"/>
              <a:t> II</a:t>
            </a:r>
            <a:r>
              <a:rPr lang="ru-RU" dirty="0" smtClean="0"/>
              <a:t>,</a:t>
            </a:r>
            <a:r>
              <a:rPr lang="en-US" dirty="0" smtClean="0"/>
              <a:t> III</a:t>
            </a:r>
            <a:r>
              <a:rPr lang="ru-RU" dirty="0" smtClean="0"/>
              <a:t> степени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4449158" cy="16954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Этот крупный всеядный зверь занимает значительные ареалы как у нас в стране, так и в других странах мира. Живёт он и в Седельниковских лесах. А зимой – он очень любит поспать.</a:t>
            </a:r>
            <a:endParaRPr lang="ru-RU" dirty="0"/>
          </a:p>
        </p:txBody>
      </p:sp>
      <p:pic>
        <p:nvPicPr>
          <p:cNvPr id="7" name="Содержимое 6" descr="медведь 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0" y="2071678"/>
            <a:ext cx="4359644" cy="3786214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Наша природа. </a:t>
            </a:r>
            <a:br>
              <a:rPr lang="ru-RU" b="1" dirty="0" smtClean="0"/>
            </a:br>
            <a:r>
              <a:rPr lang="ru-RU" b="1" dirty="0" smtClean="0"/>
              <a:t>Животные – 4 </a:t>
            </a:r>
            <a:endParaRPr lang="ru-RU" b="1" dirty="0"/>
          </a:p>
        </p:txBody>
      </p:sp>
      <p:sp>
        <p:nvSpPr>
          <p:cNvPr id="6" name="AutoShape 3" descr="Белый мрамор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7488" y="6000768"/>
            <a:ext cx="2160594" cy="563563"/>
          </a:xfrm>
          <a:prstGeom prst="bevel">
            <a:avLst>
              <a:gd name="adj" fmla="val 125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/>
              <a:t>Назад</a:t>
            </a:r>
            <a:endParaRPr lang="ru-RU" sz="2400" b="1" dirty="0"/>
          </a:p>
        </p:txBody>
      </p:sp>
      <p:pic>
        <p:nvPicPr>
          <p:cNvPr id="8" name="Рисунок 7" descr="медведь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3143248"/>
            <a:ext cx="3643338" cy="2732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лось 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1357298"/>
            <a:ext cx="4429156" cy="4445321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76794" y="1357298"/>
            <a:ext cx="4067206" cy="205263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Это самый крупный представитель семейства оленей.  Каждую весну самцы сбрасывают рога. Охота на него всегда считалась более опасным занятием, чем промысел медведя.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Наша природа. </a:t>
            </a:r>
            <a:br>
              <a:rPr lang="ru-RU" b="1" dirty="0" smtClean="0"/>
            </a:br>
            <a:r>
              <a:rPr lang="ru-RU" b="1" dirty="0" smtClean="0"/>
              <a:t>Животные – 6 </a:t>
            </a:r>
            <a:endParaRPr lang="ru-RU" b="1" dirty="0"/>
          </a:p>
        </p:txBody>
      </p:sp>
      <p:sp>
        <p:nvSpPr>
          <p:cNvPr id="6" name="AutoShape 3" descr="Белый мрамор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7488" y="6000768"/>
            <a:ext cx="2160594" cy="563563"/>
          </a:xfrm>
          <a:prstGeom prst="bevel">
            <a:avLst>
              <a:gd name="adj" fmla="val 125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/>
              <a:t>Назад</a:t>
            </a:r>
            <a:endParaRPr lang="ru-RU" sz="2400" b="1" dirty="0"/>
          </a:p>
        </p:txBody>
      </p:sp>
      <p:pic>
        <p:nvPicPr>
          <p:cNvPr id="8" name="Рисунок 7" descr="лось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3214686"/>
            <a:ext cx="3643338" cy="3425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4449158" cy="190976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Это насекомое обладает характерной  предупреждающей окраской – поэтому птицы его не едят.  Но зато оно очень полезно людям, так как уничтожает главного вредителя растений - тлю</a:t>
            </a:r>
            <a:endParaRPr lang="ru-RU" dirty="0"/>
          </a:p>
        </p:txBody>
      </p:sp>
      <p:pic>
        <p:nvPicPr>
          <p:cNvPr id="7" name="Содержимое 6" descr="божья коровка.jpe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00628" y="1357298"/>
            <a:ext cx="3883664" cy="4765232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Наша природа. </a:t>
            </a:r>
            <a:br>
              <a:rPr lang="ru-RU" b="1" dirty="0" smtClean="0"/>
            </a:br>
            <a:r>
              <a:rPr lang="ru-RU" b="1" dirty="0" smtClean="0"/>
              <a:t>Насекомые – 2 </a:t>
            </a:r>
            <a:endParaRPr lang="ru-RU" b="1" dirty="0"/>
          </a:p>
        </p:txBody>
      </p:sp>
      <p:sp>
        <p:nvSpPr>
          <p:cNvPr id="6" name="AutoShape 3" descr="Белый мрамор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7488" y="6000768"/>
            <a:ext cx="2160594" cy="563563"/>
          </a:xfrm>
          <a:prstGeom prst="bevel">
            <a:avLst>
              <a:gd name="adj" fmla="val 125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/>
              <a:t>Назад</a:t>
            </a:r>
            <a:endParaRPr lang="ru-RU" sz="2400" b="1" dirty="0"/>
          </a:p>
        </p:txBody>
      </p:sp>
      <p:pic>
        <p:nvPicPr>
          <p:cNvPr id="8" name="Рисунок 7" descr="божь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404910" y="2595562"/>
            <a:ext cx="2286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паук 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1500174"/>
            <a:ext cx="4572032" cy="4010877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995768" cy="269558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А вот этого представителя мира насекомых боятся порой даже взрослые. И дело вовсе не в том, что у него восемь глаз и восемь лап, а в том, что многие из них – действительно ядовитые и больно кусаются.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Наша природа. </a:t>
            </a:r>
            <a:br>
              <a:rPr lang="ru-RU" b="1" dirty="0" smtClean="0"/>
            </a:br>
            <a:r>
              <a:rPr lang="ru-RU" b="1" dirty="0" smtClean="0"/>
              <a:t>Насекомые – 4 </a:t>
            </a:r>
            <a:endParaRPr lang="ru-RU" b="1" dirty="0"/>
          </a:p>
        </p:txBody>
      </p:sp>
      <p:sp>
        <p:nvSpPr>
          <p:cNvPr id="6" name="AutoShape 3" descr="Белый мрамор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7488" y="6000768"/>
            <a:ext cx="2160594" cy="563563"/>
          </a:xfrm>
          <a:prstGeom prst="bevel">
            <a:avLst>
              <a:gd name="adj" fmla="val 125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/>
              <a:t>Назад</a:t>
            </a:r>
            <a:endParaRPr lang="ru-RU" sz="2400" b="1" dirty="0"/>
          </a:p>
        </p:txBody>
      </p:sp>
      <p:pic>
        <p:nvPicPr>
          <p:cNvPr id="8" name="Рисунок 7" descr="пау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4000504"/>
            <a:ext cx="2714644" cy="2708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8715436" cy="1052506"/>
          </a:xfrm>
        </p:spPr>
        <p:txBody>
          <a:bodyPr/>
          <a:lstStyle/>
          <a:p>
            <a:r>
              <a:rPr lang="ru-RU" dirty="0" smtClean="0"/>
              <a:t>А эта полосатая труженица приносит в наши дома самое вкусное лакомство – мёд. Кто она?</a:t>
            </a:r>
            <a:endParaRPr lang="ru-RU" dirty="0"/>
          </a:p>
        </p:txBody>
      </p:sp>
      <p:pic>
        <p:nvPicPr>
          <p:cNvPr id="7" name="Содержимое 6" descr="пчела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857752" y="2500306"/>
            <a:ext cx="3749675" cy="3133379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Наша природа. </a:t>
            </a:r>
            <a:br>
              <a:rPr lang="ru-RU" b="1" dirty="0" smtClean="0"/>
            </a:br>
            <a:r>
              <a:rPr lang="ru-RU" b="1" dirty="0" smtClean="0"/>
              <a:t>Насекомые – 6 </a:t>
            </a:r>
            <a:endParaRPr lang="ru-RU" b="1" dirty="0"/>
          </a:p>
        </p:txBody>
      </p:sp>
      <p:sp>
        <p:nvSpPr>
          <p:cNvPr id="6" name="AutoShape 3" descr="Белый мрамор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7488" y="6000768"/>
            <a:ext cx="2160594" cy="563563"/>
          </a:xfrm>
          <a:prstGeom prst="bevel">
            <a:avLst>
              <a:gd name="adj" fmla="val 125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/>
              <a:t>Назад</a:t>
            </a:r>
            <a:endParaRPr lang="ru-RU" sz="2400" b="1" dirty="0"/>
          </a:p>
        </p:txBody>
      </p:sp>
      <p:pic>
        <p:nvPicPr>
          <p:cNvPr id="8" name="Рисунок 7" descr="пчела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500306"/>
            <a:ext cx="4000528" cy="3192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Памятные места Седельникова.</a:t>
            </a:r>
            <a:br>
              <a:rPr lang="ru-RU" b="1" dirty="0" smtClean="0"/>
            </a:br>
            <a:r>
              <a:rPr lang="ru-RU" b="1" dirty="0" smtClean="0"/>
              <a:t>Памятники – 3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3714776" cy="262414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Этот камень стоит на центральной площади Седельникова. </a:t>
            </a:r>
          </a:p>
          <a:p>
            <a:r>
              <a:rPr lang="ru-RU" dirty="0" smtClean="0"/>
              <a:t>В честь какого события он установлен?</a:t>
            </a:r>
            <a:endParaRPr lang="ru-RU" dirty="0"/>
          </a:p>
        </p:txBody>
      </p:sp>
      <p:pic>
        <p:nvPicPr>
          <p:cNvPr id="6" name="Содержимое 5" descr="Памятный знак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071934" y="1428735"/>
            <a:ext cx="4568526" cy="5219451"/>
          </a:xfrm>
        </p:spPr>
      </p:pic>
      <p:sp>
        <p:nvSpPr>
          <p:cNvPr id="5" name="AutoShape 3" descr="Белый мрамор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7158" y="5786454"/>
            <a:ext cx="2160594" cy="563563"/>
          </a:xfrm>
          <a:prstGeom prst="bevel">
            <a:avLst>
              <a:gd name="adj" fmla="val 125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/>
              <a:t>Назад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Памятные места Седельникова.</a:t>
            </a:r>
            <a:br>
              <a:rPr lang="ru-RU" b="1" dirty="0" smtClean="0"/>
            </a:br>
            <a:r>
              <a:rPr lang="ru-RU" b="1" dirty="0" smtClean="0"/>
              <a:t>Памятники – 6</a:t>
            </a:r>
            <a:endParaRPr lang="ru-RU" dirty="0"/>
          </a:p>
        </p:txBody>
      </p:sp>
      <p:pic>
        <p:nvPicPr>
          <p:cNvPr id="6" name="Содержимое 5" descr="Фото 03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1214421"/>
            <a:ext cx="2714644" cy="5133145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571868" y="1447800"/>
            <a:ext cx="5111122" cy="3838588"/>
          </a:xfrm>
        </p:spPr>
        <p:txBody>
          <a:bodyPr>
            <a:normAutofit/>
          </a:bodyPr>
          <a:lstStyle/>
          <a:p>
            <a:r>
              <a:rPr lang="ru-RU" dirty="0" smtClean="0"/>
              <a:t>Этот двадцатитрёхлетний парень погиб в Германии в 1945 году, освобождая Россию и Европу от фашизма. Посмертно ему было присвоено звание героя Советского Союза. </a:t>
            </a:r>
          </a:p>
          <a:p>
            <a:r>
              <a:rPr lang="ru-RU" dirty="0" smtClean="0"/>
              <a:t>Вспомните, как его звали?</a:t>
            </a:r>
            <a:endParaRPr lang="ru-RU" dirty="0"/>
          </a:p>
        </p:txBody>
      </p:sp>
      <p:sp>
        <p:nvSpPr>
          <p:cNvPr id="5" name="AutoShape 3" descr="Белый мрамор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929190" y="5929330"/>
            <a:ext cx="2160594" cy="563563"/>
          </a:xfrm>
          <a:prstGeom prst="bevel">
            <a:avLst>
              <a:gd name="adj" fmla="val 125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/>
              <a:t>Назад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Памятные места Седельникова.</a:t>
            </a:r>
            <a:br>
              <a:rPr lang="ru-RU" b="1" dirty="0" smtClean="0"/>
            </a:br>
            <a:r>
              <a:rPr lang="ru-RU" b="1" dirty="0" smtClean="0"/>
              <a:t>Памятники – 9</a:t>
            </a:r>
            <a:endParaRPr lang="ru-RU" dirty="0"/>
          </a:p>
        </p:txBody>
      </p:sp>
      <p:pic>
        <p:nvPicPr>
          <p:cNvPr id="6" name="Содержимое 5" descr="Памятник Избышеву и Захаренко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57290" y="2714620"/>
            <a:ext cx="6715172" cy="3221184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14282" y="1447800"/>
            <a:ext cx="8468708" cy="11239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Этот памятник напоминает нам о тяжелейшей странице истории – гражданской войне, которая затронула и наш </a:t>
            </a:r>
            <a:r>
              <a:rPr lang="ru-RU" dirty="0" err="1" smtClean="0"/>
              <a:t>урманный</a:t>
            </a:r>
            <a:r>
              <a:rPr lang="ru-RU" dirty="0" smtClean="0"/>
              <a:t> край. Кому посвящён этот монумент?</a:t>
            </a:r>
            <a:endParaRPr lang="ru-RU" dirty="0"/>
          </a:p>
        </p:txBody>
      </p:sp>
      <p:sp>
        <p:nvSpPr>
          <p:cNvPr id="5" name="AutoShape 3" descr="Белый мрамор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00430" y="6143644"/>
            <a:ext cx="2160594" cy="563563"/>
          </a:xfrm>
          <a:prstGeom prst="bevel">
            <a:avLst>
              <a:gd name="adj" fmla="val 125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/>
              <a:t>Назад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Памятные места Седельникова.</a:t>
            </a:r>
            <a:br>
              <a:rPr lang="ru-RU" b="1" dirty="0" smtClean="0"/>
            </a:br>
            <a:r>
              <a:rPr lang="ru-RU" b="1" dirty="0" smtClean="0"/>
              <a:t>Знакомые места – 3 </a:t>
            </a:r>
            <a:endParaRPr lang="ru-RU" dirty="0"/>
          </a:p>
        </p:txBody>
      </p:sp>
      <p:pic>
        <p:nvPicPr>
          <p:cNvPr id="6" name="Содержимое 5" descr="пушка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1571612"/>
            <a:ext cx="5225180" cy="3500462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572132" y="1447800"/>
            <a:ext cx="3357586" cy="3338522"/>
          </a:xfrm>
        </p:spPr>
        <p:txBody>
          <a:bodyPr/>
          <a:lstStyle/>
          <a:p>
            <a:r>
              <a:rPr lang="ru-RU" dirty="0" smtClean="0"/>
              <a:t>А этот уголок Седельникова стал особенно любимым  для мальчишек и появился у нас совсем недавно. </a:t>
            </a:r>
          </a:p>
          <a:p>
            <a:r>
              <a:rPr lang="ru-RU" dirty="0" smtClean="0"/>
              <a:t>Что это за место?</a:t>
            </a:r>
            <a:endParaRPr lang="ru-RU" dirty="0"/>
          </a:p>
        </p:txBody>
      </p:sp>
      <p:sp>
        <p:nvSpPr>
          <p:cNvPr id="5" name="AutoShape 3" descr="Белый мрамор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7488" y="6000768"/>
            <a:ext cx="2160594" cy="563563"/>
          </a:xfrm>
          <a:prstGeom prst="bevel">
            <a:avLst>
              <a:gd name="adj" fmla="val 125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/>
              <a:t>Назад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Памятные места Седельникова.</a:t>
            </a:r>
            <a:br>
              <a:rPr lang="ru-RU" b="1" dirty="0" smtClean="0"/>
            </a:br>
            <a:r>
              <a:rPr lang="ru-RU" b="1" dirty="0" smtClean="0"/>
              <a:t>Знакомые места – 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8643998" cy="119538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 это место в Седельникове вы тоже легко узнаете, если внимательно поглядите на снимок. Возможно,  и родители ваши здесь тоже бывали.</a:t>
            </a:r>
            <a:endParaRPr lang="ru-RU" dirty="0"/>
          </a:p>
        </p:txBody>
      </p:sp>
      <p:pic>
        <p:nvPicPr>
          <p:cNvPr id="6" name="Содержимое 5" descr="Районная доска почета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71472" y="2786058"/>
            <a:ext cx="7929618" cy="2973607"/>
          </a:xfrm>
        </p:spPr>
      </p:pic>
      <p:sp>
        <p:nvSpPr>
          <p:cNvPr id="5" name="AutoShape 3" descr="Белый мрамор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57554" y="6000768"/>
            <a:ext cx="2160594" cy="563563"/>
          </a:xfrm>
          <a:prstGeom prst="bevel">
            <a:avLst>
              <a:gd name="adj" fmla="val 125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/>
              <a:t>Назад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78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1 тур – «Малая Родина»</a:t>
            </a:r>
            <a:endParaRPr lang="ru-RU" sz="4800" b="1" dirty="0"/>
          </a:p>
        </p:txBody>
      </p:sp>
      <p:sp>
        <p:nvSpPr>
          <p:cNvPr id="1026" name="AutoShap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28662" y="1571612"/>
            <a:ext cx="1643074" cy="1000132"/>
          </a:xfrm>
          <a:prstGeom prst="bevel">
            <a:avLst>
              <a:gd name="adj" fmla="val 12500"/>
            </a:avLst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/>
              <a:t>1</a:t>
            </a:r>
            <a:endParaRPr lang="ru-RU" sz="2400" b="1" dirty="0"/>
          </a:p>
        </p:txBody>
      </p:sp>
      <p:sp>
        <p:nvSpPr>
          <p:cNvPr id="5" name="AutoShap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857620" y="1571612"/>
            <a:ext cx="1643074" cy="1000132"/>
          </a:xfrm>
          <a:prstGeom prst="bevel">
            <a:avLst>
              <a:gd name="adj" fmla="val 12500"/>
            </a:avLst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6" name="AutoShap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715140" y="1571612"/>
            <a:ext cx="1643074" cy="1000132"/>
          </a:xfrm>
          <a:prstGeom prst="bevel">
            <a:avLst>
              <a:gd name="adj" fmla="val 12500"/>
            </a:avLst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 smtClean="0"/>
              <a:t>3</a:t>
            </a:r>
            <a:endParaRPr lang="ru-RU" sz="2400" b="1" dirty="0"/>
          </a:p>
        </p:txBody>
      </p:sp>
      <p:sp>
        <p:nvSpPr>
          <p:cNvPr id="7" name="AutoShape 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85984" y="3000372"/>
            <a:ext cx="1643074" cy="1000132"/>
          </a:xfrm>
          <a:prstGeom prst="bevel">
            <a:avLst>
              <a:gd name="adj" fmla="val 12500"/>
            </a:avLst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 smtClean="0"/>
              <a:t>4</a:t>
            </a:r>
            <a:endParaRPr lang="ru-RU" sz="3600" b="1" dirty="0"/>
          </a:p>
        </p:txBody>
      </p:sp>
      <p:sp>
        <p:nvSpPr>
          <p:cNvPr id="8" name="AutoShape 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857620" y="4429132"/>
            <a:ext cx="1643074" cy="1000132"/>
          </a:xfrm>
          <a:prstGeom prst="bevel">
            <a:avLst>
              <a:gd name="adj" fmla="val 12500"/>
            </a:avLst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 smtClean="0"/>
              <a:t>6</a:t>
            </a:r>
            <a:endParaRPr lang="ru-RU" sz="2400" b="1" dirty="0"/>
          </a:p>
        </p:txBody>
      </p:sp>
      <p:sp>
        <p:nvSpPr>
          <p:cNvPr id="9" name="AutoShape 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286380" y="3000372"/>
            <a:ext cx="1643074" cy="1000132"/>
          </a:xfrm>
          <a:prstGeom prst="bevel">
            <a:avLst>
              <a:gd name="adj" fmla="val 12500"/>
            </a:avLst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 smtClean="0"/>
              <a:t>5</a:t>
            </a:r>
            <a:endParaRPr lang="ru-RU" sz="2400" b="1" dirty="0"/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2714612" y="5786454"/>
            <a:ext cx="3786214" cy="857256"/>
          </a:xfrm>
          <a:prstGeom prst="rightArrow">
            <a:avLst>
              <a:gd name="adj1" fmla="val 50000"/>
              <a:gd name="adj2" fmla="val 58671"/>
            </a:avLst>
          </a:prstGeom>
          <a:solidFill>
            <a:srgbClr val="FFFF00"/>
          </a:solidFill>
          <a:ln w="63500" cmpd="thickThin">
            <a:solidFill>
              <a:srgbClr val="C0504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>
                <a:hlinkClick r:id="rId8" action="ppaction://hlinksldjump"/>
              </a:rPr>
              <a:t>Переходим во 2 тур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Памятные места Седельникова.</a:t>
            </a:r>
            <a:br>
              <a:rPr lang="ru-RU" b="1" dirty="0" smtClean="0"/>
            </a:br>
            <a:r>
              <a:rPr lang="ru-RU" b="1" dirty="0" smtClean="0"/>
              <a:t>Знакомые места – 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447800"/>
            <a:ext cx="8786874" cy="83819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Вы, наверное, уже не раз бывали здесь. </a:t>
            </a:r>
          </a:p>
          <a:p>
            <a:pPr algn="ctr"/>
            <a:r>
              <a:rPr lang="ru-RU" dirty="0" smtClean="0"/>
              <a:t>Что это за место?</a:t>
            </a:r>
            <a:endParaRPr lang="ru-RU" dirty="0"/>
          </a:p>
        </p:txBody>
      </p:sp>
      <p:pic>
        <p:nvPicPr>
          <p:cNvPr id="6" name="Содержимое 5" descr="СКК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57158" y="2285992"/>
            <a:ext cx="8464223" cy="1785950"/>
          </a:xfrm>
        </p:spPr>
      </p:pic>
      <p:sp>
        <p:nvSpPr>
          <p:cNvPr id="5" name="AutoShape 3" descr="Белый мрамор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71868" y="6072206"/>
            <a:ext cx="2160594" cy="563563"/>
          </a:xfrm>
          <a:prstGeom prst="bevel">
            <a:avLst>
              <a:gd name="adj" fmla="val 125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/>
              <a:t>Назад</a:t>
            </a:r>
            <a:endParaRPr lang="ru-RU" sz="2400" b="1" dirty="0"/>
          </a:p>
        </p:txBody>
      </p:sp>
      <p:pic>
        <p:nvPicPr>
          <p:cNvPr id="7" name="Рисунок 6" descr="трибуны.jpg"/>
          <p:cNvPicPr>
            <a:picLocks noChangeAspect="1"/>
          </p:cNvPicPr>
          <p:nvPr/>
        </p:nvPicPr>
        <p:blipFill>
          <a:blip r:embed="rId5"/>
          <a:srcRect t="10241" b="7831"/>
          <a:stretch>
            <a:fillRect/>
          </a:stretch>
        </p:blipFill>
        <p:spPr>
          <a:xfrm>
            <a:off x="1071538" y="4214818"/>
            <a:ext cx="7215238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Памятные места Седельникова.</a:t>
            </a:r>
            <a:br>
              <a:rPr lang="ru-RU" b="1" dirty="0" smtClean="0"/>
            </a:br>
            <a:r>
              <a:rPr lang="ru-RU" b="1" dirty="0" smtClean="0"/>
              <a:t>Здания – 3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357298"/>
            <a:ext cx="2857520" cy="235745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Это здание построено в  Седельникове сравнительно недавно. </a:t>
            </a:r>
          </a:p>
          <a:p>
            <a:r>
              <a:rPr lang="ru-RU" dirty="0" smtClean="0"/>
              <a:t>Что это?</a:t>
            </a:r>
            <a:endParaRPr lang="ru-RU" dirty="0"/>
          </a:p>
        </p:txBody>
      </p:sp>
      <p:pic>
        <p:nvPicPr>
          <p:cNvPr id="6" name="Содержимое 5" descr="церковь.jpe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214678" y="1456212"/>
            <a:ext cx="5698102" cy="5172123"/>
          </a:xfrm>
        </p:spPr>
      </p:pic>
      <p:sp>
        <p:nvSpPr>
          <p:cNvPr id="5" name="AutoShape 3" descr="Белый мрамор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00034" y="5857892"/>
            <a:ext cx="2160594" cy="563563"/>
          </a:xfrm>
          <a:prstGeom prst="bevel">
            <a:avLst>
              <a:gd name="adj" fmla="val 125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/>
              <a:t>Назад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Памятные места Седельникова.</a:t>
            </a:r>
            <a:br>
              <a:rPr lang="ru-RU" b="1" dirty="0" smtClean="0"/>
            </a:br>
            <a:r>
              <a:rPr lang="ru-RU" b="1" dirty="0" smtClean="0"/>
              <a:t>Здания – 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47800"/>
            <a:ext cx="2286016" cy="212407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А это здание вы тоже видели и знаете. </a:t>
            </a:r>
          </a:p>
          <a:p>
            <a:r>
              <a:rPr lang="ru-RU" dirty="0" smtClean="0"/>
              <a:t>Что это?</a:t>
            </a:r>
            <a:endParaRPr lang="ru-RU" dirty="0"/>
          </a:p>
        </p:txBody>
      </p:sp>
      <p:pic>
        <p:nvPicPr>
          <p:cNvPr id="6" name="Содержимое 5" descr="sosh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57488" y="1571612"/>
            <a:ext cx="5995676" cy="4924050"/>
          </a:xfrm>
        </p:spPr>
      </p:pic>
      <p:sp>
        <p:nvSpPr>
          <p:cNvPr id="5" name="AutoShape 3" descr="Белый мрамор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7158" y="5857892"/>
            <a:ext cx="2160594" cy="563563"/>
          </a:xfrm>
          <a:prstGeom prst="bevel">
            <a:avLst>
              <a:gd name="adj" fmla="val 125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/>
              <a:t>Назад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Памятные места Седельникова.</a:t>
            </a:r>
            <a:br>
              <a:rPr lang="ru-RU" b="1" dirty="0" smtClean="0"/>
            </a:br>
            <a:r>
              <a:rPr lang="ru-RU" b="1" dirty="0" smtClean="0"/>
              <a:t>Здания – 9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5720" y="1447800"/>
            <a:ext cx="8643998" cy="90963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 это здание расположено на главной площади села. </a:t>
            </a:r>
          </a:p>
          <a:p>
            <a:r>
              <a:rPr lang="ru-RU" dirty="0" smtClean="0"/>
              <a:t>Как оно называется?</a:t>
            </a:r>
            <a:endParaRPr lang="ru-RU" dirty="0"/>
          </a:p>
        </p:txBody>
      </p:sp>
      <p:sp>
        <p:nvSpPr>
          <p:cNvPr id="5" name="AutoShape 3" descr="Белый мрамор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86116" y="6000768"/>
            <a:ext cx="2160594" cy="563563"/>
          </a:xfrm>
          <a:prstGeom prst="bevel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/>
              <a:t>Назад</a:t>
            </a:r>
            <a:endParaRPr lang="ru-RU" sz="2400" b="1" dirty="0"/>
          </a:p>
        </p:txBody>
      </p:sp>
      <p:pic>
        <p:nvPicPr>
          <p:cNvPr id="8" name="Содержимое 7" descr="здание администрации, 2007 г..jpg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857224" y="2500306"/>
            <a:ext cx="7409846" cy="33575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Люди нашего края – 5 </a:t>
            </a:r>
            <a:endParaRPr lang="ru-RU" dirty="0"/>
          </a:p>
        </p:txBody>
      </p:sp>
      <p:pic>
        <p:nvPicPr>
          <p:cNvPr id="6" name="Содержимое 5" descr="Хрящ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28662" y="1500174"/>
            <a:ext cx="3571900" cy="4902432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357818" y="1447800"/>
            <a:ext cx="3325172" cy="426721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Этот человек руководит нашим районом с декабря 2004 года. За годы его руководства у нас в селе появились «Губернаторский « и «Южный» жилые микрорайона, СКК «Сибиряк»,  храм Серафима Саровского и много других красивых и нужных зданий.</a:t>
            </a:r>
            <a:endParaRPr lang="ru-RU" dirty="0"/>
          </a:p>
        </p:txBody>
      </p:sp>
      <p:sp>
        <p:nvSpPr>
          <p:cNvPr id="5" name="AutoShape 3" descr="Белый мрамор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072198" y="5929330"/>
            <a:ext cx="2160594" cy="563563"/>
          </a:xfrm>
          <a:prstGeom prst="bevel">
            <a:avLst>
              <a:gd name="adj" fmla="val 125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/>
              <a:t>Назад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Люди нашего края – 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00174"/>
            <a:ext cx="3749040" cy="4572000"/>
          </a:xfrm>
        </p:spPr>
        <p:txBody>
          <a:bodyPr/>
          <a:lstStyle/>
          <a:p>
            <a:r>
              <a:rPr lang="ru-RU" dirty="0" smtClean="0"/>
              <a:t>А имя этого человека носят улицы в Седельникове и Таре. Он возглавил партизанский отряд в Седельниковской волости в 1919 году и боролся с белогвардейцами Колчака</a:t>
            </a:r>
            <a:endParaRPr lang="ru-RU" dirty="0"/>
          </a:p>
        </p:txBody>
      </p:sp>
      <p:pic>
        <p:nvPicPr>
          <p:cNvPr id="6" name="Содержимое 5" descr="Избышев А.И.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270500" y="1452562"/>
            <a:ext cx="3076575" cy="4562475"/>
          </a:xfrm>
        </p:spPr>
      </p:pic>
      <p:sp>
        <p:nvSpPr>
          <p:cNvPr id="5" name="AutoShape 3" descr="Белый мрамор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7488" y="6000768"/>
            <a:ext cx="2160594" cy="563563"/>
          </a:xfrm>
          <a:prstGeom prst="bevel">
            <a:avLst>
              <a:gd name="adj" fmla="val 125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/>
              <a:t>Назад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Люди нашего края – 7</a:t>
            </a:r>
            <a:endParaRPr lang="ru-RU" dirty="0"/>
          </a:p>
        </p:txBody>
      </p:sp>
      <p:pic>
        <p:nvPicPr>
          <p:cNvPr id="6" name="Содержимое 5" descr="Кропотов М.В.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1357298"/>
            <a:ext cx="3357586" cy="4476781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Одна из главных улиц Седельникова носит его имя. Он – герой Великой Отечественной войны. В сквере у первой Седельниковской школы его подвигу установлен памятник.</a:t>
            </a:r>
            <a:endParaRPr lang="ru-RU" dirty="0"/>
          </a:p>
        </p:txBody>
      </p:sp>
      <p:sp>
        <p:nvSpPr>
          <p:cNvPr id="5" name="AutoShape 3" descr="Белый мрамор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7488" y="6000768"/>
            <a:ext cx="2160594" cy="563563"/>
          </a:xfrm>
          <a:prstGeom prst="bevel">
            <a:avLst>
              <a:gd name="adj" fmla="val 125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/>
              <a:t>Назад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Люди нашего края – 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447800"/>
            <a:ext cx="4234844" cy="4572000"/>
          </a:xfrm>
        </p:spPr>
        <p:txBody>
          <a:bodyPr/>
          <a:lstStyle/>
          <a:p>
            <a:r>
              <a:rPr lang="ru-RU" dirty="0" smtClean="0"/>
              <a:t>А это – единственная в нашем районе женщина-тракторист – Герой Социалистического труда.  Работать она начала ещё в войну и до конца 80-х годов не выпускала из рук рычаги трактора.</a:t>
            </a:r>
            <a:endParaRPr lang="ru-RU" dirty="0"/>
          </a:p>
        </p:txBody>
      </p:sp>
      <p:pic>
        <p:nvPicPr>
          <p:cNvPr id="6" name="Содержимое 5" descr="Мансура Речапова.bmp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140426" y="1428736"/>
            <a:ext cx="3503540" cy="4929222"/>
          </a:xfrm>
        </p:spPr>
      </p:pic>
      <p:sp>
        <p:nvSpPr>
          <p:cNvPr id="5" name="AutoShape 3" descr="Белый мрамор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14414" y="5857892"/>
            <a:ext cx="2160594" cy="563563"/>
          </a:xfrm>
          <a:prstGeom prst="bevel">
            <a:avLst>
              <a:gd name="adj" fmla="val 125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/>
              <a:t>Назад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Люди нашего края – 9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00496" y="1447800"/>
            <a:ext cx="4682494" cy="205263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Этот человек – единственный в нашем районе, кто стал полным кавалером солдатского ордена Славы. Разведчик, прошёл всю Великую Отечественную войну.</a:t>
            </a:r>
            <a:endParaRPr lang="ru-RU" dirty="0"/>
          </a:p>
        </p:txBody>
      </p:sp>
      <p:sp>
        <p:nvSpPr>
          <p:cNvPr id="5" name="AutoShape 3" descr="Белый мрамор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857488" y="6000768"/>
            <a:ext cx="2160594" cy="563563"/>
          </a:xfrm>
          <a:prstGeom prst="bevel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/>
              <a:t>Назад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428736"/>
            <a:ext cx="2928958" cy="440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689718"/>
            <a:ext cx="3257552" cy="272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Люди нашего края – 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47800"/>
            <a:ext cx="4377720" cy="205263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При каком директоре в вашей школе появился скаутский отряд? </a:t>
            </a:r>
          </a:p>
          <a:p>
            <a:r>
              <a:rPr lang="ru-RU" dirty="0" smtClean="0"/>
              <a:t>Он же стал основателем музея в Седельниковском профессиональном училище № 65</a:t>
            </a:r>
            <a:endParaRPr lang="ru-RU" dirty="0"/>
          </a:p>
        </p:txBody>
      </p:sp>
      <p:sp>
        <p:nvSpPr>
          <p:cNvPr id="5" name="AutoShape 3" descr="Белый мрамор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857488" y="6000768"/>
            <a:ext cx="2160594" cy="563563"/>
          </a:xfrm>
          <a:prstGeom prst="bevel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/>
              <a:t>Назад</a:t>
            </a:r>
            <a:endParaRPr lang="ru-RU" sz="2400" b="1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57752" y="1500174"/>
            <a:ext cx="3648075" cy="406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915276" cy="91759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2 тур – «Наша природа»</a:t>
            </a:r>
            <a:endParaRPr lang="ru-RU" sz="4800" b="1" dirty="0"/>
          </a:p>
        </p:txBody>
      </p:sp>
      <p:sp>
        <p:nvSpPr>
          <p:cNvPr id="2050" name="AutoShap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2910" y="1643050"/>
            <a:ext cx="990583" cy="1044571"/>
          </a:xfrm>
          <a:prstGeom prst="star8">
            <a:avLst>
              <a:gd name="adj" fmla="val 38250"/>
            </a:avLst>
          </a:prstGeom>
          <a:solidFill>
            <a:srgbClr val="9BBB59"/>
          </a:solidFill>
          <a:ln w="127000" cmpd="dbl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 smtClean="0"/>
              <a:t>2</a:t>
            </a:r>
            <a:endParaRPr lang="ru-RU" sz="2400" b="1" dirty="0"/>
          </a:p>
        </p:txBody>
      </p:sp>
      <p:sp>
        <p:nvSpPr>
          <p:cNvPr id="5" name="AutoShap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643174" y="1643050"/>
            <a:ext cx="990583" cy="1044571"/>
          </a:xfrm>
          <a:prstGeom prst="star8">
            <a:avLst>
              <a:gd name="adj" fmla="val 38250"/>
            </a:avLst>
          </a:prstGeom>
          <a:solidFill>
            <a:srgbClr val="9BBB59"/>
          </a:solidFill>
          <a:ln w="127000" cmpd="dbl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 smtClean="0"/>
              <a:t>2</a:t>
            </a:r>
            <a:endParaRPr lang="ru-RU" sz="2400" b="1" dirty="0"/>
          </a:p>
        </p:txBody>
      </p:sp>
      <p:sp>
        <p:nvSpPr>
          <p:cNvPr id="6" name="AutoShap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786314" y="1643050"/>
            <a:ext cx="990583" cy="1044571"/>
          </a:xfrm>
          <a:prstGeom prst="star8">
            <a:avLst>
              <a:gd name="adj" fmla="val 38250"/>
            </a:avLst>
          </a:prstGeom>
          <a:solidFill>
            <a:srgbClr val="9BBB59"/>
          </a:solidFill>
          <a:ln w="127000" cmpd="dbl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 smtClean="0"/>
              <a:t>2</a:t>
            </a:r>
            <a:endParaRPr lang="ru-RU" sz="2400" b="1" dirty="0"/>
          </a:p>
        </p:txBody>
      </p:sp>
      <p:sp>
        <p:nvSpPr>
          <p:cNvPr id="7" name="AutoShape 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000892" y="1643050"/>
            <a:ext cx="990583" cy="1044571"/>
          </a:xfrm>
          <a:prstGeom prst="star8">
            <a:avLst>
              <a:gd name="adj" fmla="val 38250"/>
            </a:avLst>
          </a:prstGeom>
          <a:solidFill>
            <a:srgbClr val="9BBB59"/>
          </a:solidFill>
          <a:ln w="127000" cmpd="dbl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 smtClean="0"/>
              <a:t>2</a:t>
            </a:r>
            <a:endParaRPr lang="ru-RU" sz="2000" b="1" dirty="0"/>
          </a:p>
        </p:txBody>
      </p:sp>
      <p:sp>
        <p:nvSpPr>
          <p:cNvPr id="8" name="AutoShape 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42910" y="3000372"/>
            <a:ext cx="990583" cy="1044571"/>
          </a:xfrm>
          <a:prstGeom prst="star8">
            <a:avLst>
              <a:gd name="adj" fmla="val 38250"/>
            </a:avLst>
          </a:prstGeom>
          <a:solidFill>
            <a:srgbClr val="9BBB59"/>
          </a:solidFill>
          <a:ln w="127000" cmpd="dbl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 smtClean="0"/>
              <a:t>4</a:t>
            </a:r>
            <a:endParaRPr lang="ru-RU" sz="2400" b="1" dirty="0"/>
          </a:p>
        </p:txBody>
      </p:sp>
      <p:sp>
        <p:nvSpPr>
          <p:cNvPr id="9" name="AutoShape 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643174" y="3000372"/>
            <a:ext cx="990583" cy="1044571"/>
          </a:xfrm>
          <a:prstGeom prst="star8">
            <a:avLst>
              <a:gd name="adj" fmla="val 38250"/>
            </a:avLst>
          </a:prstGeom>
          <a:solidFill>
            <a:srgbClr val="9BBB59"/>
          </a:solidFill>
          <a:ln w="127000" cmpd="dbl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 smtClean="0"/>
              <a:t>4</a:t>
            </a:r>
            <a:endParaRPr lang="ru-RU" sz="2400" b="1" dirty="0"/>
          </a:p>
        </p:txBody>
      </p:sp>
      <p:sp>
        <p:nvSpPr>
          <p:cNvPr id="10" name="AutoShape 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786314" y="3000372"/>
            <a:ext cx="990583" cy="1044571"/>
          </a:xfrm>
          <a:prstGeom prst="star8">
            <a:avLst>
              <a:gd name="adj" fmla="val 38250"/>
            </a:avLst>
          </a:prstGeom>
          <a:solidFill>
            <a:srgbClr val="9BBB59"/>
          </a:solidFill>
          <a:ln w="127000" cmpd="dbl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 smtClean="0"/>
              <a:t>4</a:t>
            </a:r>
            <a:endParaRPr lang="ru-RU" sz="2400" b="1" dirty="0"/>
          </a:p>
        </p:txBody>
      </p:sp>
      <p:sp>
        <p:nvSpPr>
          <p:cNvPr id="11" name="AutoShape 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000892" y="3000372"/>
            <a:ext cx="990583" cy="1044571"/>
          </a:xfrm>
          <a:prstGeom prst="star8">
            <a:avLst>
              <a:gd name="adj" fmla="val 38250"/>
            </a:avLst>
          </a:prstGeom>
          <a:solidFill>
            <a:srgbClr val="9BBB59"/>
          </a:solidFill>
          <a:ln w="127000" cmpd="dbl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 smtClean="0"/>
              <a:t>4</a:t>
            </a:r>
            <a:endParaRPr lang="ru-RU" sz="2400" b="1" dirty="0"/>
          </a:p>
        </p:txBody>
      </p:sp>
      <p:sp>
        <p:nvSpPr>
          <p:cNvPr id="12" name="AutoShape 2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42910" y="4357694"/>
            <a:ext cx="990583" cy="1044571"/>
          </a:xfrm>
          <a:prstGeom prst="star8">
            <a:avLst>
              <a:gd name="adj" fmla="val 38250"/>
            </a:avLst>
          </a:prstGeom>
          <a:solidFill>
            <a:srgbClr val="9BBB59"/>
          </a:solidFill>
          <a:ln w="127000" cmpd="dbl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 smtClean="0"/>
              <a:t>6</a:t>
            </a:r>
            <a:endParaRPr lang="ru-RU" sz="2400" b="1" dirty="0"/>
          </a:p>
        </p:txBody>
      </p:sp>
      <p:sp>
        <p:nvSpPr>
          <p:cNvPr id="13" name="AutoShape 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643174" y="4357694"/>
            <a:ext cx="990583" cy="1044571"/>
          </a:xfrm>
          <a:prstGeom prst="star8">
            <a:avLst>
              <a:gd name="adj" fmla="val 38250"/>
            </a:avLst>
          </a:prstGeom>
          <a:solidFill>
            <a:srgbClr val="9BBB59"/>
          </a:solidFill>
          <a:ln w="127000" cmpd="dbl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 smtClean="0"/>
              <a:t>6</a:t>
            </a:r>
            <a:endParaRPr lang="ru-RU" sz="2400" b="1" dirty="0"/>
          </a:p>
        </p:txBody>
      </p:sp>
      <p:sp>
        <p:nvSpPr>
          <p:cNvPr id="14" name="AutoShape 2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786314" y="4357694"/>
            <a:ext cx="990583" cy="1044571"/>
          </a:xfrm>
          <a:prstGeom prst="star8">
            <a:avLst>
              <a:gd name="adj" fmla="val 38250"/>
            </a:avLst>
          </a:prstGeom>
          <a:solidFill>
            <a:srgbClr val="9BBB59"/>
          </a:solidFill>
          <a:ln w="127000" cmpd="dbl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 smtClean="0"/>
              <a:t>6</a:t>
            </a:r>
            <a:endParaRPr lang="ru-RU" sz="2400" b="1" dirty="0"/>
          </a:p>
        </p:txBody>
      </p:sp>
      <p:sp>
        <p:nvSpPr>
          <p:cNvPr id="15" name="AutoShape 2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000892" y="4357694"/>
            <a:ext cx="990583" cy="1044571"/>
          </a:xfrm>
          <a:prstGeom prst="star8">
            <a:avLst>
              <a:gd name="adj" fmla="val 38250"/>
            </a:avLst>
          </a:prstGeom>
          <a:solidFill>
            <a:srgbClr val="9BBB59"/>
          </a:solidFill>
          <a:ln w="127000" cmpd="dbl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 smtClean="0"/>
              <a:t>6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28596" y="1000108"/>
            <a:ext cx="16430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B050"/>
                </a:solidFill>
              </a:rPr>
              <a:t>Деревья</a:t>
            </a:r>
            <a:endParaRPr lang="ru-RU" sz="25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28860" y="1000108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Птицы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14810" y="1000108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Животные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72264" y="1000108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Насекомые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2571736" y="5715016"/>
            <a:ext cx="3571900" cy="857256"/>
          </a:xfrm>
          <a:prstGeom prst="rightArrow">
            <a:avLst>
              <a:gd name="adj1" fmla="val 50000"/>
              <a:gd name="adj2" fmla="val 58671"/>
            </a:avLst>
          </a:prstGeom>
          <a:solidFill>
            <a:srgbClr val="FFFF00"/>
          </a:solidFill>
          <a:ln w="63500" cmpd="thickThin">
            <a:solidFill>
              <a:srgbClr val="C0504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>
                <a:hlinkClick r:id="rId14" action="ppaction://hlinksldjump"/>
              </a:rPr>
              <a:t>Переходим в 3 тур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Поздравляем!!!</a:t>
            </a:r>
            <a:endParaRPr lang="ru-RU" sz="4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Награждение победителей.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86842" cy="9890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3 тур – «Памятные места Седельникова»</a:t>
            </a:r>
            <a:endParaRPr lang="ru-RU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285860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Памятники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8926" y="1357298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Знакомые места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2264" y="1357298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Здания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74" name="AutoShap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14282" y="3286124"/>
            <a:ext cx="1928826" cy="714380"/>
          </a:xfrm>
          <a:prstGeom prst="ribbon2">
            <a:avLst>
              <a:gd name="adj1" fmla="val 12500"/>
              <a:gd name="adj2" fmla="val 50000"/>
            </a:avLst>
          </a:prstGeom>
          <a:gradFill rotWithShape="0">
            <a:gsLst>
              <a:gs pos="0">
                <a:srgbClr val="F79646"/>
              </a:gs>
              <a:gs pos="100000">
                <a:srgbClr val="974706"/>
              </a:gs>
            </a:gsLst>
            <a:lin ang="2700000" scaled="1"/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 smtClean="0"/>
              <a:t>6</a:t>
            </a:r>
            <a:endParaRPr lang="ru-RU" sz="2400" b="1" dirty="0"/>
          </a:p>
        </p:txBody>
      </p:sp>
      <p:sp>
        <p:nvSpPr>
          <p:cNvPr id="8" name="AutoShap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14282" y="2143116"/>
            <a:ext cx="1928826" cy="714380"/>
          </a:xfrm>
          <a:prstGeom prst="ribbon2">
            <a:avLst>
              <a:gd name="adj1" fmla="val 12500"/>
              <a:gd name="adj2" fmla="val 50000"/>
            </a:avLst>
          </a:prstGeom>
          <a:gradFill rotWithShape="0">
            <a:gsLst>
              <a:gs pos="0">
                <a:srgbClr val="F79646"/>
              </a:gs>
              <a:gs pos="100000">
                <a:srgbClr val="974706"/>
              </a:gs>
            </a:gsLst>
            <a:lin ang="2700000" scaled="1"/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 smtClean="0"/>
              <a:t>3</a:t>
            </a:r>
            <a:endParaRPr lang="ru-RU" sz="2400" b="1" dirty="0"/>
          </a:p>
        </p:txBody>
      </p:sp>
      <p:sp>
        <p:nvSpPr>
          <p:cNvPr id="9" name="AutoShap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14282" y="4500570"/>
            <a:ext cx="1928826" cy="714380"/>
          </a:xfrm>
          <a:prstGeom prst="ribbon2">
            <a:avLst>
              <a:gd name="adj1" fmla="val 12500"/>
              <a:gd name="adj2" fmla="val 50000"/>
            </a:avLst>
          </a:prstGeom>
          <a:gradFill rotWithShape="0">
            <a:gsLst>
              <a:gs pos="0">
                <a:srgbClr val="F79646"/>
              </a:gs>
              <a:gs pos="100000">
                <a:srgbClr val="974706"/>
              </a:gs>
            </a:gsLst>
            <a:lin ang="2700000" scaled="1"/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 smtClean="0"/>
              <a:t>9</a:t>
            </a:r>
            <a:endParaRPr lang="ru-RU" sz="2400" b="1" dirty="0"/>
          </a:p>
        </p:txBody>
      </p:sp>
      <p:sp>
        <p:nvSpPr>
          <p:cNvPr id="10" name="AutoShape 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86116" y="2143116"/>
            <a:ext cx="1928826" cy="714380"/>
          </a:xfrm>
          <a:prstGeom prst="ribbon2">
            <a:avLst>
              <a:gd name="adj1" fmla="val 12500"/>
              <a:gd name="adj2" fmla="val 50000"/>
            </a:avLst>
          </a:prstGeom>
          <a:gradFill rotWithShape="0">
            <a:gsLst>
              <a:gs pos="0">
                <a:srgbClr val="F79646"/>
              </a:gs>
              <a:gs pos="100000">
                <a:srgbClr val="974706"/>
              </a:gs>
            </a:gsLst>
            <a:lin ang="2700000" scaled="1"/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 smtClean="0"/>
              <a:t>3</a:t>
            </a:r>
            <a:endParaRPr lang="ru-RU" sz="2400" b="1" dirty="0"/>
          </a:p>
        </p:txBody>
      </p:sp>
      <p:sp>
        <p:nvSpPr>
          <p:cNvPr id="11" name="AutoShape 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572264" y="2071678"/>
            <a:ext cx="1928826" cy="714380"/>
          </a:xfrm>
          <a:prstGeom prst="ribbon2">
            <a:avLst>
              <a:gd name="adj1" fmla="val 12500"/>
              <a:gd name="adj2" fmla="val 50000"/>
            </a:avLst>
          </a:prstGeom>
          <a:gradFill rotWithShape="0">
            <a:gsLst>
              <a:gs pos="0">
                <a:srgbClr val="F79646"/>
              </a:gs>
              <a:gs pos="100000">
                <a:srgbClr val="974706"/>
              </a:gs>
            </a:gsLst>
            <a:lin ang="2700000" scaled="1"/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 smtClean="0"/>
              <a:t>3</a:t>
            </a:r>
            <a:endParaRPr lang="ru-RU" sz="2400" b="1" dirty="0"/>
          </a:p>
        </p:txBody>
      </p:sp>
      <p:sp>
        <p:nvSpPr>
          <p:cNvPr id="12" name="AutoShape 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14678" y="3286124"/>
            <a:ext cx="1928826" cy="714380"/>
          </a:xfrm>
          <a:prstGeom prst="ribbon2">
            <a:avLst>
              <a:gd name="adj1" fmla="val 12500"/>
              <a:gd name="adj2" fmla="val 50000"/>
            </a:avLst>
          </a:prstGeom>
          <a:gradFill rotWithShape="0">
            <a:gsLst>
              <a:gs pos="0">
                <a:srgbClr val="F79646"/>
              </a:gs>
              <a:gs pos="100000">
                <a:srgbClr val="974706"/>
              </a:gs>
            </a:gsLst>
            <a:lin ang="2700000" scaled="1"/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 smtClean="0"/>
              <a:t>6</a:t>
            </a:r>
            <a:endParaRPr lang="ru-RU" sz="2400" b="1" dirty="0"/>
          </a:p>
        </p:txBody>
      </p:sp>
      <p:sp>
        <p:nvSpPr>
          <p:cNvPr id="13" name="AutoShape 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500826" y="3214686"/>
            <a:ext cx="1928826" cy="714380"/>
          </a:xfrm>
          <a:prstGeom prst="ribbon2">
            <a:avLst>
              <a:gd name="adj1" fmla="val 12500"/>
              <a:gd name="adj2" fmla="val 50000"/>
            </a:avLst>
          </a:prstGeom>
          <a:gradFill rotWithShape="0">
            <a:gsLst>
              <a:gs pos="0">
                <a:srgbClr val="F79646"/>
              </a:gs>
              <a:gs pos="100000">
                <a:srgbClr val="974706"/>
              </a:gs>
            </a:gsLst>
            <a:lin ang="2700000" scaled="1"/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 smtClean="0"/>
              <a:t>6</a:t>
            </a:r>
            <a:endParaRPr lang="ru-RU" sz="2400" b="1" dirty="0"/>
          </a:p>
        </p:txBody>
      </p:sp>
      <p:sp>
        <p:nvSpPr>
          <p:cNvPr id="14" name="AutoShape 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214678" y="4500570"/>
            <a:ext cx="1928826" cy="714380"/>
          </a:xfrm>
          <a:prstGeom prst="ribbon2">
            <a:avLst>
              <a:gd name="adj1" fmla="val 12500"/>
              <a:gd name="adj2" fmla="val 50000"/>
            </a:avLst>
          </a:prstGeom>
          <a:gradFill rotWithShape="0">
            <a:gsLst>
              <a:gs pos="0">
                <a:srgbClr val="F79646"/>
              </a:gs>
              <a:gs pos="100000">
                <a:srgbClr val="974706"/>
              </a:gs>
            </a:gsLst>
            <a:lin ang="2700000" scaled="1"/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 smtClean="0"/>
              <a:t>9</a:t>
            </a:r>
            <a:endParaRPr lang="ru-RU" sz="2400" b="1" dirty="0"/>
          </a:p>
        </p:txBody>
      </p:sp>
      <p:sp>
        <p:nvSpPr>
          <p:cNvPr id="15" name="AutoShape 2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500826" y="4429132"/>
            <a:ext cx="1928826" cy="714380"/>
          </a:xfrm>
          <a:prstGeom prst="ribbon2">
            <a:avLst>
              <a:gd name="adj1" fmla="val 12500"/>
              <a:gd name="adj2" fmla="val 50000"/>
            </a:avLst>
          </a:prstGeom>
          <a:gradFill rotWithShape="0">
            <a:gsLst>
              <a:gs pos="0">
                <a:srgbClr val="F79646"/>
              </a:gs>
              <a:gs pos="100000">
                <a:srgbClr val="974706"/>
              </a:gs>
            </a:gsLst>
            <a:lin ang="2700000" scaled="1"/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 smtClean="0"/>
              <a:t>9</a:t>
            </a:r>
            <a:endParaRPr lang="ru-RU" sz="2400" b="1" dirty="0"/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2428860" y="5572140"/>
            <a:ext cx="3857652" cy="857256"/>
          </a:xfrm>
          <a:prstGeom prst="rightArrow">
            <a:avLst>
              <a:gd name="adj1" fmla="val 50000"/>
              <a:gd name="adj2" fmla="val 58671"/>
            </a:avLst>
          </a:prstGeom>
          <a:solidFill>
            <a:srgbClr val="FFFF00"/>
          </a:solidFill>
          <a:ln w="63500" cmpd="thickThin">
            <a:solidFill>
              <a:srgbClr val="C0504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>
                <a:hlinkClick r:id="rId11" action="ppaction://hlinksldjump"/>
              </a:rPr>
              <a:t>Переходим в 4 тур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772400" cy="91759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4 тур – «Люди нашего края»</a:t>
            </a:r>
            <a:endParaRPr lang="ru-RU" sz="4800" b="1" dirty="0"/>
          </a:p>
        </p:txBody>
      </p:sp>
      <p:sp>
        <p:nvSpPr>
          <p:cNvPr id="4098" name="AutoShap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71538" y="4000504"/>
            <a:ext cx="1571636" cy="857256"/>
          </a:xfrm>
          <a:prstGeom prst="flowChartAlternateProcess">
            <a:avLst/>
          </a:prstGeom>
          <a:solidFill>
            <a:srgbClr val="00B0F0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b="1" dirty="0" smtClean="0"/>
              <a:t>5</a:t>
            </a:r>
            <a:endParaRPr lang="ru-RU" sz="2400" b="1" dirty="0"/>
          </a:p>
        </p:txBody>
      </p:sp>
      <p:sp>
        <p:nvSpPr>
          <p:cNvPr id="5" name="AutoShap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857620" y="1500174"/>
            <a:ext cx="1571636" cy="857256"/>
          </a:xfrm>
          <a:prstGeom prst="flowChartAlternateProcess">
            <a:avLst/>
          </a:prstGeom>
          <a:solidFill>
            <a:srgbClr val="00B0F0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b="1" dirty="0" smtClean="0"/>
              <a:t>10</a:t>
            </a:r>
            <a:endParaRPr lang="ru-RU" sz="2400" b="1" dirty="0"/>
          </a:p>
        </p:txBody>
      </p:sp>
      <p:sp>
        <p:nvSpPr>
          <p:cNvPr id="6" name="AutoShap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858016" y="3857628"/>
            <a:ext cx="1571636" cy="857256"/>
          </a:xfrm>
          <a:prstGeom prst="flowChartAlternateProcess">
            <a:avLst/>
          </a:prstGeom>
          <a:solidFill>
            <a:srgbClr val="00B0F0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b="1" dirty="0" smtClean="0"/>
              <a:t>7</a:t>
            </a:r>
            <a:endParaRPr lang="ru-RU" sz="2400" b="1" dirty="0"/>
          </a:p>
        </p:txBody>
      </p:sp>
      <p:sp>
        <p:nvSpPr>
          <p:cNvPr id="7" name="AutoShape 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071670" y="2571744"/>
            <a:ext cx="1571636" cy="857256"/>
          </a:xfrm>
          <a:prstGeom prst="flowChartAlternateProcess">
            <a:avLst/>
          </a:prstGeom>
          <a:solidFill>
            <a:srgbClr val="00B0F0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b="1" dirty="0" smtClean="0"/>
              <a:t>8</a:t>
            </a:r>
            <a:endParaRPr lang="ru-RU" sz="2400" b="1" dirty="0"/>
          </a:p>
        </p:txBody>
      </p:sp>
      <p:sp>
        <p:nvSpPr>
          <p:cNvPr id="8" name="AutoShape 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643570" y="2571744"/>
            <a:ext cx="1571636" cy="857256"/>
          </a:xfrm>
          <a:prstGeom prst="flowChartAlternateProcess">
            <a:avLst/>
          </a:prstGeom>
          <a:solidFill>
            <a:srgbClr val="00B0F0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b="1" dirty="0" smtClean="0"/>
              <a:t>9</a:t>
            </a:r>
            <a:endParaRPr lang="ru-RU" sz="2400" b="1" dirty="0"/>
          </a:p>
        </p:txBody>
      </p:sp>
      <p:sp>
        <p:nvSpPr>
          <p:cNvPr id="9" name="AutoShape 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857620" y="3929066"/>
            <a:ext cx="1571636" cy="857256"/>
          </a:xfrm>
          <a:prstGeom prst="flowChartAlternateProcess">
            <a:avLst/>
          </a:prstGeom>
          <a:solidFill>
            <a:srgbClr val="00B0F0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b="1" dirty="0" smtClean="0"/>
              <a:t>6</a:t>
            </a:r>
            <a:endParaRPr lang="ru-RU" sz="2400" b="1" dirty="0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3071802" y="5572140"/>
            <a:ext cx="3000396" cy="1000132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>
                <a:hlinkClick r:id="rId8" action="ppaction://hlinksldjump"/>
              </a:rPr>
              <a:t>Награждение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Малая Родина – 1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28596" y="1447800"/>
            <a:ext cx="8358246" cy="1052506"/>
          </a:xfrm>
        </p:spPr>
        <p:txBody>
          <a:bodyPr/>
          <a:lstStyle/>
          <a:p>
            <a:r>
              <a:rPr lang="ru-RU" dirty="0" smtClean="0"/>
              <a:t>Какой из представленных гербов является гербом Седельниковского района?</a:t>
            </a:r>
            <a:endParaRPr lang="ru-RU" dirty="0"/>
          </a:p>
        </p:txBody>
      </p:sp>
      <p:pic>
        <p:nvPicPr>
          <p:cNvPr id="6" name="Содержимое 5" descr="герб Сед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57158" y="2714619"/>
            <a:ext cx="2286016" cy="2577093"/>
          </a:xfrm>
        </p:spPr>
      </p:pic>
      <p:sp>
        <p:nvSpPr>
          <p:cNvPr id="3075" name="AutoShape 3" descr="Белый мрамор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7488" y="6000768"/>
            <a:ext cx="2160594" cy="563563"/>
          </a:xfrm>
          <a:prstGeom prst="bevel">
            <a:avLst>
              <a:gd name="adj" fmla="val 125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/>
              <a:t>Назад</a:t>
            </a:r>
            <a:endParaRPr lang="ru-RU" sz="2400" b="1" dirty="0"/>
          </a:p>
        </p:txBody>
      </p:sp>
      <p:pic>
        <p:nvPicPr>
          <p:cNvPr id="7" name="Рисунок 6" descr="герб России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2928934"/>
            <a:ext cx="2100504" cy="2490786"/>
          </a:xfrm>
          <a:prstGeom prst="rect">
            <a:avLst/>
          </a:prstGeom>
        </p:spPr>
      </p:pic>
      <p:pic>
        <p:nvPicPr>
          <p:cNvPr id="8" name="Рисунок 7" descr="герб Ом.об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2198" y="2571744"/>
            <a:ext cx="2786062" cy="2786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Малая Родина – 2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8715436" cy="11239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Перед вам три изображения. </a:t>
            </a:r>
          </a:p>
          <a:p>
            <a:r>
              <a:rPr lang="ru-RU" dirty="0" smtClean="0"/>
              <a:t>Какая из представленных птиц является символом Седельниковского района</a:t>
            </a:r>
            <a:endParaRPr lang="ru-RU" dirty="0"/>
          </a:p>
        </p:txBody>
      </p:sp>
      <p:pic>
        <p:nvPicPr>
          <p:cNvPr id="7" name="Содержимое 6" descr="глухарь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143636" y="3571876"/>
            <a:ext cx="2732503" cy="2571768"/>
          </a:xfrm>
        </p:spPr>
      </p:pic>
      <p:sp>
        <p:nvSpPr>
          <p:cNvPr id="6" name="AutoShape 3" descr="Белый мрамор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7488" y="6000768"/>
            <a:ext cx="2160594" cy="563563"/>
          </a:xfrm>
          <a:prstGeom prst="bevel">
            <a:avLst>
              <a:gd name="adj" fmla="val 125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/>
              <a:t>Назад</a:t>
            </a:r>
            <a:endParaRPr lang="ru-RU" sz="2400" b="1" dirty="0"/>
          </a:p>
        </p:txBody>
      </p:sp>
      <p:pic>
        <p:nvPicPr>
          <p:cNvPr id="8" name="Рисунок 7" descr="дятел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3526607"/>
            <a:ext cx="1928826" cy="2797088"/>
          </a:xfrm>
          <a:prstGeom prst="rect">
            <a:avLst/>
          </a:prstGeom>
        </p:spPr>
      </p:pic>
      <p:pic>
        <p:nvPicPr>
          <p:cNvPr id="9" name="Рисунок 8" descr="журавль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298" y="3000372"/>
            <a:ext cx="3448059" cy="2580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Малая Родина – 3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28596" y="1447800"/>
            <a:ext cx="4714908" cy="162401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Перед вами три флага. Какой из них символизирует Омскую область?</a:t>
            </a:r>
            <a:endParaRPr lang="ru-RU" dirty="0"/>
          </a:p>
        </p:txBody>
      </p:sp>
      <p:pic>
        <p:nvPicPr>
          <p:cNvPr id="7" name="Содержимое 6" descr="Флаг ОО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535593" y="1428737"/>
            <a:ext cx="3000396" cy="2000264"/>
          </a:xfrm>
        </p:spPr>
      </p:pic>
      <p:sp>
        <p:nvSpPr>
          <p:cNvPr id="6" name="AutoShape 3" descr="Белый мрамор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7488" y="6000768"/>
            <a:ext cx="2160594" cy="563563"/>
          </a:xfrm>
          <a:prstGeom prst="bevel">
            <a:avLst>
              <a:gd name="adj" fmla="val 125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/>
              <a:t>Назад</a:t>
            </a:r>
            <a:endParaRPr lang="ru-RU" sz="2400" b="1" dirty="0"/>
          </a:p>
        </p:txBody>
      </p:sp>
      <p:pic>
        <p:nvPicPr>
          <p:cNvPr id="8" name="Рисунок 7" descr="флаг Се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3857628"/>
            <a:ext cx="2996568" cy="1867297"/>
          </a:xfrm>
          <a:prstGeom prst="rect">
            <a:avLst/>
          </a:prstGeom>
        </p:spPr>
      </p:pic>
      <p:pic>
        <p:nvPicPr>
          <p:cNvPr id="9" name="Рисунок 8" descr="флаг России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7356" y="3873296"/>
            <a:ext cx="2714644" cy="1808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241</TotalTime>
  <Words>1100</Words>
  <Application>Microsoft Office PowerPoint</Application>
  <PresentationFormat>Экран (4:3)</PresentationFormat>
  <Paragraphs>172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Справедливость</vt:lpstr>
      <vt:lpstr>Мой край – моя Родина (интеллектуальная игра для 1 класса)</vt:lpstr>
      <vt:lpstr>Правила игры</vt:lpstr>
      <vt:lpstr>1 тур – «Малая Родина»</vt:lpstr>
      <vt:lpstr>2 тур – «Наша природа»</vt:lpstr>
      <vt:lpstr>3 тур – «Памятные места Седельникова»</vt:lpstr>
      <vt:lpstr>4 тур – «Люди нашего края»</vt:lpstr>
      <vt:lpstr>Малая Родина – 1 </vt:lpstr>
      <vt:lpstr>Малая Родина – 2 </vt:lpstr>
      <vt:lpstr>Малая Родина – 3 </vt:lpstr>
      <vt:lpstr>Малая Родина – 4 </vt:lpstr>
      <vt:lpstr>Малая Родина – 5</vt:lpstr>
      <vt:lpstr>Малая Родина – 6</vt:lpstr>
      <vt:lpstr>Наша природа.  Деревья – 2 </vt:lpstr>
      <vt:lpstr>Наша природа.  Деревья – 4 </vt:lpstr>
      <vt:lpstr>Наша природа.  Деревья – 6</vt:lpstr>
      <vt:lpstr>Наша природа.  Птицы – 2 </vt:lpstr>
      <vt:lpstr>Наша природа.  Птицы – 4 </vt:lpstr>
      <vt:lpstr>Наша природа.  Птицы – 6 </vt:lpstr>
      <vt:lpstr>Наша природа.  Животные – 2 </vt:lpstr>
      <vt:lpstr>Наша природа.  Животные – 4 </vt:lpstr>
      <vt:lpstr>Наша природа.  Животные – 6 </vt:lpstr>
      <vt:lpstr>Наша природа.  Насекомые – 2 </vt:lpstr>
      <vt:lpstr>Наша природа.  Насекомые – 4 </vt:lpstr>
      <vt:lpstr>Наша природа.  Насекомые – 6 </vt:lpstr>
      <vt:lpstr>Памятные места Седельникова. Памятники – 3 </vt:lpstr>
      <vt:lpstr>Памятные места Седельникова. Памятники – 6</vt:lpstr>
      <vt:lpstr>Памятные места Седельникова. Памятники – 9</vt:lpstr>
      <vt:lpstr>Памятные места Седельникова. Знакомые места – 3 </vt:lpstr>
      <vt:lpstr>Памятные места Седельникова. Знакомые места – 6</vt:lpstr>
      <vt:lpstr>Памятные места Седельникова. Знакомые места – 9</vt:lpstr>
      <vt:lpstr>Памятные места Седельникова. Здания – 3 </vt:lpstr>
      <vt:lpstr>Памятные места Седельникова. Здания – 6</vt:lpstr>
      <vt:lpstr>Памятные места Седельникова. Здания – 9</vt:lpstr>
      <vt:lpstr>Люди нашего края – 5 </vt:lpstr>
      <vt:lpstr>Люди нашего края – 6</vt:lpstr>
      <vt:lpstr>Люди нашего края – 7</vt:lpstr>
      <vt:lpstr>Люди нашего края – 8</vt:lpstr>
      <vt:lpstr>Люди нашего края – 9</vt:lpstr>
      <vt:lpstr>Люди нашего края – 10</vt:lpstr>
      <vt:lpstr>Награждение победителей.</vt:lpstr>
    </vt:vector>
  </TitlesOfParts>
  <Company>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край – моя Родина (интеллектуальная игра для 1 класса)</dc:title>
  <dc:creator>KDmin</dc:creator>
  <cp:lastModifiedBy>KDmin</cp:lastModifiedBy>
  <cp:revision>37</cp:revision>
  <dcterms:created xsi:type="dcterms:W3CDTF">2011-11-30T03:26:25Z</dcterms:created>
  <dcterms:modified xsi:type="dcterms:W3CDTF">2011-12-05T04:23:10Z</dcterms:modified>
</cp:coreProperties>
</file>