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311" r:id="rId6"/>
    <p:sldId id="266" r:id="rId7"/>
    <p:sldId id="312" r:id="rId8"/>
    <p:sldId id="262" r:id="rId9"/>
    <p:sldId id="313" r:id="rId10"/>
    <p:sldId id="263" r:id="rId11"/>
    <p:sldId id="314" r:id="rId12"/>
    <p:sldId id="264" r:id="rId13"/>
    <p:sldId id="315" r:id="rId14"/>
    <p:sldId id="265" r:id="rId15"/>
    <p:sldId id="316" r:id="rId16"/>
    <p:sldId id="267" r:id="rId17"/>
    <p:sldId id="317" r:id="rId18"/>
    <p:sldId id="268" r:id="rId19"/>
    <p:sldId id="318" r:id="rId20"/>
    <p:sldId id="269" r:id="rId21"/>
    <p:sldId id="319" r:id="rId22"/>
    <p:sldId id="270" r:id="rId23"/>
    <p:sldId id="320" r:id="rId24"/>
    <p:sldId id="271" r:id="rId25"/>
    <p:sldId id="321" r:id="rId26"/>
    <p:sldId id="272" r:id="rId27"/>
    <p:sldId id="322" r:id="rId28"/>
    <p:sldId id="273" r:id="rId29"/>
    <p:sldId id="323" r:id="rId30"/>
    <p:sldId id="274" r:id="rId31"/>
    <p:sldId id="324" r:id="rId32"/>
    <p:sldId id="275" r:id="rId33"/>
    <p:sldId id="325" r:id="rId34"/>
    <p:sldId id="276" r:id="rId35"/>
    <p:sldId id="326" r:id="rId36"/>
    <p:sldId id="277" r:id="rId37"/>
    <p:sldId id="327" r:id="rId38"/>
    <p:sldId id="278" r:id="rId39"/>
    <p:sldId id="328" r:id="rId40"/>
    <p:sldId id="279" r:id="rId41"/>
    <p:sldId id="329" r:id="rId42"/>
    <p:sldId id="280" r:id="rId43"/>
    <p:sldId id="330" r:id="rId44"/>
    <p:sldId id="281" r:id="rId45"/>
    <p:sldId id="331" r:id="rId46"/>
    <p:sldId id="282" r:id="rId47"/>
    <p:sldId id="332" r:id="rId48"/>
    <p:sldId id="283" r:id="rId49"/>
    <p:sldId id="333" r:id="rId50"/>
    <p:sldId id="284" r:id="rId51"/>
    <p:sldId id="334" r:id="rId52"/>
    <p:sldId id="285" r:id="rId53"/>
    <p:sldId id="335" r:id="rId54"/>
    <p:sldId id="286" r:id="rId55"/>
    <p:sldId id="336" r:id="rId56"/>
    <p:sldId id="287" r:id="rId57"/>
    <p:sldId id="337" r:id="rId58"/>
    <p:sldId id="288" r:id="rId59"/>
    <p:sldId id="338" r:id="rId60"/>
    <p:sldId id="289" r:id="rId61"/>
    <p:sldId id="339" r:id="rId62"/>
    <p:sldId id="290" r:id="rId63"/>
    <p:sldId id="340" r:id="rId64"/>
    <p:sldId id="291" r:id="rId65"/>
    <p:sldId id="341" r:id="rId66"/>
    <p:sldId id="292" r:id="rId67"/>
    <p:sldId id="342" r:id="rId68"/>
    <p:sldId id="293" r:id="rId69"/>
    <p:sldId id="343" r:id="rId70"/>
    <p:sldId id="294" r:id="rId71"/>
    <p:sldId id="344" r:id="rId72"/>
    <p:sldId id="295" r:id="rId73"/>
    <p:sldId id="345" r:id="rId74"/>
    <p:sldId id="296" r:id="rId75"/>
    <p:sldId id="346" r:id="rId76"/>
    <p:sldId id="297" r:id="rId77"/>
    <p:sldId id="347" r:id="rId78"/>
    <p:sldId id="298" r:id="rId79"/>
    <p:sldId id="348" r:id="rId80"/>
    <p:sldId id="299" r:id="rId81"/>
    <p:sldId id="349" r:id="rId82"/>
    <p:sldId id="300" r:id="rId83"/>
    <p:sldId id="350" r:id="rId84"/>
    <p:sldId id="301" r:id="rId85"/>
    <p:sldId id="351" r:id="rId86"/>
    <p:sldId id="302" r:id="rId87"/>
    <p:sldId id="352" r:id="rId88"/>
    <p:sldId id="303" r:id="rId89"/>
    <p:sldId id="353" r:id="rId90"/>
    <p:sldId id="304" r:id="rId91"/>
    <p:sldId id="354" r:id="rId92"/>
    <p:sldId id="305" r:id="rId93"/>
    <p:sldId id="355" r:id="rId94"/>
    <p:sldId id="306" r:id="rId95"/>
    <p:sldId id="356" r:id="rId96"/>
    <p:sldId id="307" r:id="rId97"/>
    <p:sldId id="357" r:id="rId98"/>
    <p:sldId id="308" r:id="rId99"/>
    <p:sldId id="358" r:id="rId100"/>
    <p:sldId id="309" r:id="rId101"/>
    <p:sldId id="359" r:id="rId102"/>
    <p:sldId id="310" r:id="rId103"/>
    <p:sldId id="360" r:id="rId104"/>
    <p:sldId id="261" r:id="rId10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5" autoAdjust="0"/>
    <p:restoredTop sz="94643" autoAdjust="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8395DA-20DF-4829-850B-B76280209A7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F2251DA-0165-4050-AC8F-3EA40FA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7700881" cy="691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636"/>
            <a:ext cx="7125113" cy="92447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Интеллектуально - познавательная </a:t>
            </a:r>
            <a:r>
              <a:rPr lang="ru-RU" sz="4800" dirty="0">
                <a:solidFill>
                  <a:srgbClr val="FFC000"/>
                </a:solidFill>
              </a:rPr>
              <a:t>игра </a:t>
            </a:r>
            <a:r>
              <a:rPr lang="ru-RU" sz="8000" dirty="0">
                <a:solidFill>
                  <a:srgbClr val="FFC000"/>
                </a:solidFill>
              </a:rPr>
              <a:t>«Пентагон</a:t>
            </a:r>
            <a:r>
              <a:rPr lang="ru-RU" sz="8000" dirty="0" smtClean="0">
                <a:solidFill>
                  <a:srgbClr val="FFC000"/>
                </a:solidFill>
              </a:rPr>
              <a:t>»</a:t>
            </a:r>
            <a:br>
              <a:rPr lang="ru-RU" sz="8000" dirty="0" smtClean="0">
                <a:solidFill>
                  <a:srgbClr val="FFC000"/>
                </a:solidFill>
              </a:rPr>
            </a:br>
            <a:r>
              <a:rPr lang="ru-RU" sz="2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подготовили: </a:t>
            </a:r>
            <a:br>
              <a:rPr lang="ru-RU" sz="2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воспитатель Степанов В.Н.</a:t>
            </a:r>
            <a:br>
              <a:rPr lang="ru-RU" sz="2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0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учитель математики Степанова А.Е. </a:t>
            </a:r>
            <a:r>
              <a:rPr lang="ru-RU" sz="2000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000" b="1" cap="none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1.4</a:t>
            </a:r>
            <a:r>
              <a:rPr lang="ru-RU" sz="2800" dirty="0"/>
              <a:t>.	Синонимы: беседчик, </a:t>
            </a:r>
            <a:r>
              <a:rPr lang="ru-RU" sz="2800" dirty="0" err="1"/>
              <a:t>колумнист</a:t>
            </a:r>
            <a:r>
              <a:rPr lang="ru-RU" sz="2800" dirty="0"/>
              <a:t>, </a:t>
            </a:r>
            <a:r>
              <a:rPr lang="ru-RU" sz="2800" dirty="0" err="1"/>
              <a:t>обзорщик</a:t>
            </a:r>
            <a:r>
              <a:rPr lang="ru-RU" sz="2800" dirty="0"/>
              <a:t>, обозреватель, расследователь, фельетонист, хроникер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10.4</a:t>
            </a:r>
            <a:r>
              <a:rPr lang="ru-RU" sz="2800" dirty="0"/>
              <a:t>.	По ошибке их порой называют системными администраторами и другими специалистами  IT.</a:t>
            </a:r>
          </a:p>
        </p:txBody>
      </p:sp>
    </p:spTree>
    <p:extLst>
      <p:ext uri="{BB962C8B-B14F-4D97-AF65-F5344CB8AC3E}">
        <p14:creationId xmlns:p14="http://schemas.microsoft.com/office/powerpoint/2010/main" val="5992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10.5</a:t>
            </a:r>
            <a:r>
              <a:rPr lang="ru-RU" sz="2800" dirty="0"/>
              <a:t>.	Специалист, занимающийся написанием программ для ЭВМ.</a:t>
            </a:r>
          </a:p>
        </p:txBody>
      </p:sp>
    </p:spTree>
    <p:extLst>
      <p:ext uri="{BB962C8B-B14F-4D97-AF65-F5344CB8AC3E}">
        <p14:creationId xmlns:p14="http://schemas.microsoft.com/office/powerpoint/2010/main" val="13638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 t="5510" r="-3613" b="12225"/>
          <a:stretch/>
        </p:blipFill>
        <p:spPr bwMode="auto">
          <a:xfrm>
            <a:off x="8584" y="0"/>
            <a:ext cx="94684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924800" cy="1143000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1.5</a:t>
            </a:r>
            <a:r>
              <a:rPr lang="ru-RU" sz="2800" dirty="0"/>
              <a:t>.	По определению Закона РФ  лицо, занимающееся редактированием, созданием, сбором или подготовкой сообщений и материалов для редакции зарегистрированного средства массовой информации…</a:t>
            </a:r>
          </a:p>
        </p:txBody>
      </p:sp>
    </p:spTree>
    <p:extLst>
      <p:ext uri="{BB962C8B-B14F-4D97-AF65-F5344CB8AC3E}">
        <p14:creationId xmlns:p14="http://schemas.microsoft.com/office/powerpoint/2010/main" val="9536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2.1</a:t>
            </a:r>
            <a:r>
              <a:rPr lang="ru-RU" sz="2800" dirty="0"/>
              <a:t>.	Этот термин стал употребляться обобщённо  в значении «врач», «медик» (преимущественно с ироническим оттенком).</a:t>
            </a:r>
          </a:p>
        </p:txBody>
      </p:sp>
    </p:spTree>
    <p:extLst>
      <p:ext uri="{BB962C8B-B14F-4D97-AF65-F5344CB8AC3E}">
        <p14:creationId xmlns:p14="http://schemas.microsoft.com/office/powerpoint/2010/main" val="36274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2.2</a:t>
            </a:r>
            <a:r>
              <a:rPr lang="ru-RU" sz="2800" dirty="0"/>
              <a:t>.	Этот термин произошел от древнего греческого имени.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2.3</a:t>
            </a:r>
            <a:r>
              <a:rPr lang="ru-RU" sz="2800" dirty="0"/>
              <a:t>.	Благодаря ему медицина стала специальностью греков.</a:t>
            </a:r>
          </a:p>
        </p:txBody>
      </p:sp>
    </p:spTree>
    <p:extLst>
      <p:ext uri="{BB962C8B-B14F-4D97-AF65-F5344CB8AC3E}">
        <p14:creationId xmlns:p14="http://schemas.microsoft.com/office/powerpoint/2010/main" val="33128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игры «Пентагон»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правилам игры ведущий объявляет тему вопроса и начинает зачитывать подсказки. На один вопрос ведущий зачитывает 5 подсказок. Время на обдумывание ответа с каждой подсказки 15 секунд.</a:t>
            </a:r>
            <a:br>
              <a:rPr lang="ru-RU" sz="2000" dirty="0"/>
            </a:br>
            <a:r>
              <a:rPr lang="ru-RU" sz="2000" dirty="0"/>
              <a:t>Каждая команда имеет право дать ответ с каждой подсказки. Команда, давшая верный ответ с первой подсказки получает +5 баллов, со второй — +4 балла, с третьей — +3 балла, с четвертой — +2 балла, с пятой — +1 балл.</a:t>
            </a:r>
            <a:br>
              <a:rPr lang="ru-RU" sz="2000" dirty="0"/>
            </a:br>
            <a:r>
              <a:rPr lang="ru-RU" sz="2000" dirty="0"/>
              <a:t>За любой неверный ответ с любой подсказки команда получает -1 балл.</a:t>
            </a:r>
            <a:br>
              <a:rPr lang="ru-RU" sz="2000" dirty="0"/>
            </a:br>
            <a:r>
              <a:rPr lang="ru-RU" sz="2000" dirty="0"/>
              <a:t>За дублирующиеся верные ответы дополнительных баллов команда не получает. Через 15 секунд после объявления пятой подсказки объявляется верный ответ. За один вопрос команда может заработать максимум 5 баллов (в случае, если ответит правильно с первой подсказки и не даст ни одного неверного ответа) и минимум -5 баллов (в случае, если на все 5 подсказок принесет по одному неверному ответу).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2.4</a:t>
            </a:r>
            <a:r>
              <a:rPr lang="ru-RU" sz="2800" dirty="0"/>
              <a:t>.	Древнеримский бог врачебного искусства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5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2.5</a:t>
            </a:r>
            <a:r>
              <a:rPr lang="ru-RU" sz="2800" dirty="0"/>
              <a:t>.	Этот термин произошел от имени </a:t>
            </a:r>
            <a:r>
              <a:rPr lang="ru-RU" sz="2800" dirty="0" err="1"/>
              <a:t>Эскулапий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9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3.1</a:t>
            </a:r>
            <a:r>
              <a:rPr lang="ru-RU" sz="2800" dirty="0"/>
              <a:t>.	О них сложено много песен и снят не один фильм.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3.2</a:t>
            </a:r>
            <a:r>
              <a:rPr lang="ru-RU" sz="2800" dirty="0"/>
              <a:t>.	Эти процессы известны специалистам данной профессии: </a:t>
            </a:r>
            <a:r>
              <a:rPr lang="ru-RU" sz="2800" dirty="0" err="1"/>
              <a:t>Диапир</a:t>
            </a:r>
            <a:r>
              <a:rPr lang="ru-RU" sz="2800" dirty="0"/>
              <a:t>, </a:t>
            </a:r>
            <a:r>
              <a:rPr lang="ru-RU" sz="2800" dirty="0" err="1"/>
              <a:t>Сёрдж</a:t>
            </a:r>
            <a:r>
              <a:rPr lang="ru-RU" sz="2800" dirty="0"/>
              <a:t>, </a:t>
            </a:r>
            <a:r>
              <a:rPr lang="ru-RU" sz="2800" dirty="0" err="1"/>
              <a:t>Скэбленд</a:t>
            </a:r>
            <a:r>
              <a:rPr lang="ru-RU" sz="2800" dirty="0"/>
              <a:t>, </a:t>
            </a:r>
            <a:r>
              <a:rPr lang="ru-RU" sz="2800" dirty="0" err="1"/>
              <a:t>Дилювий</a:t>
            </a:r>
            <a:r>
              <a:rPr lang="ru-RU" sz="2800" dirty="0"/>
              <a:t>, </a:t>
            </a:r>
            <a:r>
              <a:rPr lang="ru-RU" sz="2800" dirty="0" err="1"/>
              <a:t>Спиллвей</a:t>
            </a:r>
            <a:r>
              <a:rPr lang="ru-RU" sz="2800" dirty="0"/>
              <a:t>, Маринизм, </a:t>
            </a:r>
            <a:r>
              <a:rPr lang="ru-RU" sz="2800" dirty="0" err="1"/>
              <a:t>Гляциоизостазия</a:t>
            </a:r>
            <a:r>
              <a:rPr lang="ru-RU" sz="2800" dirty="0"/>
              <a:t>, </a:t>
            </a:r>
            <a:r>
              <a:rPr lang="ru-RU" sz="2800" dirty="0" err="1"/>
              <a:t>Дропстоун</a:t>
            </a:r>
            <a:r>
              <a:rPr lang="ru-RU" sz="2800" dirty="0"/>
              <a:t>, </a:t>
            </a:r>
            <a:r>
              <a:rPr lang="ru-RU" sz="2800" dirty="0" err="1"/>
              <a:t>Окатанность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4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Тема: «ПРОФЕССИЯ»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smtClean="0"/>
          </a:p>
          <a:p>
            <a:endParaRPr lang="ru-RU" sz="2800" smtClean="0"/>
          </a:p>
          <a:p>
            <a:r>
              <a:rPr lang="ru-RU" sz="2800" smtClean="0"/>
              <a:t>3.3.	Он  занимается почвоведением — т.е. изучением состава, структуры и видов почв.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90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4800" cy="1143000"/>
          </a:xfrm>
        </p:spPr>
        <p:txBody>
          <a:bodyPr/>
          <a:lstStyle/>
          <a:p>
            <a:pPr algn="ctr"/>
            <a:r>
              <a:rPr lang="ru-RU" sz="7200" dirty="0"/>
              <a:t>Тема: ПРОФЕССИЯ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66056"/>
            <a:ext cx="7600222" cy="53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3.4</a:t>
            </a:r>
            <a:r>
              <a:rPr lang="ru-RU" sz="2800" dirty="0"/>
              <a:t>.	Данный специалист востребован в: </a:t>
            </a:r>
            <a:endParaRPr lang="ru-RU" sz="2800" dirty="0" smtClean="0"/>
          </a:p>
          <a:p>
            <a:r>
              <a:rPr lang="ru-RU" sz="2800" dirty="0" smtClean="0"/>
              <a:t>отраслевых </a:t>
            </a:r>
            <a:r>
              <a:rPr lang="ru-RU" sz="2800" dirty="0"/>
              <a:t>научно-исследовательских институтах, строительных фирмах, </a:t>
            </a:r>
            <a:endParaRPr lang="ru-RU" sz="2800" dirty="0" smtClean="0"/>
          </a:p>
          <a:p>
            <a:r>
              <a:rPr lang="ru-RU" sz="2800" dirty="0" smtClean="0"/>
              <a:t>нефтяных </a:t>
            </a:r>
            <a:r>
              <a:rPr lang="ru-RU" sz="2800" dirty="0"/>
              <a:t>концернах, </a:t>
            </a:r>
            <a:endParaRPr lang="ru-RU" sz="2800" dirty="0" smtClean="0"/>
          </a:p>
          <a:p>
            <a:r>
              <a:rPr lang="ru-RU" sz="2800" dirty="0" smtClean="0"/>
              <a:t>нефтегазодобывающих </a:t>
            </a:r>
            <a:r>
              <a:rPr lang="ru-RU" sz="2800" dirty="0"/>
              <a:t>компаниях.</a:t>
            </a:r>
          </a:p>
        </p:txBody>
      </p:sp>
    </p:spTree>
    <p:extLst>
      <p:ext uri="{BB962C8B-B14F-4D97-AF65-F5344CB8AC3E}">
        <p14:creationId xmlns:p14="http://schemas.microsoft.com/office/powerpoint/2010/main" val="8201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/>
          </a:p>
          <a:p>
            <a:pPr algn="just"/>
            <a:r>
              <a:rPr lang="ru-RU" sz="2800" dirty="0" smtClean="0"/>
              <a:t>3.5</a:t>
            </a:r>
            <a:r>
              <a:rPr lang="ru-RU" sz="2800" dirty="0"/>
              <a:t>.	Он находит и отмечает на карте месторождения полезных ископаемых, составляет портрет изучаемого района в виде схем, карт, планов и диаграмм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8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4.1.	Исчезнувшая профессия.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9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5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4.2</a:t>
            </a:r>
            <a:r>
              <a:rPr lang="ru-RU" sz="2800" dirty="0"/>
              <a:t>.	Наёмный рабочий в России XVI— начала XX </a:t>
            </a:r>
            <a:r>
              <a:rPr lang="ru-RU" sz="2800" dirty="0" smtClean="0"/>
              <a:t>веков.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37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4.3</a:t>
            </a:r>
            <a:r>
              <a:rPr lang="ru-RU" sz="2800" dirty="0"/>
              <a:t>.	Труд их был крайне тяжёлым, монотонным и сезонным.</a:t>
            </a:r>
          </a:p>
        </p:txBody>
      </p:sp>
    </p:spTree>
    <p:extLst>
      <p:ext uri="{BB962C8B-B14F-4D97-AF65-F5344CB8AC3E}">
        <p14:creationId xmlns:p14="http://schemas.microsoft.com/office/powerpoint/2010/main" val="1636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Тема: «ПРОФЕССИЯ»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2348880"/>
            <a:ext cx="7924800" cy="4114800"/>
          </a:xfrm>
        </p:spPr>
        <p:txBody>
          <a:bodyPr/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	Бытует мнение, что это вторая древнейшая  профессия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4.4</a:t>
            </a:r>
            <a:r>
              <a:rPr lang="ru-RU" sz="2800" dirty="0"/>
              <a:t>.	Выдерживать темп движения помогали песни. Одной из таких песен является «Эх, дубинушка, ухнем».</a:t>
            </a:r>
          </a:p>
        </p:txBody>
      </p:sp>
    </p:spTree>
    <p:extLst>
      <p:ext uri="{BB962C8B-B14F-4D97-AF65-F5344CB8AC3E}">
        <p14:creationId xmlns:p14="http://schemas.microsoft.com/office/powerpoint/2010/main" val="31813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42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5.1</a:t>
            </a:r>
            <a:r>
              <a:rPr lang="ru-RU" sz="2800" dirty="0"/>
              <a:t>.	Ставшая не актуальной из-за появления механизмов профессия.</a:t>
            </a:r>
          </a:p>
        </p:txBody>
      </p:sp>
    </p:spTree>
    <p:extLst>
      <p:ext uri="{BB962C8B-B14F-4D97-AF65-F5344CB8AC3E}">
        <p14:creationId xmlns:p14="http://schemas.microsoft.com/office/powerpoint/2010/main" val="38059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3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5.2</a:t>
            </a:r>
            <a:r>
              <a:rPr lang="ru-RU" sz="2800" dirty="0"/>
              <a:t>.	Задний ряд глаз паука-… представляет почти прямую линию.</a:t>
            </a:r>
          </a:p>
        </p:txBody>
      </p:sp>
    </p:spTree>
    <p:extLst>
      <p:ext uri="{BB962C8B-B14F-4D97-AF65-F5344CB8AC3E}">
        <p14:creationId xmlns:p14="http://schemas.microsoft.com/office/powerpoint/2010/main" val="1736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5.3</a:t>
            </a:r>
            <a:r>
              <a:rPr lang="ru-RU" sz="2800" dirty="0"/>
              <a:t>.	Профессия в основном женская. </a:t>
            </a:r>
          </a:p>
        </p:txBody>
      </p:sp>
    </p:spTree>
    <p:extLst>
      <p:ext uri="{BB962C8B-B14F-4D97-AF65-F5344CB8AC3E}">
        <p14:creationId xmlns:p14="http://schemas.microsoft.com/office/powerpoint/2010/main" val="26184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14" y="620688"/>
            <a:ext cx="9144000" cy="5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5.4</a:t>
            </a:r>
            <a:r>
              <a:rPr lang="ru-RU" sz="2800" dirty="0"/>
              <a:t>.	Их основная задача – не допустить лишнего простоя станков, быстро ликвидировать случайные обрывы нитей, быстро его устранять, если он возник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5.5</a:t>
            </a:r>
            <a:r>
              <a:rPr lang="ru-RU" sz="2800" dirty="0"/>
              <a:t>.	Бытовые и технические ткани всех видов (начиная от мешковины, лент и кончая тончайшими шелковыми или замысловатыми ковровыми) – это результат их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6837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6.1</a:t>
            </a:r>
            <a:r>
              <a:rPr lang="ru-RU" sz="2800" dirty="0"/>
              <a:t>.	Редкая профессия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4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6.2</a:t>
            </a:r>
            <a:r>
              <a:rPr lang="ru-RU" sz="2800" dirty="0"/>
              <a:t>.	Он должен быть и драматургом, и сам себе режиссером, и визажистом, и портным.</a:t>
            </a:r>
          </a:p>
        </p:txBody>
      </p:sp>
    </p:spTree>
    <p:extLst>
      <p:ext uri="{BB962C8B-B14F-4D97-AF65-F5344CB8AC3E}">
        <p14:creationId xmlns:p14="http://schemas.microsoft.com/office/powerpoint/2010/main" val="18243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6.3</a:t>
            </a:r>
            <a:r>
              <a:rPr lang="ru-RU" sz="2800" dirty="0"/>
              <a:t>.	Он и актер, и жонглер, и эквилибрист, и дрессировщик. Фантазия, наблюдательность, оригинальность, умение импровизировать - главное в их работе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40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1.2</a:t>
            </a:r>
            <a:r>
              <a:rPr lang="ru-RU" sz="2800" dirty="0"/>
              <a:t>.	Эту профессию называют «Четвертая  власть».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6.4</a:t>
            </a:r>
            <a:r>
              <a:rPr lang="ru-RU" sz="2800" dirty="0"/>
              <a:t>.	Без них представление распадется на отдельные куски.</a:t>
            </a:r>
          </a:p>
        </p:txBody>
      </p:sp>
    </p:spTree>
    <p:extLst>
      <p:ext uri="{BB962C8B-B14F-4D97-AF65-F5344CB8AC3E}">
        <p14:creationId xmlns:p14="http://schemas.microsoft.com/office/powerpoint/2010/main" val="13575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6.5</a:t>
            </a:r>
            <a:r>
              <a:rPr lang="ru-RU" sz="2800" dirty="0"/>
              <a:t>.	Он - это характер и настроение цирка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4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7.1</a:t>
            </a:r>
            <a:r>
              <a:rPr lang="ru-RU" sz="2800" dirty="0"/>
              <a:t>.	Считается, что эта профессия одна из самых уважаемых, почетных и ответственных.</a:t>
            </a:r>
          </a:p>
        </p:txBody>
      </p:sp>
    </p:spTree>
    <p:extLst>
      <p:ext uri="{BB962C8B-B14F-4D97-AF65-F5344CB8AC3E}">
        <p14:creationId xmlns:p14="http://schemas.microsoft.com/office/powerpoint/2010/main" val="1792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7.2</a:t>
            </a:r>
            <a:r>
              <a:rPr lang="ru-RU" sz="2800" dirty="0"/>
              <a:t>.	Данная профессия требует от человека определенных волевых качеств: выдержки, терпения, последовательности, настойчивости, самообладания.</a:t>
            </a:r>
          </a:p>
        </p:txBody>
      </p:sp>
    </p:spTree>
    <p:extLst>
      <p:ext uri="{BB962C8B-B14F-4D97-AF65-F5344CB8AC3E}">
        <p14:creationId xmlns:p14="http://schemas.microsoft.com/office/powerpoint/2010/main" val="13495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7.3</a:t>
            </a:r>
            <a:r>
              <a:rPr lang="ru-RU" sz="2800" dirty="0"/>
              <a:t>.	Наблюдательность, распределенность внимания, его переключаемость являются профессионально важными качествами. Он обязан контролировать свое поведение, управлять им.</a:t>
            </a:r>
          </a:p>
        </p:txBody>
      </p:sp>
    </p:spTree>
    <p:extLst>
      <p:ext uri="{BB962C8B-B14F-4D97-AF65-F5344CB8AC3E}">
        <p14:creationId xmlns:p14="http://schemas.microsoft.com/office/powerpoint/2010/main" val="7783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r>
              <a:rPr lang="ru-RU" sz="2800" dirty="0" smtClean="0"/>
              <a:t>7.4</a:t>
            </a:r>
            <a:r>
              <a:rPr lang="ru-RU" sz="2800" dirty="0"/>
              <a:t>.	Очень важна в его профессии  речь, которая должна отличаться выразительностью, эмоциональностью, убедительностью. Он должен уметь выражать свои мысли грамотно, ясно, просто.</a:t>
            </a:r>
          </a:p>
        </p:txBody>
      </p:sp>
    </p:spTree>
    <p:extLst>
      <p:ext uri="{BB962C8B-B14F-4D97-AF65-F5344CB8AC3E}">
        <p14:creationId xmlns:p14="http://schemas.microsoft.com/office/powerpoint/2010/main" val="9793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7924800" cy="4114800"/>
          </a:xfrm>
        </p:spPr>
        <p:txBody>
          <a:bodyPr>
            <a:normAutofit/>
          </a:bodyPr>
          <a:lstStyle/>
          <a:p>
            <a:r>
              <a:rPr lang="ru-RU" sz="2800" dirty="0"/>
              <a:t>7.5.	Можно сказать, что он создает будущее страны, т. к. от его труда во многом зависит разносторонность развития знаний молодого поколения, его убеждения, мировоззрение, нравственные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138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8.1</a:t>
            </a:r>
            <a:r>
              <a:rPr lang="ru-RU" sz="2800" dirty="0"/>
              <a:t>.	Пока малораспространенная профессия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8.2.	В зависимости от функционала специалистов, существует несколько направлений – транспортная, сбытовая, закупочная, складская и производственная.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46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8.3</a:t>
            </a:r>
            <a:r>
              <a:rPr lang="ru-RU" sz="2800" dirty="0"/>
              <a:t>.	Специалист данной профессии занимается планированием закупок, управлением, движением и контролем за поставками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3247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1.3</a:t>
            </a:r>
            <a:r>
              <a:rPr lang="ru-RU" sz="2800" dirty="0"/>
              <a:t>.	Ему может ассистировать телеоператор, продюсер и технический </a:t>
            </a:r>
            <a:r>
              <a:rPr lang="ru-RU" sz="2800" dirty="0" smtClean="0"/>
              <a:t>персонал.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4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8.4</a:t>
            </a:r>
            <a:r>
              <a:rPr lang="ru-RU" sz="2800" dirty="0"/>
              <a:t>.	Специалисты востребованы  в производственно-торговых компаниях, </a:t>
            </a:r>
            <a:r>
              <a:rPr lang="ru-RU" sz="2800" dirty="0" smtClean="0"/>
              <a:t>магазинах </a:t>
            </a:r>
            <a:r>
              <a:rPr lang="ru-RU" sz="2800" dirty="0"/>
              <a:t>и торговых сетях, </a:t>
            </a:r>
            <a:r>
              <a:rPr lang="ru-RU" sz="2800" dirty="0" smtClean="0"/>
              <a:t>транспортных </a:t>
            </a:r>
            <a:r>
              <a:rPr lang="ru-RU" sz="2800" dirty="0"/>
              <a:t>компаниях.</a:t>
            </a:r>
          </a:p>
        </p:txBody>
      </p:sp>
    </p:spTree>
    <p:extLst>
      <p:ext uri="{BB962C8B-B14F-4D97-AF65-F5344CB8AC3E}">
        <p14:creationId xmlns:p14="http://schemas.microsoft.com/office/powerpoint/2010/main" val="366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8.5</a:t>
            </a:r>
            <a:r>
              <a:rPr lang="ru-RU" sz="2800" dirty="0"/>
              <a:t>.	Название специальности произошло от слова «логика».</a:t>
            </a:r>
          </a:p>
        </p:txBody>
      </p:sp>
    </p:spTree>
    <p:extLst>
      <p:ext uri="{BB962C8B-B14F-4D97-AF65-F5344CB8AC3E}">
        <p14:creationId xmlns:p14="http://schemas.microsoft.com/office/powerpoint/2010/main" val="25610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9.1</a:t>
            </a:r>
            <a:r>
              <a:rPr lang="ru-RU" sz="2800" dirty="0"/>
              <a:t>.	Профессионал будущего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1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9.2</a:t>
            </a:r>
            <a:r>
              <a:rPr lang="ru-RU" sz="2800" dirty="0"/>
              <a:t>.	Места работы: </a:t>
            </a:r>
            <a:endParaRPr lang="ru-RU" sz="2800" dirty="0" smtClean="0"/>
          </a:p>
          <a:p>
            <a:r>
              <a:rPr lang="ru-RU" sz="2800" dirty="0" smtClean="0"/>
              <a:t>научно-исследовательские </a:t>
            </a:r>
            <a:r>
              <a:rPr lang="ru-RU" sz="2800" dirty="0"/>
              <a:t>институты, </a:t>
            </a:r>
            <a:endParaRPr lang="ru-RU" sz="2800" dirty="0" smtClean="0"/>
          </a:p>
          <a:p>
            <a:r>
              <a:rPr lang="ru-RU" sz="2800" dirty="0" smtClean="0"/>
              <a:t>ВУЗы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производственные </a:t>
            </a:r>
            <a:r>
              <a:rPr lang="ru-RU" sz="2800" dirty="0"/>
              <a:t>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5049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9.3</a:t>
            </a:r>
            <a:r>
              <a:rPr lang="ru-RU" sz="2800" dirty="0"/>
              <a:t>.	Он должен уметь обращаться с лабораторной и исследовательской техникой.</a:t>
            </a:r>
          </a:p>
        </p:txBody>
      </p:sp>
    </p:spTree>
    <p:extLst>
      <p:ext uri="{BB962C8B-B14F-4D97-AF65-F5344CB8AC3E}">
        <p14:creationId xmlns:p14="http://schemas.microsoft.com/office/powerpoint/2010/main" val="34702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9.4</a:t>
            </a:r>
            <a:r>
              <a:rPr lang="ru-RU" sz="2800" dirty="0"/>
              <a:t>.	Его деятельность связана с научными  исследованиями на молекулярно-атомном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4329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9.5</a:t>
            </a:r>
            <a:r>
              <a:rPr lang="ru-RU" sz="2800" dirty="0"/>
              <a:t>.	Разработанные ими материалы имеют размеры, равные одной миллиардной части метра (так называемый нанометр).</a:t>
            </a:r>
          </a:p>
        </p:txBody>
      </p:sp>
    </p:spTree>
    <p:extLst>
      <p:ext uri="{BB962C8B-B14F-4D97-AF65-F5344CB8AC3E}">
        <p14:creationId xmlns:p14="http://schemas.microsoft.com/office/powerpoint/2010/main" val="21391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10.1</a:t>
            </a:r>
            <a:r>
              <a:rPr lang="ru-RU" sz="2800" dirty="0"/>
              <a:t>.	Профессия человек – техника.</a:t>
            </a:r>
          </a:p>
        </p:txBody>
      </p:sp>
    </p:spTree>
    <p:extLst>
      <p:ext uri="{BB962C8B-B14F-4D97-AF65-F5344CB8AC3E}">
        <p14:creationId xmlns:p14="http://schemas.microsoft.com/office/powerpoint/2010/main" val="17289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10.2</a:t>
            </a:r>
            <a:r>
              <a:rPr lang="ru-RU" sz="2800" dirty="0"/>
              <a:t>.	Устройство для первого специалиста данной профессии (аналитическую машину) изобрел Чарльз Бэббидж.</a:t>
            </a:r>
          </a:p>
        </p:txBody>
      </p:sp>
    </p:spTree>
    <p:extLst>
      <p:ext uri="{BB962C8B-B14F-4D97-AF65-F5344CB8AC3E}">
        <p14:creationId xmlns:p14="http://schemas.microsoft.com/office/powerpoint/2010/main" val="20513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Тема: «ПРОФЕССИЯ»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10.3</a:t>
            </a:r>
            <a:r>
              <a:rPr lang="ru-RU" sz="2800" dirty="0"/>
              <a:t>.	Чрезвычайно квалифицированный специалист этой профессии вне закона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2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464" y="1600200"/>
            <a:ext cx="68050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5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136</TotalTime>
  <Words>388</Words>
  <Application>Microsoft Office PowerPoint</Application>
  <PresentationFormat>Экран (4:3)</PresentationFormat>
  <Paragraphs>193</Paragraphs>
  <Slides>104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Горизонт</vt:lpstr>
      <vt:lpstr>  Интеллектуально - познавательная игра «Пентагон» подготовили:  воспитатель Степанов В.Н. учитель математики Степанова А.Е.  </vt:lpstr>
      <vt:lpstr>Правила игры «Пентагон» </vt:lpstr>
      <vt:lpstr>Тема: ПРОФЕССИЯ</vt:lpstr>
      <vt:lpstr> 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Тема: «ПРОФЕССИЯ»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«Пентагон»</dc:title>
  <dc:creator>Владимир Н. Степанов</dc:creator>
  <cp:lastModifiedBy>Миша</cp:lastModifiedBy>
  <cp:revision>21</cp:revision>
  <dcterms:created xsi:type="dcterms:W3CDTF">2011-10-02T12:57:54Z</dcterms:created>
  <dcterms:modified xsi:type="dcterms:W3CDTF">2012-02-29T11:26:24Z</dcterms:modified>
</cp:coreProperties>
</file>