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05" r:id="rId2"/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6" r:id="rId38"/>
    <p:sldId id="299" r:id="rId39"/>
    <p:sldId id="300" r:id="rId40"/>
    <p:sldId id="301" r:id="rId41"/>
    <p:sldId id="302" r:id="rId42"/>
    <p:sldId id="303" r:id="rId43"/>
    <p:sldId id="304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9" autoAdjust="0"/>
    <p:restoredTop sz="91785" autoAdjust="0"/>
  </p:normalViewPr>
  <p:slideViewPr>
    <p:cSldViewPr>
      <p:cViewPr varScale="1">
        <p:scale>
          <a:sx n="123" d="100"/>
          <a:sy n="123" d="100"/>
        </p:scale>
        <p:origin x="-12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2F522B-FA0D-4959-9322-BE854DEC01EE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27FB18-49EF-44BD-BB77-C080D7386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CCBE0B-051C-4243-A432-524EA306BCA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908F-359F-4D71-AF9F-1F34E1347489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63FA1-7BF0-48CC-B2BA-FE3A5C7D0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EB4D5-D574-4CAA-BE2C-5C65152B3780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C3193-9731-471B-B1CD-E5AB9B638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89174-0D7C-4783-8BCE-0F7B49151716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3096-D0FD-4ADB-8A8A-E78D2194F1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AB59-2F12-4D41-9A6A-959C87965B60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DBABE-2232-41A4-87DF-30B8EE8D8E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A13D0-FEF2-466C-A6ED-715C047CE506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44FB3-D7A2-4884-B9F6-F4A61F70E7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85EE7-0425-4578-8F30-207444FC3816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0E4F-9453-4E42-9E17-461DD1649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11D21-2161-4896-A0C8-F15A3F36464D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E503D-78B5-4DE0-A42E-1FCEC51CF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50A0-0FB5-4B66-85BD-E372B1CB77B1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CFDE8-3AB4-4BA7-A2CD-A0F19845B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B3794-06FD-43B9-8FEE-1DC8E11309EA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074C4-CACB-4EC5-A0C2-2ACD7D301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97902-A270-4715-9347-2B42DA6B65BC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0C45-90FA-4E2F-BADA-1590A7706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05739-7DC4-4170-8FC0-1474F1C2EB85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A48B4-BBEB-46C7-84FE-21D28B64F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DA8D055-0E14-45FD-B49C-8CC542757BB8}" type="datetimeFigureOut">
              <a:rPr lang="ru-RU"/>
              <a:pPr>
                <a:defRPr/>
              </a:pPr>
              <a:t>30.03.2012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BA70CD-A354-456B-9556-954E3579F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9.xml"/><Relationship Id="rId18" Type="http://schemas.openxmlformats.org/officeDocument/2006/relationships/slide" Target="slide29.xml"/><Relationship Id="rId3" Type="http://schemas.openxmlformats.org/officeDocument/2006/relationships/image" Target="../media/image1.jpeg"/><Relationship Id="rId21" Type="http://schemas.openxmlformats.org/officeDocument/2006/relationships/slide" Target="slide37.xml"/><Relationship Id="rId7" Type="http://schemas.openxmlformats.org/officeDocument/2006/relationships/slide" Target="slide7.xml"/><Relationship Id="rId12" Type="http://schemas.openxmlformats.org/officeDocument/2006/relationships/slide" Target="slide17.xml"/><Relationship Id="rId17" Type="http://schemas.openxmlformats.org/officeDocument/2006/relationships/slide" Target="slide27.xml"/><Relationship Id="rId2" Type="http://schemas.openxmlformats.org/officeDocument/2006/relationships/image" Target="../media/image3.jpeg"/><Relationship Id="rId16" Type="http://schemas.openxmlformats.org/officeDocument/2006/relationships/slide" Target="slide25.xml"/><Relationship Id="rId20" Type="http://schemas.openxmlformats.org/officeDocument/2006/relationships/slide" Target="slide3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11" Type="http://schemas.openxmlformats.org/officeDocument/2006/relationships/slide" Target="slide15.xml"/><Relationship Id="rId5" Type="http://schemas.openxmlformats.org/officeDocument/2006/relationships/slide" Target="slide5.xml"/><Relationship Id="rId15" Type="http://schemas.openxmlformats.org/officeDocument/2006/relationships/slide" Target="slide23.xml"/><Relationship Id="rId23" Type="http://schemas.openxmlformats.org/officeDocument/2006/relationships/slide" Target="slide41.xml"/><Relationship Id="rId10" Type="http://schemas.openxmlformats.org/officeDocument/2006/relationships/slide" Target="slide13.xml"/><Relationship Id="rId19" Type="http://schemas.openxmlformats.org/officeDocument/2006/relationships/slide" Target="slide33.xml"/><Relationship Id="rId4" Type="http://schemas.openxmlformats.org/officeDocument/2006/relationships/slide" Target="slide3.xml"/><Relationship Id="rId9" Type="http://schemas.openxmlformats.org/officeDocument/2006/relationships/slide" Target="slide11.xml"/><Relationship Id="rId14" Type="http://schemas.openxmlformats.org/officeDocument/2006/relationships/slide" Target="slide21.xml"/><Relationship Id="rId22" Type="http://schemas.openxmlformats.org/officeDocument/2006/relationships/slide" Target="slide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slide" Target="slide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1" name="Picture 1" descr="C:\Users\медиамаркт\Desktop\картин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3500438" y="1357313"/>
            <a:ext cx="4357687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Блиц – опрос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ТРЕУГОЛЬНИКОВ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 advClick="0" advTm="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501438" y="7858125"/>
          <a:ext cx="208280" cy="18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279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280" name="Rectangle 1"/>
          <p:cNvSpPr>
            <a:spLocks noChangeArrowheads="1"/>
          </p:cNvSpPr>
          <p:nvPr/>
        </p:nvSpPr>
        <p:spPr bwMode="auto">
          <a:xfrm>
            <a:off x="571500" y="3143250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457325" algn="l"/>
              </a:tabLst>
            </a:pP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Угол АОС равен 115</a:t>
            </a:r>
            <a:r>
              <a:rPr lang="ru-RU" sz="3600" b="1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600">
              <a:ea typeface="Calibri" pitchFamily="34" charset="0"/>
              <a:cs typeface="Times New Roman" pitchFamily="18" charset="0"/>
            </a:endParaRPr>
          </a:p>
          <a:p>
            <a:pPr algn="ctr" eaLnBrk="0" hangingPunct="0">
              <a:tabLst>
                <a:tab pos="1457325" algn="l"/>
              </a:tabLst>
            </a:pPr>
            <a:endParaRPr lang="ru-RU" sz="3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7929563" y="5572125"/>
            <a:ext cx="785812" cy="785813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501438" y="7858125"/>
          <a:ext cx="208280" cy="18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303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304" name="TextBox 7"/>
          <p:cNvSpPr txBox="1">
            <a:spLocks noChangeArrowheads="1"/>
          </p:cNvSpPr>
          <p:nvPr/>
        </p:nvSpPr>
        <p:spPr bwMode="auto">
          <a:xfrm>
            <a:off x="4286250" y="2286000"/>
            <a:ext cx="4500563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latin typeface="Calibri" pitchFamily="34" charset="0"/>
              </a:rPr>
              <a:t>В треугольнике АВС АС=ВС, угол С</a:t>
            </a:r>
          </a:p>
          <a:p>
            <a:r>
              <a:rPr lang="ru-RU" sz="4000" b="1">
                <a:latin typeface="Calibri" pitchFamily="34" charset="0"/>
              </a:rPr>
              <a:t> равен 52</a:t>
            </a:r>
            <a:r>
              <a:rPr lang="ru-RU" sz="4000" b="1" baseline="30000">
                <a:latin typeface="Calibri" pitchFamily="34" charset="0"/>
              </a:rPr>
              <a:t>0</a:t>
            </a:r>
            <a:r>
              <a:rPr lang="ru-RU" sz="4000" b="1">
                <a:latin typeface="Calibri" pitchFamily="34" charset="0"/>
              </a:rPr>
              <a:t>. </a:t>
            </a:r>
          </a:p>
          <a:p>
            <a:r>
              <a:rPr lang="ru-RU" sz="4000" b="1">
                <a:latin typeface="Calibri" pitchFamily="34" charset="0"/>
              </a:rPr>
              <a:t>Найдите внешний угол </a:t>
            </a:r>
            <a:r>
              <a:rPr lang="en-US" sz="4000" b="1">
                <a:latin typeface="Calibri" pitchFamily="34" charset="0"/>
              </a:rPr>
              <a:t>CBD</a:t>
            </a:r>
            <a:r>
              <a:rPr lang="ru-RU" sz="4000" b="1">
                <a:latin typeface="Calibri" pitchFamily="34" charset="0"/>
              </a:rPr>
              <a:t>.</a:t>
            </a:r>
          </a:p>
          <a:p>
            <a:endParaRPr lang="ru-RU" b="1">
              <a:latin typeface="Calibri" pitchFamily="34" charset="0"/>
            </a:endParaRPr>
          </a:p>
        </p:txBody>
      </p:sp>
      <p:sp>
        <p:nvSpPr>
          <p:cNvPr id="9" name="Куб 8"/>
          <p:cNvSpPr/>
          <p:nvPr/>
        </p:nvSpPr>
        <p:spPr>
          <a:xfrm>
            <a:off x="8143875" y="5572125"/>
            <a:ext cx="642938" cy="714375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306" name="Picture 2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1785938"/>
            <a:ext cx="38576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688" y="0"/>
            <a:ext cx="9104312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501438" y="7858125"/>
          <a:ext cx="208280" cy="18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327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3328" name="TextBox 5"/>
          <p:cNvSpPr txBox="1">
            <a:spLocks noChangeArrowheads="1"/>
          </p:cNvSpPr>
          <p:nvPr/>
        </p:nvSpPr>
        <p:spPr bwMode="auto">
          <a:xfrm>
            <a:off x="428625" y="2857500"/>
            <a:ext cx="8072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Calibri" pitchFamily="34" charset="0"/>
              </a:rPr>
              <a:t>Угол СВ</a:t>
            </a:r>
            <a:r>
              <a:rPr lang="en-US" sz="4000" b="1">
                <a:latin typeface="Calibri" pitchFamily="34" charset="0"/>
              </a:rPr>
              <a:t>D</a:t>
            </a:r>
            <a:r>
              <a:rPr lang="ru-RU" sz="4000" b="1">
                <a:latin typeface="Calibri" pitchFamily="34" charset="0"/>
              </a:rPr>
              <a:t> равен 116</a:t>
            </a:r>
            <a:r>
              <a:rPr lang="ru-RU" sz="4000" b="1" baseline="30000">
                <a:latin typeface="Calibri" pitchFamily="34" charset="0"/>
              </a:rPr>
              <a:t>0</a:t>
            </a:r>
            <a:r>
              <a:rPr lang="ru-RU" sz="4000" b="1">
                <a:latin typeface="Calibri" pitchFamily="34" charset="0"/>
              </a:rPr>
              <a:t>.</a:t>
            </a: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7929563" y="5643563"/>
            <a:ext cx="785812" cy="75723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501438" y="7858125"/>
          <a:ext cx="208280" cy="18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51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Куб 5"/>
          <p:cNvSpPr/>
          <p:nvPr/>
        </p:nvSpPr>
        <p:spPr>
          <a:xfrm>
            <a:off x="8143875" y="5572125"/>
            <a:ext cx="642938" cy="714375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53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2100263"/>
            <a:ext cx="3286125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4" name="Rectangle 3"/>
          <p:cNvSpPr>
            <a:spLocks noChangeArrowheads="1"/>
          </p:cNvSpPr>
          <p:nvPr/>
        </p:nvSpPr>
        <p:spPr bwMode="auto">
          <a:xfrm>
            <a:off x="4643438" y="2000250"/>
            <a:ext cx="378618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треугольнике       АВС   </a:t>
            </a:r>
          </a:p>
          <a:p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 = ВС = 10,  </a:t>
            </a:r>
            <a:endParaRPr lang="ru-RU" sz="36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АВ = 12. </a:t>
            </a:r>
          </a:p>
          <a:p>
            <a:pPr eaLnBrk="0" hangingPunct="0"/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Найдите  </a:t>
            </a:r>
            <a:r>
              <a:rPr lang="en-US" sz="36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cosA</a:t>
            </a:r>
            <a:r>
              <a:rPr lang="ru-RU" sz="36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</a:t>
            </a:r>
            <a:endParaRPr lang="ru-RU" sz="3600" b="1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501438" y="7858125"/>
          <a:ext cx="208280" cy="18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5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76" name="TextBox 5"/>
          <p:cNvSpPr txBox="1">
            <a:spLocks noChangeArrowheads="1"/>
          </p:cNvSpPr>
          <p:nvPr/>
        </p:nvSpPr>
        <p:spPr bwMode="auto">
          <a:xfrm>
            <a:off x="1357313" y="2928938"/>
            <a:ext cx="6500812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i="1">
                <a:latin typeface="Calibri" pitchFamily="34" charset="0"/>
              </a:rPr>
              <a:t>cosA</a:t>
            </a:r>
            <a:r>
              <a:rPr lang="ru-RU" sz="4000" b="1" i="1">
                <a:latin typeface="Calibri" pitchFamily="34" charset="0"/>
              </a:rPr>
              <a:t> =</a:t>
            </a:r>
            <a:r>
              <a:rPr lang="ru-RU" sz="4000" b="1">
                <a:latin typeface="Calibri" pitchFamily="34" charset="0"/>
              </a:rPr>
              <a:t> 0,8</a:t>
            </a:r>
            <a:endParaRPr lang="ru-RU" sz="4000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7929563" y="5643563"/>
            <a:ext cx="785812" cy="75723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501438" y="7858125"/>
          <a:ext cx="208280" cy="18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399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400" name="Rectangle 2"/>
          <p:cNvSpPr>
            <a:spLocks noChangeArrowheads="1"/>
          </p:cNvSpPr>
          <p:nvPr/>
        </p:nvSpPr>
        <p:spPr bwMode="auto">
          <a:xfrm>
            <a:off x="4643438" y="2428875"/>
            <a:ext cx="385762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742950" algn="l"/>
              </a:tabLst>
            </a:pP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треугольнике АВС   АС = ВС,  АВ=10, </a:t>
            </a:r>
          </a:p>
          <a:p>
            <a:pPr>
              <a:tabLst>
                <a:tab pos="742950" algn="l"/>
              </a:tabLst>
            </a:pPr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высота АН равна 8. Найдите </a:t>
            </a:r>
            <a:r>
              <a:rPr lang="en-US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</a:t>
            </a:r>
            <a:r>
              <a:rPr 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CAB</a:t>
            </a:r>
            <a:r>
              <a:rPr lang="ru-RU" sz="32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2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742950" algn="l"/>
              </a:tabLst>
            </a:pP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Куб 8"/>
          <p:cNvSpPr/>
          <p:nvPr/>
        </p:nvSpPr>
        <p:spPr>
          <a:xfrm>
            <a:off x="8001000" y="5572125"/>
            <a:ext cx="642938" cy="714375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402" name="Picture 1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" y="1785938"/>
            <a:ext cx="35718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501438" y="7858125"/>
          <a:ext cx="208280" cy="18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423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7424" name="Rectangle 1"/>
          <p:cNvSpPr>
            <a:spLocks noChangeArrowheads="1"/>
          </p:cNvSpPr>
          <p:nvPr/>
        </p:nvSpPr>
        <p:spPr bwMode="auto">
          <a:xfrm>
            <a:off x="1214438" y="3143250"/>
            <a:ext cx="62150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742950" algn="l"/>
              </a:tabLst>
            </a:pPr>
            <a:r>
              <a:rPr lang="en-US" sz="4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</a:t>
            </a:r>
            <a:r>
              <a:rPr lang="ru-RU" sz="4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4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CAB</a:t>
            </a:r>
            <a:r>
              <a:rPr lang="en-US" sz="4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lang="ru-RU" sz="4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0,8</a:t>
            </a:r>
            <a:endParaRPr lang="ru-RU" sz="4400" b="1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7929563" y="5643563"/>
            <a:ext cx="785812" cy="75723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501438" y="7858125"/>
          <a:ext cx="208280" cy="18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447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8448" name="Picture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1857375"/>
            <a:ext cx="4143375" cy="351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9" name="TextBox 7"/>
          <p:cNvSpPr txBox="1">
            <a:spLocks noChangeArrowheads="1"/>
          </p:cNvSpPr>
          <p:nvPr/>
        </p:nvSpPr>
        <p:spPr bwMode="auto">
          <a:xfrm>
            <a:off x="4857750" y="1857375"/>
            <a:ext cx="350043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В треугольнике АВС АВ = ВС, 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АС = 5, 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СН – высота,  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АН = 4. </a:t>
            </a:r>
          </a:p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Найдите синус угла АСВ.</a:t>
            </a:r>
          </a:p>
        </p:txBody>
      </p:sp>
      <p:sp>
        <p:nvSpPr>
          <p:cNvPr id="9" name="Куб 8"/>
          <p:cNvSpPr/>
          <p:nvPr/>
        </p:nvSpPr>
        <p:spPr>
          <a:xfrm>
            <a:off x="8001000" y="5572125"/>
            <a:ext cx="642938" cy="714375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501438" y="7858125"/>
          <a:ext cx="208280" cy="18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471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72" name="TextBox 10"/>
          <p:cNvSpPr txBox="1">
            <a:spLocks noChangeArrowheads="1"/>
          </p:cNvSpPr>
          <p:nvPr/>
        </p:nvSpPr>
        <p:spPr bwMode="auto">
          <a:xfrm>
            <a:off x="1071563" y="2500313"/>
            <a:ext cx="72866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r>
              <a:rPr lang="en-US" sz="4000" b="1" i="1">
                <a:latin typeface="Times New Roman" pitchFamily="18" charset="0"/>
                <a:cs typeface="Times New Roman" pitchFamily="18" charset="0"/>
              </a:rPr>
              <a:t>sin 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ACB = </a:t>
            </a:r>
            <a:r>
              <a:rPr lang="en-US" sz="4000" b="1" i="1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4000" b="1">
                <a:latin typeface="Times New Roman" pitchFamily="18" charset="0"/>
                <a:cs typeface="Times New Roman" pitchFamily="18" charset="0"/>
              </a:rPr>
              <a:t> CAB = 0</a:t>
            </a:r>
            <a:r>
              <a:rPr lang="ru-RU" sz="4000" b="1">
                <a:latin typeface="Times New Roman" pitchFamily="18" charset="0"/>
                <a:cs typeface="Times New Roman" pitchFamily="18" charset="0"/>
              </a:rPr>
              <a:t>,6.</a:t>
            </a: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  <a:p>
            <a:pPr algn="ctr"/>
            <a:r>
              <a:rPr lang="ru-RU">
                <a:latin typeface="Calibri" pitchFamily="34" charset="0"/>
              </a:rPr>
              <a:t>   </a:t>
            </a:r>
          </a:p>
        </p:txBody>
      </p:sp>
      <p:sp>
        <p:nvSpPr>
          <p:cNvPr id="19473" name="Rectangle 15"/>
          <p:cNvSpPr>
            <a:spLocks noChangeArrowheads="1"/>
          </p:cNvSpPr>
          <p:nvPr/>
        </p:nvSpPr>
        <p:spPr bwMode="auto">
          <a:xfrm>
            <a:off x="0" y="1057275"/>
            <a:ext cx="266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>
              <a:tabLst>
                <a:tab pos="742950" algn="l"/>
              </a:tabLst>
            </a:pPr>
            <a:r>
              <a:rPr lang="en-US" sz="2800">
                <a:latin typeface="Calibri" pitchFamily="34" charset="0"/>
                <a:cs typeface="Times New Roman" pitchFamily="18" charset="0"/>
              </a:rPr>
              <a:t> </a:t>
            </a:r>
            <a:endParaRPr lang="ru-RU"/>
          </a:p>
        </p:txBody>
      </p:sp>
      <p:sp>
        <p:nvSpPr>
          <p:cNvPr id="29" name="Управляющая кнопка: домой 28">
            <a:hlinkClick r:id="rId4" action="ppaction://hlinksldjump" highlightClick="1"/>
          </p:cNvPr>
          <p:cNvSpPr/>
          <p:nvPr/>
        </p:nvSpPr>
        <p:spPr>
          <a:xfrm>
            <a:off x="7929563" y="5643563"/>
            <a:ext cx="785812" cy="75723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20483" name="Содержимое 7"/>
          <p:cNvSpPr>
            <a:spLocks noGrp="1"/>
          </p:cNvSpPr>
          <p:nvPr>
            <p:ph sz="half" idx="2"/>
          </p:nvPr>
        </p:nvSpPr>
        <p:spPr>
          <a:xfrm>
            <a:off x="4786313" y="2286000"/>
            <a:ext cx="3429000" cy="33575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  В треугольнике</a:t>
            </a:r>
          </a:p>
          <a:p>
            <a:pPr eaLnBrk="1" hangingPunct="1">
              <a:buFont typeface="Arial" charset="0"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   АВС  АВ = ВС, АС = 10,  </a:t>
            </a:r>
          </a:p>
          <a:p>
            <a:pPr eaLnBrk="1" hangingPunct="1">
              <a:buFont typeface="Arial" charset="0"/>
              <a:buNone/>
            </a:pPr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i="1" smtClean="0">
                <a:latin typeface="Times New Roman" pitchFamily="18" charset="0"/>
                <a:cs typeface="Times New Roman" pitchFamily="18" charset="0"/>
              </a:rPr>
              <a:t>cos </a:t>
            </a: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АСВ = 0,8. Найдите высоту СН.</a:t>
            </a:r>
          </a:p>
          <a:p>
            <a:pPr eaLnBrk="1" hangingPunct="1">
              <a:buFont typeface="Arial" charset="0"/>
              <a:buNone/>
            </a:pP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48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42938" y="1928813"/>
            <a:ext cx="3500437" cy="3571875"/>
          </a:xfrm>
        </p:spPr>
      </p:pic>
      <p:sp>
        <p:nvSpPr>
          <p:cNvPr id="10" name="Куб 9"/>
          <p:cNvSpPr/>
          <p:nvPr/>
        </p:nvSpPr>
        <p:spPr>
          <a:xfrm>
            <a:off x="8001000" y="5572125"/>
            <a:ext cx="642938" cy="714375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076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638" y="0"/>
            <a:ext cx="9102725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625" y="1714500"/>
          <a:ext cx="8286809" cy="4429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712"/>
                <a:gridCol w="1071570"/>
                <a:gridCol w="1071570"/>
                <a:gridCol w="928694"/>
                <a:gridCol w="1000132"/>
                <a:gridCol w="1000131"/>
              </a:tblGrid>
              <a:tr h="109169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Треугольник</a:t>
                      </a:r>
                      <a:endParaRPr lang="ru-RU" sz="28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4" action="ppaction://hlinksldjump"/>
                        </a:rPr>
                        <a:t>1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5" action="ppaction://hlinksldjump"/>
                        </a:rPr>
                        <a:t>2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6" action="ppaction://hlinksldjump"/>
                        </a:rPr>
                        <a:t>3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7" action="ppaction://hlinksldjump"/>
                        </a:rPr>
                        <a:t>4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8" action="ppaction://hlinksldjump"/>
                        </a:rPr>
                        <a:t>5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5408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Равнобедренный треугольник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9" action="ppaction://hlinksldjump"/>
                        </a:rPr>
                        <a:t>1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0" action="ppaction://hlinksldjump"/>
                        </a:rPr>
                        <a:t>2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1" action="ppaction://hlinksldjump"/>
                        </a:rPr>
                        <a:t>3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2" action="ppaction://hlinksldjump"/>
                        </a:rPr>
                        <a:t>4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3" action="ppaction://hlinksldjump"/>
                        </a:rPr>
                        <a:t>5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9169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Прямоугольный треугольник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4" action="ppaction://hlinksldjump"/>
                        </a:rPr>
                        <a:t>1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15" action="ppaction://hlinksldjump"/>
                        </a:rPr>
                        <a:t>2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6" action="ppaction://hlinksldjump"/>
                        </a:rPr>
                        <a:t>3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7" action="ppaction://hlinksldjump"/>
                        </a:rPr>
                        <a:t>4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8" action="ppaction://hlinksldjump"/>
                        </a:rPr>
                        <a:t>5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09169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Равносторонний треугольник</a:t>
                      </a:r>
                      <a:endParaRPr lang="ru-RU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19" action="ppaction://hlinksldjump"/>
                        </a:rPr>
                        <a:t>1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20" action="ppaction://hlinksldjump"/>
                        </a:rPr>
                        <a:t>2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21" action="ppaction://hlinksldjump"/>
                        </a:rPr>
                        <a:t>3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22" action="ppaction://hlinksldjump"/>
                        </a:rPr>
                        <a:t>4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  <a:hlinkClick r:id="rId23" action="ppaction://hlinksldjump"/>
                        </a:rPr>
                        <a:t>5</a:t>
                      </a:r>
                      <a:endParaRPr lang="ru-RU" sz="5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85938" y="357188"/>
            <a:ext cx="70008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5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 вопрос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21507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1643063" y="285750"/>
            <a:ext cx="6357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143875" y="5643563"/>
            <a:ext cx="785813" cy="757237"/>
          </a:xfrm>
          <a:prstGeom prst="actionButtonHo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10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4313" y="1500188"/>
            <a:ext cx="8358187" cy="5143500"/>
          </a:xfr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22531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2357438"/>
            <a:ext cx="4038600" cy="33575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200" b="1" smtClean="0"/>
              <a:t>В треугольнике АВС </a:t>
            </a:r>
          </a:p>
          <a:p>
            <a:pPr eaLnBrk="1" hangingPunct="1">
              <a:buFont typeface="Arial" charset="0"/>
              <a:buNone/>
            </a:pPr>
            <a:r>
              <a:rPr lang="ru-RU" sz="3200" b="1" smtClean="0"/>
              <a:t>угол С равен 90</a:t>
            </a:r>
            <a:r>
              <a:rPr lang="ru-RU" sz="3200" b="1" baseline="30000" smtClean="0"/>
              <a:t>0</a:t>
            </a:r>
            <a:r>
              <a:rPr lang="ru-RU" sz="3200" b="1" smtClean="0"/>
              <a:t>,  </a:t>
            </a:r>
          </a:p>
          <a:p>
            <a:pPr eaLnBrk="1" hangingPunct="1">
              <a:buFont typeface="Arial" charset="0"/>
              <a:buNone/>
            </a:pPr>
            <a:r>
              <a:rPr lang="en-US" sz="3200" b="1" smtClean="0"/>
              <a:t>CD </a:t>
            </a:r>
            <a:r>
              <a:rPr lang="ru-RU" sz="3200" b="1" smtClean="0"/>
              <a:t>– медиана, </a:t>
            </a:r>
          </a:p>
          <a:p>
            <a:pPr eaLnBrk="1" hangingPunct="1">
              <a:buFont typeface="Arial" charset="0"/>
              <a:buNone/>
            </a:pPr>
            <a:r>
              <a:rPr lang="ru-RU" sz="3200" b="1" smtClean="0"/>
              <a:t>угол В равен 58</a:t>
            </a:r>
            <a:r>
              <a:rPr lang="ru-RU" sz="3200" b="1" baseline="30000" smtClean="0"/>
              <a:t>0</a:t>
            </a:r>
            <a:r>
              <a:rPr lang="ru-RU" sz="3200" b="1" smtClean="0"/>
              <a:t>. Найдите угол АС</a:t>
            </a:r>
            <a:r>
              <a:rPr lang="en-US" sz="3200" b="1" smtClean="0"/>
              <a:t>D</a:t>
            </a:r>
            <a:r>
              <a:rPr lang="ru-RU" smtClean="0"/>
              <a:t>.</a:t>
            </a: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Куб 9"/>
          <p:cNvSpPr/>
          <p:nvPr/>
        </p:nvSpPr>
        <p:spPr>
          <a:xfrm>
            <a:off x="8215313" y="5857875"/>
            <a:ext cx="642937" cy="500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4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42938" y="1571625"/>
            <a:ext cx="2938462" cy="4714875"/>
          </a:xfr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23555" name="Заголовок 7"/>
          <p:cNvSpPr>
            <a:spLocks noGrp="1"/>
          </p:cNvSpPr>
          <p:nvPr>
            <p:ph type="ctrTitle"/>
          </p:nvPr>
        </p:nvSpPr>
        <p:spPr>
          <a:xfrm>
            <a:off x="642938" y="2500313"/>
            <a:ext cx="7772400" cy="2286000"/>
          </a:xfrm>
        </p:spPr>
        <p:txBody>
          <a:bodyPr/>
          <a:lstStyle/>
          <a:p>
            <a:pPr eaLnBrk="1" hangingPunct="1"/>
            <a:r>
              <a:rPr lang="ru-RU" smtClean="0"/>
              <a:t>Угол </a:t>
            </a:r>
            <a:r>
              <a:rPr lang="en-US" smtClean="0"/>
              <a:t>ACD</a:t>
            </a:r>
            <a:r>
              <a:rPr lang="ru-RU" smtClean="0"/>
              <a:t> равен 58</a:t>
            </a:r>
            <a:r>
              <a:rPr lang="ru-RU" baseline="30000" smtClean="0"/>
              <a:t>0</a:t>
            </a:r>
            <a:r>
              <a:rPr lang="ru-RU" smtClean="0"/>
              <a:t>.</a:t>
            </a:r>
            <a:br>
              <a:rPr lang="ru-RU" smtClean="0"/>
            </a:br>
            <a:endParaRPr lang="ru-RU" smtClean="0"/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4294967295"/>
          </p:nvPr>
        </p:nvGraphicFramePr>
        <p:xfrm>
          <a:off x="8936038" y="7858125"/>
          <a:ext cx="208280" cy="18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568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7786688" y="5572125"/>
            <a:ext cx="714375" cy="642938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24579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 Острые углы прямоугольного треугольника равны 29</a:t>
            </a:r>
            <a:r>
              <a:rPr lang="ru-RU" b="1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и 61</a:t>
            </a:r>
            <a:r>
              <a:rPr lang="ru-RU" b="1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  Найдите угол между высотой и биссектрисой, проведенными из вершины прямого угла.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4581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7188" y="2571750"/>
            <a:ext cx="3929062" cy="2500313"/>
          </a:xfrm>
        </p:spPr>
      </p:pic>
      <p:sp>
        <p:nvSpPr>
          <p:cNvPr id="10" name="Куб 9"/>
          <p:cNvSpPr/>
          <p:nvPr/>
        </p:nvSpPr>
        <p:spPr>
          <a:xfrm>
            <a:off x="8215313" y="5857875"/>
            <a:ext cx="642937" cy="500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25603" name="Заголовок 5"/>
          <p:cNvSpPr>
            <a:spLocks noGrp="1"/>
          </p:cNvSpPr>
          <p:nvPr>
            <p:ph type="ctrTitle"/>
          </p:nvPr>
        </p:nvSpPr>
        <p:spPr>
          <a:xfrm>
            <a:off x="685800" y="2357438"/>
            <a:ext cx="7772400" cy="2571750"/>
          </a:xfrm>
        </p:spPr>
        <p:txBody>
          <a:bodyPr/>
          <a:lstStyle/>
          <a:p>
            <a:pPr eaLnBrk="1" hangingPunct="1"/>
            <a:r>
              <a:rPr lang="ru-RU" b="1" smtClean="0"/>
              <a:t>Угол </a:t>
            </a:r>
            <a:r>
              <a:rPr lang="en-US" b="1" smtClean="0"/>
              <a:t>DCH </a:t>
            </a:r>
            <a:r>
              <a:rPr lang="ru-RU" b="1" smtClean="0"/>
              <a:t>равен 16</a:t>
            </a:r>
            <a:r>
              <a:rPr lang="ru-RU" b="1" baseline="30000" smtClean="0"/>
              <a:t>0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4294967295"/>
          </p:nvPr>
        </p:nvGraphicFramePr>
        <p:xfrm>
          <a:off x="8936038" y="7858125"/>
          <a:ext cx="208280" cy="18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5616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072438" y="5643563"/>
            <a:ext cx="714375" cy="642937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В </a:t>
            </a:r>
            <a:r>
              <a:rPr lang="ru-RU" b="1" dirty="0"/>
              <a:t>прямоугольном треугольнике угол между высотой и медианой,  проведенными из вершины прямого угла, равен 40</a:t>
            </a:r>
            <a:r>
              <a:rPr lang="ru-RU" b="1" baseline="30000" dirty="0"/>
              <a:t>0</a:t>
            </a:r>
            <a:r>
              <a:rPr lang="ru-RU" b="1" dirty="0"/>
              <a:t>. Найдите больший из острых углов этого треугольника.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/>
              <a:t> </a:t>
            </a:r>
            <a:endParaRPr lang="ru-RU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662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0063" y="2571750"/>
            <a:ext cx="3633787" cy="2357438"/>
          </a:xfrm>
        </p:spPr>
      </p:pic>
      <p:sp>
        <p:nvSpPr>
          <p:cNvPr id="10" name="Куб 9"/>
          <p:cNvSpPr/>
          <p:nvPr/>
        </p:nvSpPr>
        <p:spPr>
          <a:xfrm>
            <a:off x="8215313" y="5857875"/>
            <a:ext cx="642937" cy="500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27651" name="Заголовок 5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2428875"/>
          </a:xfrm>
        </p:spPr>
        <p:txBody>
          <a:bodyPr/>
          <a:lstStyle/>
          <a:p>
            <a:pPr eaLnBrk="1" hangingPunct="1"/>
            <a:r>
              <a:rPr lang="ru-RU" b="1" smtClean="0"/>
              <a:t>Угол В равен 65</a:t>
            </a:r>
            <a:r>
              <a:rPr lang="ru-RU" b="1" baseline="30000" smtClean="0"/>
              <a:t>0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4294967295"/>
          </p:nvPr>
        </p:nvGraphicFramePr>
        <p:xfrm>
          <a:off x="8936038" y="7858125"/>
          <a:ext cx="208280" cy="18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7664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143875" y="5715000"/>
            <a:ext cx="714375" cy="642938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4" descr="fon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4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   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Угол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между биссектрисой и медианой прямоугольного треугольника, проведенными из вершины прямого угла, равен 14</a:t>
            </a:r>
            <a:r>
              <a:rPr lang="ru-RU" sz="3000" b="1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. Найдите меньший угол этого треугольника.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28676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8677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90575" y="2286000"/>
            <a:ext cx="3371850" cy="2071688"/>
          </a:xfrm>
        </p:spPr>
      </p:pic>
      <p:sp>
        <p:nvSpPr>
          <p:cNvPr id="28678" name="TextBox 9"/>
          <p:cNvSpPr txBox="1">
            <a:spLocks noChangeArrowheads="1"/>
          </p:cNvSpPr>
          <p:nvPr/>
        </p:nvSpPr>
        <p:spPr bwMode="auto">
          <a:xfrm>
            <a:off x="1214438" y="4429125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Угол МСН равен 14</a:t>
            </a:r>
            <a:r>
              <a:rPr lang="ru-RU" b="1" baseline="30000">
                <a:latin typeface="Calibri" pitchFamily="34" charset="0"/>
              </a:rPr>
              <a:t>0</a:t>
            </a:r>
            <a:endParaRPr lang="ru-RU">
              <a:latin typeface="Calibri" pitchFamily="34" charset="0"/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8215313" y="5857875"/>
            <a:ext cx="642937" cy="500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29699" name="Заголовок 5"/>
          <p:cNvSpPr>
            <a:spLocks noGrp="1"/>
          </p:cNvSpPr>
          <p:nvPr>
            <p:ph type="ctrTitle"/>
          </p:nvPr>
        </p:nvSpPr>
        <p:spPr>
          <a:xfrm>
            <a:off x="685800" y="2500313"/>
            <a:ext cx="7772400" cy="1928812"/>
          </a:xfrm>
        </p:spPr>
        <p:txBody>
          <a:bodyPr/>
          <a:lstStyle/>
          <a:p>
            <a:pPr eaLnBrk="1" hangingPunct="1"/>
            <a:r>
              <a:rPr lang="ru-RU" b="1" smtClean="0"/>
              <a:t>Угол САВ равен 31</a:t>
            </a:r>
            <a:r>
              <a:rPr lang="ru-RU" b="1" baseline="30000" smtClean="0"/>
              <a:t>0</a:t>
            </a:r>
            <a:r>
              <a:rPr lang="ru-RU" b="1" smtClean="0"/>
              <a:t/>
            </a:r>
            <a:br>
              <a:rPr lang="ru-RU" b="1" smtClean="0"/>
            </a:br>
            <a:endParaRPr lang="ru-RU" b="1" smtClean="0"/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4294967295"/>
          </p:nvPr>
        </p:nvGraphicFramePr>
        <p:xfrm>
          <a:off x="8936038" y="7858125"/>
          <a:ext cx="208280" cy="18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9712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143875" y="5786438"/>
            <a:ext cx="714375" cy="642937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30723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2071688"/>
            <a:ext cx="4038600" cy="35718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В треугольнике АВС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 угол С равен 90</a:t>
            </a:r>
            <a:r>
              <a:rPr lang="ru-RU" b="1" baseline="30000" smtClean="0"/>
              <a:t>0</a:t>
            </a:r>
            <a:r>
              <a:rPr lang="ru-RU" b="1" smtClean="0"/>
              <a:t>, 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 СН – высота,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угол А равен 60</a:t>
            </a:r>
            <a:r>
              <a:rPr lang="ru-RU" b="1" baseline="30000" smtClean="0"/>
              <a:t>0</a:t>
            </a:r>
            <a:r>
              <a:rPr lang="ru-RU" b="1" smtClean="0"/>
              <a:t>, 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 АВ = 12.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/>
              <a:t>  Найдите ВН.</a:t>
            </a: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30724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0725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1500" y="2909888"/>
            <a:ext cx="3524250" cy="2305050"/>
          </a:xfrm>
        </p:spPr>
      </p:pic>
      <p:sp>
        <p:nvSpPr>
          <p:cNvPr id="10" name="Куб 9"/>
          <p:cNvSpPr/>
          <p:nvPr/>
        </p:nvSpPr>
        <p:spPr>
          <a:xfrm>
            <a:off x="8215313" y="5857875"/>
            <a:ext cx="642937" cy="500063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501438" y="7858125"/>
          <a:ext cx="208280" cy="18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11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4112" name="TextBox 7"/>
          <p:cNvSpPr txBox="1">
            <a:spLocks noChangeArrowheads="1"/>
          </p:cNvSpPr>
          <p:nvPr/>
        </p:nvSpPr>
        <p:spPr bwMode="auto">
          <a:xfrm>
            <a:off x="4714875" y="1785938"/>
            <a:ext cx="371475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Times New Roman" pitchFamily="18" charset="0"/>
                <a:cs typeface="Times New Roman" pitchFamily="18" charset="0"/>
              </a:rPr>
              <a:t>В треугольнике АВС угол А равен 40 градусов. Внешний угол при вершине В равен 68 градусов. Найдите угол С.</a:t>
            </a:r>
          </a:p>
        </p:txBody>
      </p:sp>
      <p:sp>
        <p:nvSpPr>
          <p:cNvPr id="9" name="Куб 8"/>
          <p:cNvSpPr/>
          <p:nvPr/>
        </p:nvSpPr>
        <p:spPr>
          <a:xfrm>
            <a:off x="8143875" y="5786438"/>
            <a:ext cx="642938" cy="571500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14" name="Picture 1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1643063"/>
            <a:ext cx="407193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31747" name="Заголовок 5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000125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FFC000"/>
                </a:solidFill>
              </a:rPr>
              <a:t>Решение:</a:t>
            </a:r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4294967295"/>
          </p:nvPr>
        </p:nvGraphicFramePr>
        <p:xfrm>
          <a:off x="8936038" y="7858125"/>
          <a:ext cx="208280" cy="18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1760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215313" y="5715000"/>
            <a:ext cx="714375" cy="642938"/>
          </a:xfrm>
          <a:prstGeom prst="actionButtonHo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62" name="Picture 1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00188"/>
            <a:ext cx="8501063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428625" y="4000500"/>
            <a:ext cx="8286750" cy="20716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Найдите сторону треугольника, лежащую против угла 120</a:t>
            </a:r>
            <a:r>
              <a:rPr lang="ru-RU" b="1" baseline="30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если прилежащие к нему стороны равны 6 и 10.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sp>
        <p:nvSpPr>
          <p:cNvPr id="32772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88" y="1571625"/>
            <a:ext cx="5929312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Куб 12"/>
          <p:cNvSpPr/>
          <p:nvPr/>
        </p:nvSpPr>
        <p:spPr>
          <a:xfrm>
            <a:off x="8358188" y="5857875"/>
            <a:ext cx="500062" cy="428625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 t="8334"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4294967295"/>
          </p:nvPr>
        </p:nvGraphicFramePr>
        <p:xfrm>
          <a:off x="8936038" y="7858125"/>
          <a:ext cx="208280" cy="18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3807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143875" y="5643563"/>
            <a:ext cx="642938" cy="642937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09" name="TextBox 10"/>
          <p:cNvSpPr txBox="1">
            <a:spLocks noChangeArrowheads="1"/>
          </p:cNvSpPr>
          <p:nvPr/>
        </p:nvSpPr>
        <p:spPr bwMode="auto">
          <a:xfrm>
            <a:off x="1357313" y="0"/>
            <a:ext cx="77866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 теореме косинусов</a:t>
            </a:r>
          </a:p>
        </p:txBody>
      </p:sp>
      <p:pic>
        <p:nvPicPr>
          <p:cNvPr id="33810" name="Picture 1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" y="1071563"/>
            <a:ext cx="912495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34819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48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28625" y="2214563"/>
            <a:ext cx="4071938" cy="3286125"/>
          </a:xfrm>
          <a:noFill/>
        </p:spPr>
      </p:pic>
      <p:pic>
        <p:nvPicPr>
          <p:cNvPr id="3482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357688" y="1928813"/>
            <a:ext cx="4572000" cy="3786187"/>
          </a:xfrm>
          <a:noFill/>
        </p:spPr>
      </p:pic>
      <p:sp>
        <p:nvSpPr>
          <p:cNvPr id="17" name="Куб 16"/>
          <p:cNvSpPr/>
          <p:nvPr/>
        </p:nvSpPr>
        <p:spPr>
          <a:xfrm>
            <a:off x="8358188" y="5857875"/>
            <a:ext cx="500062" cy="428625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501438" y="7858125"/>
          <a:ext cx="208280" cy="18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5855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7786688" y="5500688"/>
            <a:ext cx="642937" cy="642937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857" name="TextBox 6"/>
          <p:cNvSpPr txBox="1">
            <a:spLocks noChangeArrowheads="1"/>
          </p:cNvSpPr>
          <p:nvPr/>
        </p:nvSpPr>
        <p:spPr bwMode="auto">
          <a:xfrm>
            <a:off x="1143000" y="2286000"/>
            <a:ext cx="69469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latin typeface="Times New Roman" pitchFamily="18" charset="0"/>
                <a:cs typeface="Times New Roman" pitchFamily="18" charset="0"/>
              </a:rPr>
              <a:t>Высота треугольника</a:t>
            </a:r>
          </a:p>
          <a:p>
            <a:pPr algn="ctr"/>
            <a:r>
              <a:rPr lang="ru-RU" sz="4800" b="1">
                <a:latin typeface="Times New Roman" pitchFamily="18" charset="0"/>
                <a:cs typeface="Times New Roman" pitchFamily="18" charset="0"/>
              </a:rPr>
              <a:t>равна 1, 5.</a:t>
            </a: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501438" y="7858125"/>
          <a:ext cx="208280" cy="18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879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6880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2143125"/>
            <a:ext cx="39290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Куб 7"/>
          <p:cNvSpPr/>
          <p:nvPr/>
        </p:nvSpPr>
        <p:spPr>
          <a:xfrm>
            <a:off x="8358188" y="5857875"/>
            <a:ext cx="500062" cy="428625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6882" name="Picture 1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63" y="1714500"/>
            <a:ext cx="5786437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501438" y="7858125"/>
          <a:ext cx="208280" cy="18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7903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7904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25" y="2500313"/>
            <a:ext cx="71247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7929563" y="5715000"/>
            <a:ext cx="500062" cy="428625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501438" y="7858125"/>
          <a:ext cx="208280" cy="18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8927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8928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1928813"/>
            <a:ext cx="442912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3" y="2143125"/>
            <a:ext cx="3714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Куб 8"/>
          <p:cNvSpPr/>
          <p:nvPr/>
        </p:nvSpPr>
        <p:spPr>
          <a:xfrm>
            <a:off x="8358188" y="5857875"/>
            <a:ext cx="500062" cy="428625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501438" y="7858125"/>
          <a:ext cx="208280" cy="18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9951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9952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38" y="2162175"/>
            <a:ext cx="657225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7929563" y="5715000"/>
            <a:ext cx="500062" cy="428625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501438" y="7858125"/>
          <a:ext cx="208280" cy="18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975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0976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1714500"/>
            <a:ext cx="4714875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7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000250"/>
            <a:ext cx="350043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Куб 10"/>
          <p:cNvSpPr/>
          <p:nvPr/>
        </p:nvSpPr>
        <p:spPr>
          <a:xfrm>
            <a:off x="8358188" y="5857875"/>
            <a:ext cx="500062" cy="428625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58313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501438" y="7858125"/>
          <a:ext cx="208280" cy="18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35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136" name="TextBox 9"/>
          <p:cNvSpPr txBox="1">
            <a:spLocks noChangeArrowheads="1"/>
          </p:cNvSpPr>
          <p:nvPr/>
        </p:nvSpPr>
        <p:spPr bwMode="auto">
          <a:xfrm>
            <a:off x="1214438" y="3071813"/>
            <a:ext cx="5580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Угол С равен 28 градусов</a:t>
            </a:r>
            <a:r>
              <a:rPr lang="ru-RU" sz="3600" b="1">
                <a:latin typeface="Calibri" pitchFamily="34" charset="0"/>
              </a:rPr>
              <a:t>.</a:t>
            </a:r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001000" y="5572125"/>
            <a:ext cx="785813" cy="828675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501438" y="7858125"/>
          <a:ext cx="208280" cy="18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1999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2000" name="Picture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75" y="2171700"/>
            <a:ext cx="5929313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7929563" y="5715000"/>
            <a:ext cx="500062" cy="428625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501438" y="7858125"/>
          <a:ext cx="208280" cy="18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3023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3024" name="Picture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" y="2286000"/>
            <a:ext cx="3857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5" name="Picture 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500" y="1357313"/>
            <a:ext cx="46434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Куб 8"/>
          <p:cNvSpPr/>
          <p:nvPr/>
        </p:nvSpPr>
        <p:spPr>
          <a:xfrm>
            <a:off x="8358188" y="5857875"/>
            <a:ext cx="500062" cy="428625"/>
          </a:xfrm>
          <a:prstGeom prst="cub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44035" name="Заголовок 5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1071562"/>
          </a:xfrm>
        </p:spPr>
        <p:txBody>
          <a:bodyPr/>
          <a:lstStyle/>
          <a:p>
            <a:pPr eaLnBrk="1" hangingPunct="1"/>
            <a:r>
              <a:rPr lang="ru-RU" sz="6000" b="1" smtClean="0">
                <a:solidFill>
                  <a:srgbClr val="FFC000"/>
                </a:solidFill>
              </a:rPr>
              <a:t>Решение:</a:t>
            </a:r>
          </a:p>
        </p:txBody>
      </p:sp>
      <p:sp>
        <p:nvSpPr>
          <p:cNvPr id="44036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1" name="Управляющая кнопка: домой 10">
            <a:hlinkClick r:id="rId4" action="ppaction://hlinksldjump" highlightClick="1"/>
          </p:cNvPr>
          <p:cNvSpPr/>
          <p:nvPr/>
        </p:nvSpPr>
        <p:spPr>
          <a:xfrm>
            <a:off x="8429625" y="5286375"/>
            <a:ext cx="500063" cy="428625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4038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71500" y="1500188"/>
            <a:ext cx="7929563" cy="5143500"/>
          </a:xfr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Users\медиамаркт\Desktop\fon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642938"/>
            <a:ext cx="9144000" cy="7500938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500063" y="1785938"/>
            <a:ext cx="8215312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«Решение треугольников» подготовлена учителем математики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ГОУ СОШ УМИ №7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Быковой Е.В.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14313" y="0"/>
            <a:ext cx="9358313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6147" name="Содержимое 7"/>
          <p:cNvSpPr>
            <a:spLocks noGrp="1"/>
          </p:cNvSpPr>
          <p:nvPr>
            <p:ph sz="half" idx="2"/>
          </p:nvPr>
        </p:nvSpPr>
        <p:spPr>
          <a:xfrm>
            <a:off x="4286250" y="1600200"/>
            <a:ext cx="4071938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200" b="1" smtClean="0"/>
              <a:t>     Два угла треугольника равны 58</a:t>
            </a:r>
            <a:r>
              <a:rPr lang="ru-RU" sz="3200" b="1" baseline="30000" smtClean="0"/>
              <a:t>0</a:t>
            </a:r>
            <a:r>
              <a:rPr lang="ru-RU" sz="3200" b="1" smtClean="0"/>
              <a:t> и 72</a:t>
            </a:r>
            <a:r>
              <a:rPr lang="ru-RU" sz="3200" b="1" baseline="30000" smtClean="0"/>
              <a:t>0</a:t>
            </a:r>
            <a:r>
              <a:rPr lang="ru-RU" sz="3200" b="1" smtClean="0"/>
              <a:t>. Найдите тупой угол, который образуют высоты треугольника, выходящие из вершин этих углов.</a:t>
            </a:r>
            <a:endParaRPr lang="ru-RU" sz="3200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614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14313" y="1571625"/>
            <a:ext cx="3714750" cy="4429125"/>
          </a:xfrm>
        </p:spPr>
      </p:pic>
      <p:sp>
        <p:nvSpPr>
          <p:cNvPr id="13" name="Куб 12"/>
          <p:cNvSpPr/>
          <p:nvPr/>
        </p:nvSpPr>
        <p:spPr>
          <a:xfrm>
            <a:off x="8215313" y="5786438"/>
            <a:ext cx="642937" cy="642937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Угол С равен </a:t>
            </a:r>
            <a:r>
              <a:rPr lang="ru-RU" sz="4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130</a:t>
            </a:r>
            <a:r>
              <a:rPr lang="ru-RU" sz="4400" b="1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4294967295"/>
          </p:nvPr>
        </p:nvGraphicFramePr>
        <p:xfrm>
          <a:off x="8936038" y="7858125"/>
          <a:ext cx="208280" cy="18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184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143875" y="5500688"/>
            <a:ext cx="642938" cy="785812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8195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6" name="Содержимое 16"/>
          <p:cNvSpPr>
            <a:spLocks noGrp="1"/>
          </p:cNvSpPr>
          <p:nvPr>
            <p:ph idx="1"/>
          </p:nvPr>
        </p:nvSpPr>
        <p:spPr>
          <a:xfrm>
            <a:off x="4357688" y="2071688"/>
            <a:ext cx="4329112" cy="40544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/>
              <a:t>    В треугольнике АВС угол С равен 60</a:t>
            </a:r>
            <a:r>
              <a:rPr lang="ru-RU" b="1" baseline="30000" smtClean="0"/>
              <a:t>0</a:t>
            </a:r>
            <a:r>
              <a:rPr lang="ru-RU" b="1" smtClean="0"/>
              <a:t>, </a:t>
            </a:r>
            <a:r>
              <a:rPr lang="en-US" b="1" smtClean="0"/>
              <a:t>AD </a:t>
            </a:r>
            <a:r>
              <a:rPr lang="ru-RU" b="1" smtClean="0"/>
              <a:t>и </a:t>
            </a:r>
            <a:r>
              <a:rPr lang="en-US" b="1" smtClean="0"/>
              <a:t>BE </a:t>
            </a:r>
            <a:r>
              <a:rPr lang="ru-RU" b="1" smtClean="0"/>
              <a:t>– биссектрисы, пересекающиеся в точке О. Найдите угол АОВ.</a:t>
            </a:r>
            <a:endParaRPr lang="ru-RU" smtClean="0"/>
          </a:p>
          <a:p>
            <a:pPr eaLnBrk="1" hangingPunct="1">
              <a:buFont typeface="Arial" charset="0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19" name="Куб 18"/>
          <p:cNvSpPr/>
          <p:nvPr/>
        </p:nvSpPr>
        <p:spPr>
          <a:xfrm>
            <a:off x="7858125" y="5715000"/>
            <a:ext cx="500063" cy="428625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8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1857375"/>
            <a:ext cx="378618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501438" y="7858125"/>
          <a:ext cx="208280" cy="18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231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32" name="Rectangle 4"/>
          <p:cNvSpPr>
            <a:spLocks noChangeArrowheads="1"/>
          </p:cNvSpPr>
          <p:nvPr/>
        </p:nvSpPr>
        <p:spPr bwMode="auto">
          <a:xfrm>
            <a:off x="785813" y="2714625"/>
            <a:ext cx="7643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457325" algn="l"/>
              </a:tabLst>
            </a:pPr>
            <a:r>
              <a:rPr lang="ru-RU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Угол АОВ равен 120</a:t>
            </a:r>
            <a:r>
              <a:rPr lang="ru-RU" sz="4000" b="1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ru-RU" sz="4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40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Управляющая кнопка: домой 13">
            <a:hlinkClick r:id="rId4" action="ppaction://hlinksldjump" highlightClick="1"/>
          </p:cNvPr>
          <p:cNvSpPr/>
          <p:nvPr/>
        </p:nvSpPr>
        <p:spPr>
          <a:xfrm>
            <a:off x="8143875" y="5643563"/>
            <a:ext cx="642938" cy="642937"/>
          </a:xfrm>
          <a:prstGeom prst="actionButtonHo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 descr="fon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email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</p:nvPr>
        </p:nvGraphicFramePr>
        <p:xfrm>
          <a:off x="11501438" y="7858125"/>
          <a:ext cx="208280" cy="1883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</a:tblGrid>
              <a:tr h="7858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255" name="TextBox 6"/>
          <p:cNvSpPr txBox="1">
            <a:spLocks noChangeArrowheads="1"/>
          </p:cNvSpPr>
          <p:nvPr/>
        </p:nvSpPr>
        <p:spPr bwMode="auto">
          <a:xfrm flipV="1">
            <a:off x="2286000" y="-1928813"/>
            <a:ext cx="2786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6" name="Rectangle 3"/>
          <p:cNvSpPr>
            <a:spLocks noChangeArrowheads="1"/>
          </p:cNvSpPr>
          <p:nvPr/>
        </p:nvSpPr>
        <p:spPr bwMode="auto">
          <a:xfrm>
            <a:off x="4500563" y="1928813"/>
            <a:ext cx="407193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457325" algn="l"/>
              </a:tabLst>
            </a:pP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треугольнике АВС СН </a:t>
            </a:r>
            <a:r>
              <a:rPr lang="ru-RU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высота, 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AD </a:t>
            </a:r>
            <a:r>
              <a:rPr lang="ru-RU" sz="36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биссектриса, </a:t>
            </a:r>
            <a:endParaRPr lang="ru-RU" sz="36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1457325" algn="l"/>
              </a:tabLst>
            </a:pP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угол </a:t>
            </a:r>
            <a:r>
              <a:rPr lang="en-US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BAD </a:t>
            </a: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равен 25</a:t>
            </a:r>
            <a:r>
              <a:rPr lang="ru-RU" sz="3600" b="1" baseline="30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lang="ru-RU" sz="3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Найдите угол АОС.</a:t>
            </a:r>
            <a:endParaRPr lang="ru-RU" sz="36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Куб 10"/>
          <p:cNvSpPr/>
          <p:nvPr/>
        </p:nvSpPr>
        <p:spPr>
          <a:xfrm>
            <a:off x="8143875" y="5643563"/>
            <a:ext cx="714375" cy="714375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58" name="Picture 2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1785938"/>
            <a:ext cx="392906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3812</TotalTime>
  <Words>466</Words>
  <Application>Microsoft Office PowerPoint</Application>
  <PresentationFormat>Экран (4:3)</PresentationFormat>
  <Paragraphs>99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Угол ACD равен 580. </vt:lpstr>
      <vt:lpstr>Слайд 23</vt:lpstr>
      <vt:lpstr>Угол DCH равен 160 </vt:lpstr>
      <vt:lpstr>Слайд 25</vt:lpstr>
      <vt:lpstr>Угол В равен 650 </vt:lpstr>
      <vt:lpstr>Слайд 27</vt:lpstr>
      <vt:lpstr>Угол САВ равен 310 </vt:lpstr>
      <vt:lpstr>Слайд 29</vt:lpstr>
      <vt:lpstr>Решение: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Решение:</vt:lpstr>
      <vt:lpstr>Слайд 43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Быкова</dc:creator>
  <cp:lastModifiedBy>Roman</cp:lastModifiedBy>
  <cp:revision>167</cp:revision>
  <dcterms:created xsi:type="dcterms:W3CDTF">2011-12-24T15:10:41Z</dcterms:created>
  <dcterms:modified xsi:type="dcterms:W3CDTF">2012-03-29T23:32:40Z</dcterms:modified>
</cp:coreProperties>
</file>