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2" r:id="rId4"/>
    <p:sldId id="259" r:id="rId5"/>
    <p:sldId id="258" r:id="rId6"/>
    <p:sldId id="265" r:id="rId7"/>
    <p:sldId id="267" r:id="rId8"/>
    <p:sldId id="261" r:id="rId9"/>
    <p:sldId id="264" r:id="rId10"/>
    <p:sldId id="268" r:id="rId11"/>
    <p:sldId id="260" r:id="rId12"/>
    <p:sldId id="269" r:id="rId13"/>
    <p:sldId id="263" r:id="rId14"/>
    <p:sldId id="271" r:id="rId15"/>
    <p:sldId id="272" r:id="rId16"/>
    <p:sldId id="273" r:id="rId17"/>
    <p:sldId id="275" r:id="rId18"/>
    <p:sldId id="276" r:id="rId19"/>
    <p:sldId id="277" r:id="rId20"/>
    <p:sldId id="280" r:id="rId21"/>
    <p:sldId id="279" r:id="rId22"/>
    <p:sldId id="281" r:id="rId23"/>
    <p:sldId id="278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19" autoAdjust="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DC89D-1A14-416D-91A3-86FA53C0D7E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28E01C-7CB3-42F3-980B-601CA8E62106}">
      <dgm:prSet phldrT="[Текст]"/>
      <dgm:spPr/>
      <dgm:t>
        <a:bodyPr/>
        <a:lstStyle/>
        <a:p>
          <a:r>
            <a:rPr lang="ru-RU" dirty="0" smtClean="0"/>
            <a:t>Носовое кровотечение</a:t>
          </a:r>
          <a:endParaRPr lang="ru-RU" dirty="0"/>
        </a:p>
      </dgm:t>
    </dgm:pt>
    <dgm:pt modelId="{D7148FA5-D9A3-4413-BC5B-1450FD87795F}" type="parTrans" cxnId="{1B6AEF56-2F40-4359-92FE-AB8CF0C8CAB1}">
      <dgm:prSet/>
      <dgm:spPr/>
      <dgm:t>
        <a:bodyPr/>
        <a:lstStyle/>
        <a:p>
          <a:endParaRPr lang="ru-RU"/>
        </a:p>
      </dgm:t>
    </dgm:pt>
    <dgm:pt modelId="{4D890BAD-756C-49AB-8B9C-DA3BA443A28A}" type="sibTrans" cxnId="{1B6AEF56-2F40-4359-92FE-AB8CF0C8CAB1}">
      <dgm:prSet/>
      <dgm:spPr/>
      <dgm:t>
        <a:bodyPr/>
        <a:lstStyle/>
        <a:p>
          <a:endParaRPr lang="ru-RU"/>
        </a:p>
      </dgm:t>
    </dgm:pt>
    <dgm:pt modelId="{AE54D000-5610-456C-83E5-B7984A646584}">
      <dgm:prSet phldrT="[Текст]"/>
      <dgm:spPr/>
      <dgm:t>
        <a:bodyPr/>
        <a:lstStyle/>
        <a:p>
          <a:r>
            <a:rPr lang="ru-RU" dirty="0" smtClean="0"/>
            <a:t>переднее</a:t>
          </a:r>
          <a:endParaRPr lang="ru-RU" dirty="0"/>
        </a:p>
      </dgm:t>
    </dgm:pt>
    <dgm:pt modelId="{31ACB379-EA1A-4D9C-BEC8-49632A3CC998}" type="parTrans" cxnId="{07755613-1666-40AF-80CF-F4FE31EBFAF1}">
      <dgm:prSet/>
      <dgm:spPr/>
      <dgm:t>
        <a:bodyPr/>
        <a:lstStyle/>
        <a:p>
          <a:endParaRPr lang="ru-RU"/>
        </a:p>
      </dgm:t>
    </dgm:pt>
    <dgm:pt modelId="{7E28B87E-4F18-4243-960E-4E41274BB67A}" type="sibTrans" cxnId="{07755613-1666-40AF-80CF-F4FE31EBFAF1}">
      <dgm:prSet/>
      <dgm:spPr/>
      <dgm:t>
        <a:bodyPr/>
        <a:lstStyle/>
        <a:p>
          <a:endParaRPr lang="ru-RU"/>
        </a:p>
      </dgm:t>
    </dgm:pt>
    <dgm:pt modelId="{ACA826FB-CC3E-46E2-B460-34C0F1FAA3CF}">
      <dgm:prSet phldrT="[Текст]"/>
      <dgm:spPr/>
      <dgm:t>
        <a:bodyPr/>
        <a:lstStyle/>
        <a:p>
          <a:r>
            <a:rPr lang="ru-RU" dirty="0" smtClean="0"/>
            <a:t>заднее</a:t>
          </a:r>
          <a:endParaRPr lang="ru-RU" dirty="0"/>
        </a:p>
      </dgm:t>
    </dgm:pt>
    <dgm:pt modelId="{D96777BD-E189-4CD6-A0B6-29C5706E4080}" type="parTrans" cxnId="{028A51AE-057F-4B1D-B4F3-BA4C6256544B}">
      <dgm:prSet/>
      <dgm:spPr/>
      <dgm:t>
        <a:bodyPr/>
        <a:lstStyle/>
        <a:p>
          <a:endParaRPr lang="ru-RU"/>
        </a:p>
      </dgm:t>
    </dgm:pt>
    <dgm:pt modelId="{35C98CD9-4E3D-4DC5-828C-B669A1E9C425}" type="sibTrans" cxnId="{028A51AE-057F-4B1D-B4F3-BA4C6256544B}">
      <dgm:prSet/>
      <dgm:spPr/>
      <dgm:t>
        <a:bodyPr/>
        <a:lstStyle/>
        <a:p>
          <a:endParaRPr lang="ru-RU"/>
        </a:p>
      </dgm:t>
    </dgm:pt>
    <dgm:pt modelId="{0686458C-00D2-43CB-99E0-F8FCF156F634}" type="pres">
      <dgm:prSet presAssocID="{2D6DC89D-1A14-416D-91A3-86FA53C0D7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FE38C8-C6FD-4826-A4DF-A3B0C37FFF30}" type="pres">
      <dgm:prSet presAssocID="{3628E01C-7CB3-42F3-980B-601CA8E62106}" presName="centerShape" presStyleLbl="node0" presStyleIdx="0" presStyleCnt="1" custScaleX="134731" custScaleY="77585" custLinFactNeighborX="1117" custLinFactNeighborY="-4067"/>
      <dgm:spPr/>
      <dgm:t>
        <a:bodyPr/>
        <a:lstStyle/>
        <a:p>
          <a:endParaRPr lang="ru-RU"/>
        </a:p>
      </dgm:t>
    </dgm:pt>
    <dgm:pt modelId="{0E72F62B-5C2B-4185-AA80-89F22261C14B}" type="pres">
      <dgm:prSet presAssocID="{31ACB379-EA1A-4D9C-BEC8-49632A3CC998}" presName="parTrans" presStyleLbl="bgSibTrans2D1" presStyleIdx="0" presStyleCnt="2" custLinFactNeighborX="27015" custLinFactNeighborY="-65562"/>
      <dgm:spPr/>
      <dgm:t>
        <a:bodyPr/>
        <a:lstStyle/>
        <a:p>
          <a:endParaRPr lang="ru-RU"/>
        </a:p>
      </dgm:t>
    </dgm:pt>
    <dgm:pt modelId="{694E3F93-90CE-43D7-B6FC-69CA5B577E92}" type="pres">
      <dgm:prSet presAssocID="{AE54D000-5610-456C-83E5-B7984A646584}" presName="node" presStyleLbl="node1" presStyleIdx="0" presStyleCnt="2" custScaleX="93574" custScaleY="69705" custRadScaleRad="114408" custRadScaleInc="10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89861-22FA-4D0C-9FAF-FD3C1ED7B502}" type="pres">
      <dgm:prSet presAssocID="{D96777BD-E189-4CD6-A0B6-29C5706E4080}" presName="parTrans" presStyleLbl="bgSibTrans2D1" presStyleIdx="1" presStyleCnt="2" custLinFactNeighborX="-28684" custLinFactNeighborY="-63459"/>
      <dgm:spPr/>
      <dgm:t>
        <a:bodyPr/>
        <a:lstStyle/>
        <a:p>
          <a:endParaRPr lang="ru-RU"/>
        </a:p>
      </dgm:t>
    </dgm:pt>
    <dgm:pt modelId="{D25662B4-1A52-4CC7-8486-442B0A65D809}" type="pres">
      <dgm:prSet presAssocID="{ACA826FB-CC3E-46E2-B460-34C0F1FAA3CF}" presName="node" presStyleLbl="node1" presStyleIdx="1" presStyleCnt="2" custScaleX="100092" custScaleY="69705" custRadScaleRad="113246" custRadScaleInc="-9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755613-1666-40AF-80CF-F4FE31EBFAF1}" srcId="{3628E01C-7CB3-42F3-980B-601CA8E62106}" destId="{AE54D000-5610-456C-83E5-B7984A646584}" srcOrd="0" destOrd="0" parTransId="{31ACB379-EA1A-4D9C-BEC8-49632A3CC998}" sibTransId="{7E28B87E-4F18-4243-960E-4E41274BB67A}"/>
    <dgm:cxn modelId="{1B6AEF56-2F40-4359-92FE-AB8CF0C8CAB1}" srcId="{2D6DC89D-1A14-416D-91A3-86FA53C0D7EC}" destId="{3628E01C-7CB3-42F3-980B-601CA8E62106}" srcOrd="0" destOrd="0" parTransId="{D7148FA5-D9A3-4413-BC5B-1450FD87795F}" sibTransId="{4D890BAD-756C-49AB-8B9C-DA3BA443A28A}"/>
    <dgm:cxn modelId="{3236CAE4-4515-424B-A1A4-2F05A646C8F5}" type="presOf" srcId="{31ACB379-EA1A-4D9C-BEC8-49632A3CC998}" destId="{0E72F62B-5C2B-4185-AA80-89F22261C14B}" srcOrd="0" destOrd="0" presId="urn:microsoft.com/office/officeart/2005/8/layout/radial4"/>
    <dgm:cxn modelId="{62F4ECE2-D2D9-4AD3-B769-AFD7740F8637}" type="presOf" srcId="{3628E01C-7CB3-42F3-980B-601CA8E62106}" destId="{55FE38C8-C6FD-4826-A4DF-A3B0C37FFF30}" srcOrd="0" destOrd="0" presId="urn:microsoft.com/office/officeart/2005/8/layout/radial4"/>
    <dgm:cxn modelId="{D0CB6329-E157-4FD7-A63F-61300E5A6491}" type="presOf" srcId="{ACA826FB-CC3E-46E2-B460-34C0F1FAA3CF}" destId="{D25662B4-1A52-4CC7-8486-442B0A65D809}" srcOrd="0" destOrd="0" presId="urn:microsoft.com/office/officeart/2005/8/layout/radial4"/>
    <dgm:cxn modelId="{028A51AE-057F-4B1D-B4F3-BA4C6256544B}" srcId="{3628E01C-7CB3-42F3-980B-601CA8E62106}" destId="{ACA826FB-CC3E-46E2-B460-34C0F1FAA3CF}" srcOrd="1" destOrd="0" parTransId="{D96777BD-E189-4CD6-A0B6-29C5706E4080}" sibTransId="{35C98CD9-4E3D-4DC5-828C-B669A1E9C425}"/>
    <dgm:cxn modelId="{B9EAF3D0-0E13-4303-9EE9-E4F13F8FCBEA}" type="presOf" srcId="{AE54D000-5610-456C-83E5-B7984A646584}" destId="{694E3F93-90CE-43D7-B6FC-69CA5B577E92}" srcOrd="0" destOrd="0" presId="urn:microsoft.com/office/officeart/2005/8/layout/radial4"/>
    <dgm:cxn modelId="{AB487D51-FF2E-40DA-8FD7-30E5A5D1B5F5}" type="presOf" srcId="{2D6DC89D-1A14-416D-91A3-86FA53C0D7EC}" destId="{0686458C-00D2-43CB-99E0-F8FCF156F634}" srcOrd="0" destOrd="0" presId="urn:microsoft.com/office/officeart/2005/8/layout/radial4"/>
    <dgm:cxn modelId="{FED1D90F-08F8-4BE7-B743-CDD2569D62E1}" type="presOf" srcId="{D96777BD-E189-4CD6-A0B6-29C5706E4080}" destId="{AFE89861-22FA-4D0C-9FAF-FD3C1ED7B502}" srcOrd="0" destOrd="0" presId="urn:microsoft.com/office/officeart/2005/8/layout/radial4"/>
    <dgm:cxn modelId="{268653ED-540F-40C2-B636-63DD75198012}" type="presParOf" srcId="{0686458C-00D2-43CB-99E0-F8FCF156F634}" destId="{55FE38C8-C6FD-4826-A4DF-A3B0C37FFF30}" srcOrd="0" destOrd="0" presId="urn:microsoft.com/office/officeart/2005/8/layout/radial4"/>
    <dgm:cxn modelId="{6EEE1D8F-E357-43C7-AF7E-817C0AB65395}" type="presParOf" srcId="{0686458C-00D2-43CB-99E0-F8FCF156F634}" destId="{0E72F62B-5C2B-4185-AA80-89F22261C14B}" srcOrd="1" destOrd="0" presId="urn:microsoft.com/office/officeart/2005/8/layout/radial4"/>
    <dgm:cxn modelId="{AA977C4F-2ED2-46AD-A287-1C1072558308}" type="presParOf" srcId="{0686458C-00D2-43CB-99E0-F8FCF156F634}" destId="{694E3F93-90CE-43D7-B6FC-69CA5B577E92}" srcOrd="2" destOrd="0" presId="urn:microsoft.com/office/officeart/2005/8/layout/radial4"/>
    <dgm:cxn modelId="{FF5C01D7-DD3E-4391-9C34-8FF34340D29F}" type="presParOf" srcId="{0686458C-00D2-43CB-99E0-F8FCF156F634}" destId="{AFE89861-22FA-4D0C-9FAF-FD3C1ED7B502}" srcOrd="3" destOrd="0" presId="urn:microsoft.com/office/officeart/2005/8/layout/radial4"/>
    <dgm:cxn modelId="{B7D57D94-5CE7-421F-B36B-CD4D136FE042}" type="presParOf" srcId="{0686458C-00D2-43CB-99E0-F8FCF156F634}" destId="{D25662B4-1A52-4CC7-8486-442B0A65D80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FE38C8-C6FD-4826-A4DF-A3B0C37FFF30}">
      <dsp:nvSpPr>
        <dsp:cNvPr id="0" name=""/>
        <dsp:cNvSpPr/>
      </dsp:nvSpPr>
      <dsp:spPr>
        <a:xfrm>
          <a:off x="2376282" y="1872195"/>
          <a:ext cx="3460175" cy="1992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Носовое кровотечение</a:t>
          </a:r>
          <a:endParaRPr lang="ru-RU" sz="3100" kern="1200" dirty="0"/>
        </a:p>
      </dsp:txBody>
      <dsp:txXfrm>
        <a:off x="2376282" y="1872195"/>
        <a:ext cx="3460175" cy="1992545"/>
      </dsp:txXfrm>
    </dsp:sp>
    <dsp:sp modelId="{0E72F62B-5C2B-4185-AA80-89F22261C14B}">
      <dsp:nvSpPr>
        <dsp:cNvPr id="0" name=""/>
        <dsp:cNvSpPr/>
      </dsp:nvSpPr>
      <dsp:spPr>
        <a:xfrm rot="13019987">
          <a:off x="1574154" y="494317"/>
          <a:ext cx="2193033" cy="731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E3F93-90CE-43D7-B6FC-69CA5B577E92}">
      <dsp:nvSpPr>
        <dsp:cNvPr id="0" name=""/>
        <dsp:cNvSpPr/>
      </dsp:nvSpPr>
      <dsp:spPr>
        <a:xfrm>
          <a:off x="60994" y="0"/>
          <a:ext cx="2283018" cy="13605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переднее</a:t>
          </a:r>
          <a:endParaRPr lang="ru-RU" sz="3900" kern="1200" dirty="0"/>
        </a:p>
      </dsp:txBody>
      <dsp:txXfrm>
        <a:off x="60994" y="0"/>
        <a:ext cx="2283018" cy="1360529"/>
      </dsp:txXfrm>
    </dsp:sp>
    <dsp:sp modelId="{AFE89861-22FA-4D0C-9FAF-FD3C1ED7B502}">
      <dsp:nvSpPr>
        <dsp:cNvPr id="0" name=""/>
        <dsp:cNvSpPr/>
      </dsp:nvSpPr>
      <dsp:spPr>
        <a:xfrm rot="19310904">
          <a:off x="4392321" y="504081"/>
          <a:ext cx="2118249" cy="731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662B4-1A52-4CC7-8486-442B0A65D809}">
      <dsp:nvSpPr>
        <dsp:cNvPr id="0" name=""/>
        <dsp:cNvSpPr/>
      </dsp:nvSpPr>
      <dsp:spPr>
        <a:xfrm>
          <a:off x="5670896" y="0"/>
          <a:ext cx="2442044" cy="13605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заднее</a:t>
          </a:r>
          <a:endParaRPr lang="ru-RU" sz="3900" kern="1200" dirty="0"/>
        </a:p>
      </dsp:txBody>
      <dsp:txXfrm>
        <a:off x="5670896" y="0"/>
        <a:ext cx="2442044" cy="1360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7E34A-1351-47DF-B7FC-8597EDCDAB9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E033E-0E22-4E7E-998E-EAC9218E0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b="0" i="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b="0" i="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Инородные тела дыхательных путей — довольно распространённая патология детского возраста. Они делятся на неорганические (пустышка, швейные иглы, английские булавки, монеты, детали от игрушек, гвозди и т. п.) и органические (горох, бобы, фасоль, косточки от персиков, абрикосов, вишен, арбузные семечки и т. д.). Инородными телами могут быть также аскариды, пиявки.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зависимости от формы, величины и характера </a:t>
            </a:r>
            <a:r>
              <a:rPr lang="ru-RU" dirty="0" err="1" smtClean="0"/>
              <a:t>аспирированных</a:t>
            </a:r>
            <a:r>
              <a:rPr lang="ru-RU" dirty="0" smtClean="0"/>
              <a:t> инородных тел они локализуются в различных отделах верхних дыхательных путей. В трахее они обычно не задерживаются и до 80% случаев попадают в правый бронх.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Аспирация инородного тела всегда неожиданна и происходит при самых разнообразных условиях. Инородные тела обычно попадают в организм естественным путем, реже — при хирургических вмешательствах (трахеотомия, </a:t>
            </a:r>
            <a:r>
              <a:rPr lang="ru-RU" dirty="0" err="1" smtClean="0"/>
              <a:t>аденотомия</a:t>
            </a:r>
            <a:r>
              <a:rPr lang="ru-RU" dirty="0" smtClean="0"/>
              <a:t>, удаление инородного тела из полости носа, стоматологические вмешательства), а также при проникающих ранениях грудной клетки, шеи, травме гортани. Кроме обычного пути (через рот), инородные тела могут попадать в дыхательные пути из пищевода и желудка в момент рвоты.</a:t>
            </a:r>
          </a:p>
          <a:p>
            <a:r>
              <a:rPr lang="ru-RU" dirty="0" smtClean="0"/>
              <a:t>Попадание инородных тел в дыхательные пути происходит во время еды; ему способствуют смех, разговор, плач, внезапный испуг, кашель, падение, а также стремление большинства детей брать все предметы в рот. Находящиеся во рту инородные тела в момент резкого вдоха сильной инспираторной струей воздуха увлекаются внутрь. Инородные тела дыхательных путей чаще отмечаются у детей раннего возраста из-за слабого развития у них защитных рефлексов — спазма входа в гортань и спазма голосовой щели с последующим рефлекторным кашлем. У маленьких детей гортань располагается очень высоко, расстояние от зубов до входа в гортань небольшое. Кроме того, имеет место недоразвитие рефлексогенных зон в области истинных и ложных голосовых складок, в </a:t>
            </a:r>
            <a:r>
              <a:rPr lang="ru-RU" dirty="0" err="1" smtClean="0"/>
              <a:t>подскладочном</a:t>
            </a:r>
            <a:r>
              <a:rPr lang="ru-RU" dirty="0" smtClean="0"/>
              <a:t> пространстве, в области надгортанника. Приведенные выше причины и способствуют проникновению инородных тел в гортань. Патологоанатомические изменения в дыхательных путях зависят от природы и размера инородного тела, а также от времени пребывания его в дыхательных путях.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Для больных, </a:t>
            </a:r>
            <a:r>
              <a:rPr lang="ru-RU" dirty="0" err="1" smtClean="0"/>
              <a:t>аспирировавших</a:t>
            </a:r>
            <a:r>
              <a:rPr lang="ru-RU" dirty="0" smtClean="0"/>
              <a:t> инородные тела, характерны следующие симптомы. У здорового ребенка внезапно появляются резкий приступообразный кашель, асфиксия, иногда с потерей сознания и цианозом кожи лица. Характерны </a:t>
            </a:r>
            <a:r>
              <a:rPr lang="ru-RU" dirty="0" err="1" smtClean="0"/>
              <a:t>стенотическое</a:t>
            </a:r>
            <a:r>
              <a:rPr lang="ru-RU" dirty="0" smtClean="0"/>
              <a:t> дыхание с втяжением уступчивых мест грудной клетки, часто повторяющимися приступами кашля, охриплость голоса. Интенсивность кашля зависит от формы, величины, характера и локализации инородного тела. При фиксации инородного тела кашель обычно бывает менее интенсивным.</a:t>
            </a:r>
            <a:br>
              <a:rPr lang="ru-RU" dirty="0" smtClean="0"/>
            </a:br>
            <a:r>
              <a:rPr lang="ru-RU" dirty="0" smtClean="0"/>
              <a:t>При инородных телах трахеобронхиального дерева стеноз может быть молниеносным, острым, </a:t>
            </a:r>
            <a:r>
              <a:rPr lang="ru-RU" dirty="0" err="1" smtClean="0"/>
              <a:t>подострым</a:t>
            </a:r>
            <a:r>
              <a:rPr lang="ru-RU" dirty="0" smtClean="0"/>
              <a:t> и хроническим. Молниеносный стеноз возникает при вклинении инородного тела в голосовую щель. Острый стеноз вызывается инородным телом гортани или трахеи. Острый стеноз трахеи чаще бывает обусловлен крупным инородным телом, локализующимся в области бифуркации трахеи и закрывающим просвет бронхов. </a:t>
            </a:r>
            <a:r>
              <a:rPr lang="ru-RU" dirty="0" err="1" smtClean="0"/>
              <a:t>Подострый</a:t>
            </a:r>
            <a:r>
              <a:rPr lang="ru-RU" dirty="0" smtClean="0"/>
              <a:t> стеноз наблюдается при частичном закрытии бронха, например фасолью, хронический — при инородном теле, вклинившемся в бронх с частичной закупоркой его просвета.</a:t>
            </a:r>
            <a:br>
              <a:rPr lang="ru-RU" dirty="0" smtClean="0"/>
            </a:br>
            <a:r>
              <a:rPr lang="ru-RU" dirty="0" smtClean="0"/>
              <a:t>Состояние детей, в гортани которых находится инородное тело, часто бывает тяжелым. При аспирации мелкого острого инородного тела (швейная игла, рыбья кость) в первый момент попадания его в гортань иногда не наблюдается нарушения дыхания; явления стеноза в таких случаях возникают значительно позже в результате развития реактивного отека слизистой оболочки гортани, приводящего к асфиксии. При аспирации инородных тел остроконечной или угловатой формы, которые острым концом могут вклиниться в толщу слизистой оболочки гортани и нарушить ее целость, возможны боли в горле и за грудиной, усиливающиеся при кашле и резких движениях. В мокроте появляется примесь крови.</a:t>
            </a:r>
            <a:br>
              <a:rPr lang="ru-RU" dirty="0" smtClean="0"/>
            </a:br>
            <a:r>
              <a:rPr lang="ru-RU" dirty="0" smtClean="0"/>
              <a:t>Важными симптомами, свидетельствующими об инородном теле в гортани, являются одышка и расстройство голосовой функции. Последнее может быть кратковременным или длительным. Стойкая охриплость, а также афония указывают на локализацию инородного тела в голосовой щели или </a:t>
            </a:r>
            <a:r>
              <a:rPr lang="ru-RU" dirty="0" err="1" smtClean="0"/>
              <a:t>подскладочном</a:t>
            </a:r>
            <a:r>
              <a:rPr lang="ru-RU" dirty="0" smtClean="0"/>
              <a:t> пространстве, грубый голос и небольшая охриплость — на травму голосовых складок при прохождении инородного тела.</a:t>
            </a:r>
            <a:br>
              <a:rPr lang="ru-RU" dirty="0" smtClean="0"/>
            </a:br>
            <a:r>
              <a:rPr lang="ru-RU" dirty="0" smtClean="0"/>
              <a:t>Наиболее частый симптом инородного тела гортани — резко выраженные приступы </a:t>
            </a:r>
            <a:r>
              <a:rPr lang="ru-RU" dirty="0" err="1" smtClean="0"/>
              <a:t>коклюшеподобного</a:t>
            </a:r>
            <a:r>
              <a:rPr lang="ru-RU" dirty="0" smtClean="0"/>
              <a:t> кашля, который иногда длится долго, с паузами разной продолжительности. Дети старшего возраста могут ощущать инородное тело и болезненность при глотании. При аускультации прослушиваются жесткое дыхание, грубые проводные хрипы в обоих легких, больше в верхних отделах.</a:t>
            </a:r>
            <a:br>
              <a:rPr lang="ru-RU" dirty="0" smtClean="0"/>
            </a:br>
            <a:r>
              <a:rPr lang="ru-RU" dirty="0" smtClean="0"/>
              <a:t>При рентгеноскопии грудной клетки обычно выявляется повышенная прозрачность легочной ткани без очаговых и инфильтративных изменений.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Любое инородное тело подлежит удалению. Ребенка с инородным телом дыхательных путей следует немедленно госпитализировать в стационар.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Восстановление проходимости дыхательных путей у ребенка до года</a:t>
            </a: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dirty="0" smtClean="0"/>
              <a:t>1. Ребенка уложить на предплечье руки (если кто забыл, то предплечье- часть руки между локтем и кистью), лицом вниз. Предплечье опускают так, что бы голова ребенка оказалась ниже туловища. См. рисунок.</a:t>
            </a:r>
            <a:br>
              <a:rPr lang="ru-RU" dirty="0" smtClean="0"/>
            </a:br>
            <a:r>
              <a:rPr lang="ru-RU" dirty="0" smtClean="0"/>
              <a:t>2. Нанести ребром ладони свободной руки 5 ударов между лопатками.</a:t>
            </a:r>
            <a:br>
              <a:rPr lang="ru-RU" dirty="0" smtClean="0"/>
            </a:br>
            <a:r>
              <a:rPr lang="ru-RU" dirty="0" smtClean="0"/>
              <a:t>3. Осмотреть рот – проверить, не выскочило ли инородное тело.</a:t>
            </a:r>
            <a:br>
              <a:rPr lang="ru-RU" dirty="0" smtClean="0"/>
            </a:br>
            <a:r>
              <a:rPr lang="ru-RU" dirty="0" smtClean="0"/>
              <a:t>4. Если первый вариант не приносит результатов, то перевернуть ребенка на спину, положив его на свои колени. Голова ребенка находится ниже туловища. Производят 5 толчков в грудную клетку на уровне нижней трети грудины. Не нажимать ему на живот! Если инородное тело видно – его извлекают.</a:t>
            </a:r>
            <a:br>
              <a:rPr lang="ru-RU" dirty="0" smtClean="0"/>
            </a:br>
            <a:r>
              <a:rPr lang="ru-RU" dirty="0" smtClean="0"/>
              <a:t>5. Если инородное тело после этих мероприятий не извлечено, то провести ИВЛ и повторить приемы до прибытия скорой помощи.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Родители, ближайшие родственники ребенка, заподозрив у него аспирацию инородного тела, должны обратиться за помощью в любое медицинское учреждение, в частности на фельдшерско-акушерский пункт. Во всех случаях, если нет удушья, фельдшер при подозрении на инородное тело в дыхательных путях обязан направить ребенка в ларингологическое отделение. При необходимости проводят аппаратное искусственное дыхание, вводят </a:t>
            </a:r>
            <a:r>
              <a:rPr lang="ru-RU" dirty="0" err="1" smtClean="0"/>
              <a:t>сердечно-сосудистые</a:t>
            </a:r>
            <a:r>
              <a:rPr lang="ru-RU" dirty="0" smtClean="0"/>
              <a:t> средства и </a:t>
            </a:r>
            <a:r>
              <a:rPr lang="ru-RU" dirty="0" err="1" smtClean="0"/>
              <a:t>цититон</a:t>
            </a:r>
            <a:r>
              <a:rPr lang="ru-RU" dirty="0" smtClean="0"/>
              <a:t>, дают дышать кислородом.</a:t>
            </a:r>
            <a:br>
              <a:rPr lang="ru-RU" dirty="0" smtClean="0"/>
            </a:br>
            <a:r>
              <a:rPr lang="ru-RU" dirty="0" smtClean="0"/>
              <a:t>У детей инородное тело трахеи или бронхов удаляют с помощью верхней бронхоскопии (под </a:t>
            </a:r>
            <a:r>
              <a:rPr lang="ru-RU" dirty="0" err="1" smtClean="0"/>
              <a:t>эндотрахеальным</a:t>
            </a:r>
            <a:r>
              <a:rPr lang="ru-RU" dirty="0" smtClean="0"/>
              <a:t> наркозом с применением </a:t>
            </a:r>
            <a:r>
              <a:rPr lang="ru-RU" dirty="0" err="1" smtClean="0"/>
              <a:t>миорелаксантов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При сильно вклинившихся инородных телах приходится производить трахеотомию или нижнюю бронхоскопию.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Профилактика</a:t>
            </a:r>
            <a:r>
              <a:rPr lang="ru-RU" dirty="0" smtClean="0"/>
              <a:t> заключается в проведении разъяснительной работы с родителями, а также с персоналом детских учреждений. Можно использовать самые разнообразные методы: лекции, беседы, доклады, викторины, выпуск брошюр, выставки. Эту работу проводят как средний медицинский персонал (фельдшера, акушерки), так и врачи. Медики должны позаботиться о том, чтобы дети находились под постоянным присмотром взрослых.</a:t>
            </a:r>
            <a:br>
              <a:rPr lang="ru-RU" dirty="0" smtClean="0"/>
            </a:br>
            <a:r>
              <a:rPr lang="ru-RU" dirty="0" smtClean="0"/>
              <a:t>Необходимо объяснить ребенку, что нельзя употреблять в игре такие предметы, как пуговицы, грецкие, кедровые орехи и пр., нельзя класть эти предметы в рот. В пище ребенка не должно быть косточек. Во время еды ребенок не должен отвлекаться, недопустимы смех, разговоры, шалости.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Носовое кровотечение (</a:t>
            </a:r>
            <a:r>
              <a:rPr lang="ru-RU" dirty="0" err="1" smtClean="0"/>
              <a:t>эпистаксис</a:t>
            </a:r>
            <a:r>
              <a:rPr lang="ru-RU" dirty="0" smtClean="0"/>
              <a:t>) — </a:t>
            </a:r>
            <a:r>
              <a:rPr lang="ru-RU" dirty="0" err="1" smtClean="0"/>
              <a:t>кровотечение</a:t>
            </a:r>
            <a:r>
              <a:rPr lang="ru-RU" dirty="0" smtClean="0"/>
              <a:t> из носовой полости или носоглотки.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Нос выстлан слизистой оболочкой, которая выполняет защитную барьерную функцию.</a:t>
            </a:r>
            <a:r>
              <a:rPr lang="ru-RU" i="1" dirty="0" smtClean="0"/>
              <a:t> </a:t>
            </a:r>
            <a:r>
              <a:rPr lang="ru-RU" i="0" dirty="0" smtClean="0"/>
              <a:t>Слизистая оболочка носа богата железами, выделяющими слизь. На 1 см</a:t>
            </a:r>
            <a:r>
              <a:rPr lang="ru-RU" i="0" baseline="30000" dirty="0" smtClean="0"/>
              <a:t>2</a:t>
            </a:r>
            <a:r>
              <a:rPr lang="ru-RU" i="0" dirty="0" smtClean="0"/>
              <a:t> слизистой оболочки приходится 150 желез. 1 — слизистая оболочка носа; 2 — 1 см</a:t>
            </a:r>
            <a:r>
              <a:rPr lang="ru-RU" i="0" baseline="30000" dirty="0" smtClean="0"/>
              <a:t>2 </a:t>
            </a:r>
            <a:r>
              <a:rPr lang="ru-RU" i="0" dirty="0" smtClean="0"/>
              <a:t>слизистой носа при увеличении; 3 — слизистая железа при увеличении.</a:t>
            </a:r>
            <a:r>
              <a:rPr lang="ru-RU" dirty="0" smtClean="0"/>
              <a:t> Слизистая носа легко травмируется, и сеть капилляров начинает кровоточить.</a:t>
            </a:r>
            <a:endParaRPr lang="ru-RU" b="0" i="0" baseline="0" dirty="0" smtClean="0"/>
          </a:p>
          <a:p>
            <a:pPr algn="just"/>
            <a:r>
              <a:rPr lang="ru-RU" dirty="0" smtClean="0"/>
              <a:t>В переднем отделе носовой перегородки с обеих сторон находится «кровоточивая» зона носа (зона </a:t>
            </a:r>
            <a:r>
              <a:rPr lang="ru-RU" dirty="0" err="1" smtClean="0"/>
              <a:t>Киссельбаха</a:t>
            </a:r>
            <a:r>
              <a:rPr lang="ru-RU" dirty="0" smtClean="0"/>
              <a:t>), где слизистая оболочка наиболее тонкая, уязвимая: в ней расположено много кровеносных капилляров. В 90% случаев носовое кровотечение происходит как раз из этой зоны. Однако оно обычно неопасно, и его легко остановить, используя самые простые методы. Реже у детей случаются кровотечения из крупных сосудов более глубоких отделов носа. Такие кровотечения очень сильные, самостоятельно остановить их обычно не удается, необходимы специальные медицинские манипуляции.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Непосредственной причиной носового кровотечения у ребенка является повреждение сосудов слизистой оболочки полости носа, происходящее в результате: </a:t>
            </a:r>
            <a:br>
              <a:rPr lang="ru-RU" dirty="0" smtClean="0"/>
            </a:br>
            <a:r>
              <a:rPr lang="ru-RU" dirty="0" smtClean="0"/>
              <a:t>— травм носа, как внешних (перелома или ушиб), так и внутренних (повреждения карандашом, пальцем, любым мелким предметом, засунутым в нос); </a:t>
            </a:r>
            <a:br>
              <a:rPr lang="ru-RU" dirty="0" smtClean="0"/>
            </a:br>
            <a:r>
              <a:rPr lang="ru-RU" dirty="0" smtClean="0"/>
              <a:t>— различных врачебных манипуляций и операций в области носа;</a:t>
            </a:r>
            <a:br>
              <a:rPr lang="ru-RU" dirty="0" smtClean="0"/>
            </a:br>
            <a:r>
              <a:rPr lang="ru-RU" dirty="0" smtClean="0"/>
              <a:t>— воспаления слизистой носа (ринит, синусит, </a:t>
            </a:r>
            <a:r>
              <a:rPr lang="ru-RU" dirty="0" err="1" smtClean="0"/>
              <a:t>аденоидит</a:t>
            </a:r>
            <a:r>
              <a:rPr lang="ru-RU" dirty="0" smtClean="0"/>
              <a:t>);</a:t>
            </a:r>
            <a:br>
              <a:rPr lang="ru-RU" dirty="0" smtClean="0"/>
            </a:br>
            <a:r>
              <a:rPr lang="ru-RU" dirty="0" smtClean="0"/>
              <a:t>— истончения слизистой вследствие нарушения ее питания (атрофический ринит, искривление носовой перегородки);</a:t>
            </a:r>
            <a:br>
              <a:rPr lang="ru-RU" dirty="0" smtClean="0"/>
            </a:br>
            <a:r>
              <a:rPr lang="ru-RU" dirty="0" smtClean="0"/>
              <a:t>— опухолей, полипов, туберкулезных язв в носу; </a:t>
            </a:r>
            <a:br>
              <a:rPr lang="ru-RU" dirty="0" smtClean="0"/>
            </a:br>
            <a:r>
              <a:rPr lang="ru-RU" dirty="0" smtClean="0"/>
              <a:t>— повышения артериального давления и температуры тела;</a:t>
            </a:r>
            <a:br>
              <a:rPr lang="ru-RU" dirty="0" smtClean="0"/>
            </a:br>
            <a:r>
              <a:rPr lang="ru-RU" dirty="0" smtClean="0"/>
              <a:t>— нарушения свертываемости крови; </a:t>
            </a:r>
            <a:br>
              <a:rPr lang="ru-RU" dirty="0" smtClean="0"/>
            </a:br>
            <a:r>
              <a:rPr lang="ru-RU" dirty="0" smtClean="0"/>
              <a:t>— дефицита витаминов С, К, кальция;</a:t>
            </a:r>
            <a:br>
              <a:rPr lang="ru-RU" dirty="0" smtClean="0"/>
            </a:br>
            <a:r>
              <a:rPr lang="ru-RU" dirty="0" smtClean="0"/>
              <a:t>— гриппа и других инфекционных заболеваний;</a:t>
            </a:r>
            <a:br>
              <a:rPr lang="ru-RU" dirty="0" smtClean="0"/>
            </a:br>
            <a:r>
              <a:rPr lang="ru-RU" dirty="0" smtClean="0"/>
              <a:t>— теплового и солнечного удара;</a:t>
            </a:r>
            <a:br>
              <a:rPr lang="ru-RU" dirty="0" smtClean="0"/>
            </a:br>
            <a:r>
              <a:rPr lang="ru-RU" dirty="0" smtClean="0"/>
              <a:t>— резких перепадов атмосферного давления и физических нагрузок;</a:t>
            </a:r>
            <a:br>
              <a:rPr lang="ru-RU" dirty="0" smtClean="0"/>
            </a:br>
            <a:r>
              <a:rPr lang="ru-RU" dirty="0" smtClean="0"/>
              <a:t>— заболеваний </a:t>
            </a:r>
            <a:r>
              <a:rPr lang="ru-RU" dirty="0" err="1" smtClean="0"/>
              <a:t>печени,гепатита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— гормональных перестроек в подростковом возрасте.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Различают два типа носовых кровотечений: переднее (наиболее частое) и заднее (менее частое, но требующее большего внимания со стороны врача). Переднее носовое кровотечение чаще возникает из передних отделов носовой полости, обычно из </a:t>
            </a:r>
            <a:r>
              <a:rPr lang="ru-RU" dirty="0" err="1" smtClean="0"/>
              <a:t>киссельбахова</a:t>
            </a:r>
            <a:r>
              <a:rPr lang="ru-RU" dirty="0" smtClean="0"/>
              <a:t> места (участка слизистой оболочки перегородки носа, расположенного на 1 см дальше входа в нос, содержащего большое количество капилляров). Вторая наиболее распространённая локализация — передние отделы нижней носовой раковины. Заднее носовое кровотечение происходит из задних отделов носовой полости или носоглотки — обычно из нижней носовой раковины или свода носовой полости. Иногда, в более тяжёлых случаях, кровь может подниматься по носослёзному каналу и вытекать наружу через глазницу. Свежая и свернувшаяся кровь может также стекать в желудок, провоцируя тошноту и рвоту.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При </a:t>
            </a:r>
            <a:r>
              <a:rPr lang="ru-RU" b="1" dirty="0" smtClean="0"/>
              <a:t>незначительном кровотечении</a:t>
            </a:r>
            <a:r>
              <a:rPr lang="ru-RU" dirty="0" smtClean="0"/>
              <a:t> кровь выделяется каплями и вскоре кровотечение заканчивается самостоятельно.</a:t>
            </a:r>
          </a:p>
          <a:p>
            <a:pPr algn="just"/>
            <a:r>
              <a:rPr lang="ru-RU" dirty="0" smtClean="0"/>
              <a:t>Об </a:t>
            </a:r>
            <a:r>
              <a:rPr lang="ru-RU" b="1" dirty="0" smtClean="0"/>
              <a:t>умеренном кровотечении</a:t>
            </a:r>
            <a:r>
              <a:rPr lang="ru-RU" dirty="0" smtClean="0"/>
              <a:t> говорят, когда объём потерянной крови не превышает 200 мл. Умеренное и незначительное носовое кровотечение обычно не нарушает физиологического состояния организма. Однако к детям, старикам и беременным даже при незначительных носовых кровотечениях нужно относиться с повышенным вниманием.</a:t>
            </a:r>
          </a:p>
          <a:p>
            <a:pPr algn="just"/>
            <a:r>
              <a:rPr lang="ru-RU" b="1" dirty="0" smtClean="0"/>
              <a:t>Сильное носовое кровотечение</a:t>
            </a:r>
            <a:r>
              <a:rPr lang="ru-RU" dirty="0" smtClean="0"/>
              <a:t> приводит к потере крови до литра и более за сутки. Это ведёт к тяжёлому состоянию пациентов, а поэтому требует неотложных мероприятий.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Придайте ребенку такое положение, чтобы голова оказалась выше туловища. Оптимально </a:t>
            </a:r>
            <a:r>
              <a:rPr lang="ru-RU" dirty="0" err="1" smtClean="0"/>
              <a:t>полулежачее</a:t>
            </a:r>
            <a:r>
              <a:rPr lang="ru-RU" dirty="0" smtClean="0"/>
              <a:t> положение или сидя с наклоненной вперед головой. В горизонтальном положении или с запрокинутой назад головой кровотечение усиливается, и создаются условия для затекания крови в дыхательные пути и пищевод.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Успокоить ребенка, объясните ему, что сморкаться и сглатывать кровь не нужно.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Можно</a:t>
            </a:r>
            <a:r>
              <a:rPr lang="ru-RU" baseline="0" dirty="0" smtClean="0"/>
              <a:t> </a:t>
            </a:r>
            <a:r>
              <a:rPr lang="ru-RU" dirty="0" smtClean="0"/>
              <a:t>отвести ребенка в ванную, чтобы он опустил голову над раковиной, однако лучше наклонить ребенка над глубокой емкостью: так вы не только застрахуетесь от «луж крови», но и будете знать истинные объемы кровопотери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 smtClean="0"/>
              <a:t>Попросить по крайней мере на 10 минут зажать нос, чтобы образовался кровяной сгусток. Положить холод на переносицу больного.</a:t>
            </a:r>
          </a:p>
          <a:p>
            <a:pPr algn="just"/>
            <a:r>
              <a:rPr lang="ru-RU" sz="1200" dirty="0" smtClean="0"/>
              <a:t>Если кровь не останавливается, можно нанести 3 % перекись водорода на ватный или марлевый тампон и ввести его в ноздрю, прижав к носовой перегородке как можно выше. 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Сморкаться, т. к. при этом образовавшийся тромб может оторваться, и кровотечение начнется с новой силой.</a:t>
            </a:r>
          </a:p>
          <a:p>
            <a:r>
              <a:rPr lang="ru-RU" dirty="0" smtClean="0"/>
              <a:t>Запрокидывать голову. Эта рекомендация устарела, так как кровь при таком положении будет стекать по задней стенке глотки.</a:t>
            </a:r>
          </a:p>
          <a:p>
            <a:r>
              <a:rPr lang="ru-RU" dirty="0" smtClean="0"/>
              <a:t>Тампонировать нос ватой. Ее крайне сложно извлекать после остановки кровотечения.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033E-0E22-4E7E-998E-EAC9218E07F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25A0C2-16FC-4A35-BCC7-88AE11A3C5E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C52E3-E2B2-4DBB-8E45-A38C52E7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A0C2-16FC-4A35-BCC7-88AE11A3C5E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52E3-E2B2-4DBB-8E45-A38C52E7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25A0C2-16FC-4A35-BCC7-88AE11A3C5E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DC52E3-E2B2-4DBB-8E45-A38C52E7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A0C2-16FC-4A35-BCC7-88AE11A3C5E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DC52E3-E2B2-4DBB-8E45-A38C52E7B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A0C2-16FC-4A35-BCC7-88AE11A3C5E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DC52E3-E2B2-4DBB-8E45-A38C52E7B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25A0C2-16FC-4A35-BCC7-88AE11A3C5E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DC52E3-E2B2-4DBB-8E45-A38C52E7B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25A0C2-16FC-4A35-BCC7-88AE11A3C5E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DC52E3-E2B2-4DBB-8E45-A38C52E7B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A0C2-16FC-4A35-BCC7-88AE11A3C5E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DC52E3-E2B2-4DBB-8E45-A38C52E7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A0C2-16FC-4A35-BCC7-88AE11A3C5E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C52E3-E2B2-4DBB-8E45-A38C52E7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A0C2-16FC-4A35-BCC7-88AE11A3C5E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DC52E3-E2B2-4DBB-8E45-A38C52E7B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25A0C2-16FC-4A35-BCC7-88AE11A3C5E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DC52E3-E2B2-4DBB-8E45-A38C52E7B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25A0C2-16FC-4A35-BCC7-88AE11A3C5E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C52E3-E2B2-4DBB-8E45-A38C52E7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996952"/>
            <a:ext cx="506078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chemeClr val="accent1">
                    <a:lumMod val="75000"/>
                  </a:schemeClr>
                </a:solidFill>
              </a:rPr>
              <a:t>Родителям на заметку</a:t>
            </a:r>
            <a:r>
              <a:rPr lang="ru-RU" sz="67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6050037"/>
            <a:ext cx="3415680" cy="6858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Составители:  </a:t>
            </a:r>
            <a:r>
              <a:rPr lang="ru-RU" dirty="0" err="1" smtClean="0"/>
              <a:t>Ободникова</a:t>
            </a:r>
            <a:r>
              <a:rPr lang="ru-RU" dirty="0" smtClean="0"/>
              <a:t> М.В.</a:t>
            </a:r>
          </a:p>
          <a:p>
            <a:r>
              <a:rPr lang="ru-RU" dirty="0" smtClean="0"/>
              <a:t>                           Егорова Е.И.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880320" cy="27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267744" y="476672"/>
            <a:ext cx="4464496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ГОУ СПО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Медицинский колледж № 5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Первая помощь при носовом кровотечении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5327504" cy="47525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Попросить на 10 минут зажать нос, чтобы образовался кровяной сгусток.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2400" dirty="0" smtClean="0"/>
              <a:t>Положить холод на переносицу.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2400" dirty="0" smtClean="0"/>
              <a:t>Если кровь не останавливается, можно нанести 3 % перекись водорода на марлевый тампон и ввести его в ноздрю.</a:t>
            </a:r>
          </a:p>
          <a:p>
            <a:pPr algn="just"/>
            <a:endParaRPr lang="ru-RU" sz="1100" dirty="0" smtClean="0"/>
          </a:p>
          <a:p>
            <a:pPr algn="just"/>
            <a:r>
              <a:rPr lang="ru-RU" sz="2400" dirty="0" smtClean="0"/>
              <a:t>При неэффективности вышеперечисленных мероприятий в течение 20 минут вызовите «скорую помощь».</a:t>
            </a:r>
          </a:p>
          <a:p>
            <a:pPr algn="just"/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00808"/>
            <a:ext cx="23286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149080"/>
            <a:ext cx="2454399" cy="225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При носовом кровотечении НЕЛЬЗЯ: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33400" indent="-533400">
              <a:buSzPct val="100000"/>
              <a:buFont typeface="Wingdings" pitchFamily="2" charset="2"/>
              <a:buChar char=""/>
            </a:pPr>
            <a:endParaRPr lang="ru-RU" dirty="0" smtClean="0"/>
          </a:p>
          <a:p>
            <a:pPr marL="533400" indent="-533400">
              <a:buSzPct val="100000"/>
              <a:buFont typeface="Wingdings" pitchFamily="2" charset="2"/>
              <a:buChar char=""/>
            </a:pPr>
            <a:r>
              <a:rPr lang="ru-RU" dirty="0" smtClean="0"/>
              <a:t>Сморкаться</a:t>
            </a:r>
          </a:p>
          <a:p>
            <a:pPr marL="533400" indent="-533400">
              <a:buSzPct val="100000"/>
              <a:buFont typeface="Wingdings" pitchFamily="2" charset="2"/>
              <a:buChar char=""/>
            </a:pPr>
            <a:r>
              <a:rPr lang="ru-RU" dirty="0" smtClean="0"/>
              <a:t>Запрокидывать голову </a:t>
            </a:r>
          </a:p>
          <a:p>
            <a:pPr marL="533400" indent="-533400">
              <a:buSzPct val="100000"/>
              <a:buFont typeface="Wingdings" pitchFamily="2" charset="2"/>
              <a:buChar char=""/>
            </a:pPr>
            <a:r>
              <a:rPr lang="ru-RU" dirty="0" smtClean="0"/>
              <a:t>Тампонировать нос ватой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96952"/>
            <a:ext cx="35441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Следует обратиться к врачу: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616624" cy="4495800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sz="2400" dirty="0" smtClean="0"/>
              <a:t>если кровотечение повторяется или длится больше 15 минут;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если ребенок поранил голову – возможна внутричерепная травма;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если у ребенка проблемы со свертываемостью крови.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01008"/>
            <a:ext cx="287299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Профилактика носовых кровотечений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увлажняйте слизистую своего носа, если она пересыхает. Для этого промывайте нос легким солевым раствором или купите готовый раствор для увлажнения в аптеке;</a:t>
            </a:r>
          </a:p>
          <a:p>
            <a:pPr algn="just"/>
            <a:r>
              <a:rPr lang="ru-RU" sz="2400" dirty="0" smtClean="0"/>
              <a:t>не ковыряйтесь в носу, как бы сильно он не чесался;</a:t>
            </a:r>
          </a:p>
          <a:p>
            <a:pPr algn="just"/>
            <a:r>
              <a:rPr lang="ru-RU" sz="2400" dirty="0" smtClean="0"/>
              <a:t>проверьте артериальное давление;</a:t>
            </a:r>
          </a:p>
          <a:p>
            <a:pPr algn="just"/>
            <a:r>
              <a:rPr lang="ru-RU" sz="2400" dirty="0" smtClean="0"/>
              <a:t>проверьте, достаточно ли в крови железа;</a:t>
            </a:r>
          </a:p>
          <a:p>
            <a:pPr algn="just"/>
            <a:r>
              <a:rPr lang="ru-RU" sz="2400" dirty="0" smtClean="0"/>
              <a:t>употребляйте достаточное количество витамина 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472" y="2643182"/>
            <a:ext cx="5143536" cy="2049470"/>
          </a:xfrm>
        </p:spPr>
        <p:txBody>
          <a:bodyPr>
            <a:normAutofit fontScale="77500" lnSpcReduction="20000"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Инородное тело в организме ребенка</a:t>
            </a: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80928"/>
            <a:ext cx="3168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Инородные тела в дыхательных путях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5832648" cy="42511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Инородные тела:</a:t>
            </a:r>
          </a:p>
          <a:p>
            <a:pPr algn="just"/>
            <a:r>
              <a:rPr lang="ru-RU" sz="2400" b="1" i="1" dirty="0" smtClean="0"/>
              <a:t>неорганические</a:t>
            </a:r>
            <a:r>
              <a:rPr lang="ru-RU" sz="2400" dirty="0" smtClean="0"/>
              <a:t> (булавки, монеты, детали от игрушек, гвозди и т. п.)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i="1" dirty="0" smtClean="0"/>
              <a:t>органические </a:t>
            </a:r>
            <a:r>
              <a:rPr lang="ru-RU" sz="2400" dirty="0" smtClean="0"/>
              <a:t>(горох, бобы, фасоль, косточки от персиков и т. д.)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132856"/>
            <a:ext cx="267624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Локализация инородных тел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6222"/>
          <a:stretch>
            <a:fillRect/>
          </a:stretch>
        </p:blipFill>
        <p:spPr bwMode="auto">
          <a:xfrm>
            <a:off x="1187624" y="1511720"/>
            <a:ext cx="6803107" cy="501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Причины попадания инородных тел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в дыхательные пути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во время еды,</a:t>
            </a:r>
          </a:p>
          <a:p>
            <a:pPr algn="just"/>
            <a:r>
              <a:rPr lang="ru-RU" sz="2400" dirty="0" smtClean="0"/>
              <a:t>смехе, </a:t>
            </a:r>
          </a:p>
          <a:p>
            <a:pPr algn="just"/>
            <a:r>
              <a:rPr lang="ru-RU" sz="2400" dirty="0" smtClean="0"/>
              <a:t>разговоре, </a:t>
            </a:r>
          </a:p>
          <a:p>
            <a:pPr algn="just"/>
            <a:r>
              <a:rPr lang="ru-RU" sz="2400" dirty="0" smtClean="0"/>
              <a:t>плаче, </a:t>
            </a:r>
          </a:p>
          <a:p>
            <a:pPr algn="just"/>
            <a:r>
              <a:rPr lang="ru-RU" sz="2400" dirty="0" smtClean="0"/>
              <a:t>внезапном испуге, </a:t>
            </a:r>
          </a:p>
          <a:p>
            <a:pPr algn="just"/>
            <a:r>
              <a:rPr lang="ru-RU" sz="2400" dirty="0" smtClean="0"/>
              <a:t>кашле, </a:t>
            </a:r>
          </a:p>
          <a:p>
            <a:pPr algn="just"/>
            <a:r>
              <a:rPr lang="ru-RU" sz="2400" dirty="0" smtClean="0"/>
              <a:t>падении,</a:t>
            </a:r>
          </a:p>
          <a:p>
            <a:pPr algn="just"/>
            <a:r>
              <a:rPr lang="ru-RU" sz="2400" dirty="0" smtClean="0"/>
              <a:t>у детей раннего возраста слабо развит защитный рефлекс — спазм входа в гортань и спазм голосовой щели с последующим рефлекторным кашлем.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55697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Симптомы инородных тел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в дыхательных путях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5976664" cy="44958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появляются резкий приступообразный кашель, </a:t>
            </a:r>
          </a:p>
          <a:p>
            <a:pPr algn="just"/>
            <a:r>
              <a:rPr lang="ru-RU" sz="2400" dirty="0" smtClean="0"/>
              <a:t>асфиксия (удушье), иногда с потерей сознания,</a:t>
            </a:r>
          </a:p>
          <a:p>
            <a:pPr algn="just"/>
            <a:r>
              <a:rPr lang="ru-RU" sz="2400" dirty="0" err="1" smtClean="0"/>
              <a:t>синюшность</a:t>
            </a:r>
            <a:r>
              <a:rPr lang="ru-RU" sz="2400" dirty="0" smtClean="0"/>
              <a:t> кожи лица,</a:t>
            </a:r>
          </a:p>
          <a:p>
            <a:pPr algn="just"/>
            <a:r>
              <a:rPr lang="ru-RU" sz="2400" dirty="0" err="1" smtClean="0"/>
              <a:t>стенотическое</a:t>
            </a:r>
            <a:r>
              <a:rPr lang="ru-RU" sz="2400" dirty="0" smtClean="0"/>
              <a:t> дыхание с втяжением уступчивых мест грудной клетки, часто повторяющимися приступами кашля,</a:t>
            </a:r>
          </a:p>
          <a:p>
            <a:pPr algn="just"/>
            <a:r>
              <a:rPr lang="ru-RU" sz="2400" dirty="0" smtClean="0"/>
              <a:t>охриплость голоса,</a:t>
            </a:r>
          </a:p>
          <a:p>
            <a:pPr algn="just"/>
            <a:r>
              <a:rPr lang="ru-RU" sz="2400" dirty="0" smtClean="0"/>
              <a:t>беспокойное поведение пострадавшего.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10352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Первая помощь при попадании инородного тела в дыхательные пути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84976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Восстановление проходимости дыхательных путей </a:t>
            </a:r>
            <a:br>
              <a:rPr lang="ru-RU" sz="2000" b="1" dirty="0" smtClean="0"/>
            </a:br>
            <a:r>
              <a:rPr lang="ru-RU" sz="2000" b="1" dirty="0" smtClean="0"/>
              <a:t>у ребенка до года</a:t>
            </a:r>
          </a:p>
          <a:p>
            <a:pPr marL="457200" indent="-457200" algn="just">
              <a:buSzPct val="100000"/>
              <a:buFont typeface="+mj-lt"/>
              <a:buAutoNum type="arabicParenR"/>
            </a:pPr>
            <a:r>
              <a:rPr lang="ru-RU" sz="2000" dirty="0" smtClean="0"/>
              <a:t>Ребенка уложить на предплечье руки лицом вниз. Предплечье опускают так, что бы голова ребенка оказалась ниже туловища. </a:t>
            </a:r>
          </a:p>
          <a:p>
            <a:pPr marL="457200" indent="-457200" algn="just">
              <a:buSzPct val="100000"/>
              <a:buFont typeface="+mj-lt"/>
              <a:buAutoNum type="arabicParenR"/>
            </a:pPr>
            <a:r>
              <a:rPr lang="ru-RU" sz="2000" dirty="0" smtClean="0"/>
              <a:t>Нанести ребром ладони свободной руки 5 ударов между лопатками.</a:t>
            </a:r>
          </a:p>
          <a:p>
            <a:pPr marL="457200" indent="-457200" algn="just">
              <a:buSzPct val="100000"/>
              <a:buFont typeface="+mj-lt"/>
              <a:buAutoNum type="arabicParenR"/>
            </a:pPr>
            <a:r>
              <a:rPr lang="ru-RU" sz="2000" dirty="0" smtClean="0"/>
              <a:t>Осмотреть рот – проверить, не выскочило ли инородное тело.</a:t>
            </a:r>
          </a:p>
          <a:p>
            <a:pPr marL="457200" indent="-457200" algn="just">
              <a:buSzPct val="100000"/>
              <a:buFont typeface="+mj-lt"/>
              <a:buAutoNum type="arabicParenR"/>
            </a:pPr>
            <a:r>
              <a:rPr lang="ru-RU" sz="2000" dirty="0" smtClean="0"/>
              <a:t>Если первый вариант не приносит результатов, то перевернуть ребенка на спину, положив его на свои колени. Голова ребенка находится ниже туловища. Производят 5 толчков в грудную клетку на уровне нижней трети грудины.</a:t>
            </a:r>
          </a:p>
          <a:p>
            <a:pPr marL="457200" indent="-457200" algn="just">
              <a:buSzPct val="100000"/>
              <a:buFont typeface="+mj-lt"/>
              <a:buAutoNum type="arabicParenR"/>
            </a:pPr>
            <a:r>
              <a:rPr lang="ru-RU" sz="2000" dirty="0" smtClean="0"/>
              <a:t>Если инородное тело после этих мероприятий не извлечено, то провести ИВЛ и повторить приемы до прибытия скорой помощи.</a:t>
            </a:r>
            <a:endParaRPr lang="ru-RU" sz="20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472" y="2643182"/>
            <a:ext cx="5143536" cy="2049470"/>
          </a:xfrm>
        </p:spPr>
        <p:txBody>
          <a:bodyPr>
            <a:normAutofit fontScale="92500"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Носовое кровотечение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714620"/>
            <a:ext cx="285750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Первая помощь при попадании инородного тела в дыхательные пути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6016" y="1844824"/>
            <a:ext cx="4248472" cy="42511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Прием </a:t>
            </a:r>
            <a:r>
              <a:rPr lang="ru-RU" sz="2400" b="1" dirty="0" err="1" smtClean="0"/>
              <a:t>Геймлиха</a:t>
            </a:r>
            <a:r>
              <a:rPr lang="ru-RU" sz="2400" b="1" dirty="0" smtClean="0"/>
              <a:t> у детей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до года: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 - перекладывание на правую руку; </a:t>
            </a:r>
            <a:br>
              <a:rPr lang="ru-RU" sz="2400" dirty="0" smtClean="0"/>
            </a:br>
            <a:r>
              <a:rPr lang="ru-RU" sz="2400" dirty="0" smtClean="0"/>
              <a:t>б - похлопывание; </a:t>
            </a:r>
            <a:br>
              <a:rPr lang="ru-RU" sz="2400" dirty="0" smtClean="0"/>
            </a:br>
            <a:r>
              <a:rPr lang="ru-RU" sz="2400" dirty="0" smtClean="0"/>
              <a:t>в - перекладывание на левую руку; </a:t>
            </a:r>
            <a:br>
              <a:rPr lang="ru-RU" sz="2400" dirty="0" smtClean="0"/>
            </a:br>
            <a:r>
              <a:rPr lang="ru-RU" sz="2400" dirty="0" smtClean="0"/>
              <a:t>г . нажатие на грудную клетку.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57428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Первая помощь при попадании инородного тела в дыхательные пути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506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Восстановление проходимости дыхательных путей </a:t>
            </a:r>
            <a:br>
              <a:rPr lang="ru-RU" sz="2000" b="1" dirty="0" smtClean="0"/>
            </a:br>
            <a:r>
              <a:rPr lang="ru-RU" sz="2000" b="1" dirty="0" smtClean="0"/>
              <a:t>у ребенка старшего возраста</a:t>
            </a:r>
            <a:endParaRPr lang="ru-RU" sz="2000" dirty="0" smtClean="0"/>
          </a:p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ru-RU" sz="2000" dirty="0" smtClean="0"/>
              <a:t>Станьте позади пострадавшего. Обхватите его вокруг талии. Слегка наклоните его вперед.</a:t>
            </a:r>
          </a:p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ru-RU" sz="2000" dirty="0" smtClean="0"/>
              <a:t>Сожмите одну руку в кулак. Расположите его чуть выше пупка пострадавшего.</a:t>
            </a:r>
          </a:p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ru-RU" sz="2000" dirty="0" smtClean="0"/>
              <a:t>Захватите сжатый кулак другой рукой. Быстрым направленным вверх движением с силой надавите на живот, как бы пытаясь приподнять пострадавшего.</a:t>
            </a:r>
          </a:p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ru-RU" sz="2000" dirty="0" smtClean="0"/>
              <a:t>Выполните серию из 5 </a:t>
            </a:r>
            <a:r>
              <a:rPr lang="ru-RU" sz="2000" dirty="0" err="1" smtClean="0"/>
              <a:t>поддиафрагмальных</a:t>
            </a:r>
            <a:r>
              <a:rPr lang="ru-RU" sz="2000" dirty="0" smtClean="0"/>
              <a:t> толчков (при необходимости). Если инородное тело, вызвавшее удушье, не сдвинулось с места, повторите весь цикл ("пять плюс пять").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Первая помощь при попадании инородного тела в дыхательные пути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3968" y="1600200"/>
            <a:ext cx="4482080" cy="44958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endParaRPr lang="ru-RU" sz="3200" b="1" dirty="0" smtClean="0"/>
          </a:p>
          <a:p>
            <a:pPr algn="ctr">
              <a:spcBef>
                <a:spcPts val="0"/>
              </a:spcBef>
              <a:buNone/>
            </a:pPr>
            <a:endParaRPr lang="ru-RU" sz="3200" b="1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3200" b="1" dirty="0" smtClean="0"/>
              <a:t>Прием </a:t>
            </a:r>
            <a:r>
              <a:rPr lang="ru-RU" sz="3200" b="1" dirty="0" err="1" smtClean="0"/>
              <a:t>Геймлиха</a:t>
            </a:r>
            <a:r>
              <a:rPr lang="ru-RU" sz="3200" b="1" dirty="0" smtClean="0"/>
              <a:t> у детей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200" b="1" dirty="0" smtClean="0"/>
              <a:t>старше года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490714" cy="504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Профилактика попадания инородных тел в дыхательные пути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251176"/>
          </a:xfrm>
        </p:spPr>
        <p:txBody>
          <a:bodyPr>
            <a:normAutofit/>
          </a:bodyPr>
          <a:lstStyle/>
          <a:p>
            <a:pPr algn="just">
              <a:buSzPct val="100000"/>
              <a:buFont typeface="Wingdings" pitchFamily="2" charset="2"/>
              <a:buChar char=""/>
            </a:pPr>
            <a:r>
              <a:rPr lang="ru-RU" sz="2400" dirty="0" smtClean="0"/>
              <a:t>От детей до 3 лет следует прятать все мелкие предметы и игрушки с мелкими деталями.</a:t>
            </a:r>
          </a:p>
          <a:p>
            <a:pPr algn="just">
              <a:buSzPct val="100000"/>
              <a:buFont typeface="Wingdings" pitchFamily="2" charset="2"/>
              <a:buChar char=""/>
            </a:pPr>
            <a:r>
              <a:rPr lang="ru-RU" sz="2400" dirty="0" smtClean="0"/>
              <a:t>Не давайте ребенку бегать, играть или ходить с игрушками либо едой во рту.</a:t>
            </a:r>
          </a:p>
          <a:p>
            <a:pPr algn="just">
              <a:buSzPct val="100000"/>
              <a:buFont typeface="Wingdings" pitchFamily="2" charset="2"/>
              <a:buChar char=""/>
            </a:pPr>
            <a:r>
              <a:rPr lang="ru-RU" sz="2400" dirty="0" smtClean="0"/>
              <a:t>Детям младше 4 лет нельзя давать еду, которая легко может застрять в горле.</a:t>
            </a:r>
          </a:p>
          <a:p>
            <a:pPr algn="just">
              <a:buSzPct val="100000"/>
              <a:buFont typeface="Wingdings" pitchFamily="2" charset="2"/>
              <a:buChar char=""/>
            </a:pPr>
            <a:r>
              <a:rPr lang="ru-RU" sz="2400" dirty="0" smtClean="0"/>
              <a:t>Во время еды не спускайте глаз с детей.</a:t>
            </a:r>
          </a:p>
          <a:p>
            <a:pPr algn="just">
              <a:buSzPct val="100000"/>
              <a:buFont typeface="Wingdings" pitchFamily="2" charset="2"/>
              <a:buChar char=""/>
            </a:pPr>
            <a:r>
              <a:rPr lang="ru-RU" sz="2400" dirty="0" smtClean="0"/>
              <a:t>Не разрешайте старшим детям давать опасные продукты или игрушки младшим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39552" y="1700808"/>
            <a:ext cx="81534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Благодарю за внимание!</a:t>
            </a:r>
            <a:endParaRPr lang="ru-RU" sz="6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4136717" cy="41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ьная выноска 4"/>
          <p:cNvSpPr/>
          <p:nvPr/>
        </p:nvSpPr>
        <p:spPr>
          <a:xfrm>
            <a:off x="3500430" y="357166"/>
            <a:ext cx="5357850" cy="2928958"/>
          </a:xfrm>
          <a:prstGeom prst="wedgeEllipseCallout">
            <a:avLst>
              <a:gd name="adj1" fmla="val -53595"/>
              <a:gd name="adj2" fmla="val 477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Носовое кровотечение (</a:t>
            </a:r>
            <a:r>
              <a:rPr lang="ru-RU" sz="2800" b="1" dirty="0" err="1" smtClean="0"/>
              <a:t>эпистаксис</a:t>
            </a:r>
            <a:r>
              <a:rPr lang="ru-RU" sz="2800" b="1" dirty="0" smtClean="0"/>
              <a:t>) — </a:t>
            </a:r>
            <a:r>
              <a:rPr lang="ru-RU" sz="2800" dirty="0" err="1" smtClean="0"/>
              <a:t>кровотечение</a:t>
            </a:r>
            <a:r>
              <a:rPr lang="ru-RU" sz="2800" dirty="0" smtClean="0"/>
              <a:t> из носовой полости или носоглотки.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Строение носовой полости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33044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928802"/>
            <a:ext cx="400052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Причины кровотечения из носа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6192688" cy="4495800"/>
          </a:xfrm>
        </p:spPr>
        <p:txBody>
          <a:bodyPr>
            <a:noAutofit/>
          </a:bodyPr>
          <a:lstStyle/>
          <a:p>
            <a:pPr marL="450850" indent="-450850" algn="just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2000" dirty="0" smtClean="0"/>
              <a:t>травмы носа; различные врачебные манипуляций и операций в области носа;</a:t>
            </a:r>
          </a:p>
          <a:p>
            <a:pPr marL="450850" indent="-450850" algn="just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2000" dirty="0" smtClean="0"/>
              <a:t>воспаления слизистой носа;</a:t>
            </a:r>
          </a:p>
          <a:p>
            <a:pPr marL="450850" indent="-450850" algn="just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2000" dirty="0" smtClean="0"/>
              <a:t>истончения слизистой вследствие нарушения ее питания;</a:t>
            </a:r>
          </a:p>
          <a:p>
            <a:pPr marL="450850" indent="-450850" algn="just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2000" dirty="0" smtClean="0"/>
              <a:t>опухоли, полипы, язвы в носу;</a:t>
            </a:r>
          </a:p>
          <a:p>
            <a:pPr marL="450850" indent="-450850" algn="just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2000" dirty="0" smtClean="0"/>
              <a:t>повышение артериального давления и </a:t>
            </a:r>
            <a:r>
              <a:rPr lang="ru-RU" sz="2000" dirty="0" err="1" smtClean="0"/>
              <a:t>ʈ </a:t>
            </a:r>
            <a:r>
              <a:rPr lang="ru-RU" sz="2000" dirty="0" smtClean="0"/>
              <a:t>тела;</a:t>
            </a:r>
          </a:p>
          <a:p>
            <a:pPr marL="450850" indent="-450850" algn="just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2000" dirty="0" smtClean="0"/>
              <a:t>нарушение свертываемости крови;</a:t>
            </a:r>
            <a:endParaRPr lang="en-US" sz="2000" dirty="0" smtClean="0"/>
          </a:p>
          <a:p>
            <a:pPr marL="450850" indent="-450850" algn="just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2000" dirty="0" smtClean="0"/>
              <a:t>дефицит витаминов С, К, кальция;</a:t>
            </a:r>
          </a:p>
          <a:p>
            <a:pPr marL="450850" indent="-450850" algn="just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2000" dirty="0" smtClean="0"/>
              <a:t>инфекционные заболевания;</a:t>
            </a:r>
          </a:p>
          <a:p>
            <a:pPr marL="450850" indent="-450850" algn="just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2000" dirty="0" smtClean="0"/>
              <a:t>тепловой и солнечный удар;</a:t>
            </a:r>
          </a:p>
          <a:p>
            <a:pPr marL="450850" indent="-450850" algn="just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2000" dirty="0" smtClean="0"/>
              <a:t>резкие перепады атмосферного давления и физические нагрузки;</a:t>
            </a:r>
          </a:p>
          <a:p>
            <a:pPr marL="450850" indent="-450850" algn="just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2000" dirty="0" smtClean="0"/>
              <a:t>гормональные перестройки в подростковом возрасте.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7000" r="18500"/>
          <a:stretch>
            <a:fillRect/>
          </a:stretch>
        </p:blipFill>
        <p:spPr bwMode="auto">
          <a:xfrm>
            <a:off x="6643702" y="1714488"/>
            <a:ext cx="217626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r="3225"/>
          <a:stretch>
            <a:fillRect/>
          </a:stretch>
        </p:blipFill>
        <p:spPr bwMode="auto">
          <a:xfrm>
            <a:off x="6643702" y="4214818"/>
            <a:ext cx="221457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Виды носовых кровотечений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844824"/>
          <a:ext cx="813690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Степени тяжести носовых кровотечений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615536" cy="44958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Незначительное кровотечение -</a:t>
            </a:r>
            <a:r>
              <a:rPr lang="ru-RU" sz="2400" dirty="0" smtClean="0"/>
              <a:t> кровь выделяется каплями и вскоре кровотечение заканчивается самостоятельно.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2400" b="1" dirty="0" smtClean="0"/>
              <a:t>Умеренное кровотечение</a:t>
            </a:r>
            <a:r>
              <a:rPr lang="ru-RU" sz="2400" dirty="0" smtClean="0"/>
              <a:t> - объём потерянной крови не превышает 200 мл. </a:t>
            </a:r>
          </a:p>
          <a:p>
            <a:pPr algn="just">
              <a:buNone/>
            </a:pPr>
            <a:endParaRPr lang="ru-RU" sz="1000" dirty="0" smtClean="0"/>
          </a:p>
          <a:p>
            <a:pPr algn="just"/>
            <a:r>
              <a:rPr lang="ru-RU" sz="2400" b="1" dirty="0" smtClean="0"/>
              <a:t>Сильное носовое кровотечение</a:t>
            </a:r>
            <a:r>
              <a:rPr lang="ru-RU" sz="2400" dirty="0" smtClean="0"/>
              <a:t> приводит к потере крови до литра и более за сутки. 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988840"/>
            <a:ext cx="2326382" cy="326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Симптомы носового кровотечения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6102492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истечение алой, не пенящейся крови из передних носовых отверстий</a:t>
            </a:r>
          </a:p>
          <a:p>
            <a:pPr algn="just"/>
            <a:endParaRPr lang="ru-RU" sz="1100" dirty="0" smtClean="0"/>
          </a:p>
          <a:p>
            <a:pPr algn="just"/>
            <a:r>
              <a:rPr lang="ru-RU" sz="2400" dirty="0" smtClean="0"/>
              <a:t>кровь может выделяться из носа по каплям или струей</a:t>
            </a:r>
          </a:p>
          <a:p>
            <a:pPr algn="just"/>
            <a:endParaRPr lang="ru-RU" sz="1100" dirty="0" smtClean="0"/>
          </a:p>
          <a:p>
            <a:pPr algn="just"/>
            <a:r>
              <a:rPr lang="ru-RU" sz="2400" dirty="0" smtClean="0"/>
              <a:t>в результате заглатывания крови и попадания ее в желудок может возникнуть кровавая рвота</a:t>
            </a:r>
          </a:p>
          <a:p>
            <a:pPr algn="just"/>
            <a:endParaRPr lang="ru-RU" sz="1100" dirty="0" smtClean="0"/>
          </a:p>
          <a:p>
            <a:pPr algn="just"/>
            <a:r>
              <a:rPr lang="ru-RU" sz="2400" dirty="0" smtClean="0"/>
              <a:t>при длительном, особенно скрытом носовом кровотечении развивается предобморочное и обморочное состояния - бледность кожи, холодный пот, слабый и частый пульс, артериальное давление падает.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348880"/>
            <a:ext cx="2365463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Первая помощь при носовом кровотечении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916832"/>
            <a:ext cx="5327504" cy="4495800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Придать ребенку </a:t>
            </a:r>
            <a:r>
              <a:rPr lang="ru-RU" sz="2200" dirty="0" err="1" smtClean="0"/>
              <a:t>полулежачее</a:t>
            </a:r>
            <a:r>
              <a:rPr lang="ru-RU" sz="2200" dirty="0" smtClean="0"/>
              <a:t> положение или сидя с наклоненной вперед головой. </a:t>
            </a:r>
          </a:p>
          <a:p>
            <a:pPr algn="just"/>
            <a:endParaRPr lang="ru-RU" sz="2200" dirty="0" smtClean="0"/>
          </a:p>
          <a:p>
            <a:pPr algn="just"/>
            <a:r>
              <a:rPr lang="ru-RU" sz="2200" dirty="0" smtClean="0"/>
              <a:t>Успокоить ребенка, объясните ему, что сморкаться и сглатывать кровь не нужно.</a:t>
            </a:r>
          </a:p>
          <a:p>
            <a:pPr algn="just"/>
            <a:endParaRPr lang="ru-RU" sz="2200" dirty="0" smtClean="0"/>
          </a:p>
          <a:p>
            <a:pPr algn="just"/>
            <a:r>
              <a:rPr lang="ru-RU" sz="2200" dirty="0" smtClean="0"/>
              <a:t>Дать ребенку емкость, чтобы кровь стекала не на пол и одежду.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828" y="2204864"/>
            <a:ext cx="30067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206</TotalTime>
  <Words>1913</Words>
  <Application>Microsoft Office PowerPoint</Application>
  <PresentationFormat>Экран (4:3)</PresentationFormat>
  <Paragraphs>167</Paragraphs>
  <Slides>24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Обычная</vt:lpstr>
      <vt:lpstr>Родителям на заметку! </vt:lpstr>
      <vt:lpstr>Слайд 2</vt:lpstr>
      <vt:lpstr>Слайд 3</vt:lpstr>
      <vt:lpstr>Строение носовой полости</vt:lpstr>
      <vt:lpstr>Причины кровотечения из носа</vt:lpstr>
      <vt:lpstr>Виды носовых кровотечений</vt:lpstr>
      <vt:lpstr>Степени тяжести носовых кровотечений</vt:lpstr>
      <vt:lpstr>Симптомы носового кровотечения</vt:lpstr>
      <vt:lpstr>Первая помощь при носовом кровотечении</vt:lpstr>
      <vt:lpstr>Первая помощь при носовом кровотечении</vt:lpstr>
      <vt:lpstr>При носовом кровотечении НЕЛЬЗЯ:</vt:lpstr>
      <vt:lpstr>Следует обратиться к врачу:</vt:lpstr>
      <vt:lpstr>Профилактика носовых кровотечений</vt:lpstr>
      <vt:lpstr>Слайд 14</vt:lpstr>
      <vt:lpstr>Инородные тела в дыхательных путях</vt:lpstr>
      <vt:lpstr>Локализация инородных тел</vt:lpstr>
      <vt:lpstr>Причины попадания инородных тел  в дыхательные пути</vt:lpstr>
      <vt:lpstr>Симптомы инородных тел  в дыхательных путях</vt:lpstr>
      <vt:lpstr>Первая помощь при попадании инородного тела в дыхательные пути</vt:lpstr>
      <vt:lpstr>Первая помощь при попадании инородного тела в дыхательные пути</vt:lpstr>
      <vt:lpstr>Первая помощь при попадании инородного тела в дыхательные пути</vt:lpstr>
      <vt:lpstr>Первая помощь при попадании инородного тела в дыхательные пути</vt:lpstr>
      <vt:lpstr>Профилактика попадания инородных тел в дыхательные пути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первой помощи </dc:title>
  <dc:creator>Bradypodidae</dc:creator>
  <cp:lastModifiedBy>Marusya</cp:lastModifiedBy>
  <cp:revision>87</cp:revision>
  <dcterms:created xsi:type="dcterms:W3CDTF">2012-01-15T10:14:47Z</dcterms:created>
  <dcterms:modified xsi:type="dcterms:W3CDTF">2012-01-17T15:17:21Z</dcterms:modified>
</cp:coreProperties>
</file>