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72" r:id="rId4"/>
    <p:sldId id="285" r:id="rId5"/>
    <p:sldId id="271" r:id="rId6"/>
    <p:sldId id="274" r:id="rId7"/>
    <p:sldId id="259" r:id="rId8"/>
    <p:sldId id="284" r:id="rId9"/>
    <p:sldId id="275" r:id="rId10"/>
    <p:sldId id="261" r:id="rId11"/>
    <p:sldId id="276" r:id="rId12"/>
    <p:sldId id="262" r:id="rId13"/>
    <p:sldId id="277" r:id="rId14"/>
    <p:sldId id="264" r:id="rId15"/>
    <p:sldId id="278" r:id="rId16"/>
    <p:sldId id="283" r:id="rId17"/>
    <p:sldId id="279" r:id="rId18"/>
    <p:sldId id="265" r:id="rId19"/>
    <p:sldId id="280" r:id="rId20"/>
    <p:sldId id="266" r:id="rId21"/>
    <p:sldId id="267" r:id="rId22"/>
    <p:sldId id="281" r:id="rId23"/>
    <p:sldId id="269" r:id="rId24"/>
    <p:sldId id="273" r:id="rId25"/>
    <p:sldId id="270" r:id="rId26"/>
    <p:sldId id="286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506" y="-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grpSp>
        <p:nvGrpSpPr>
          <p:cNvPr id="6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7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81AFE-C720-4F11-9FEC-36BF32B2C9EA}" type="datetimeFigureOut">
              <a:rPr lang="ru-RU"/>
              <a:pPr>
                <a:defRPr/>
              </a:pPr>
              <a:t>03.05.2012</a:t>
            </a:fld>
            <a:endParaRPr lang="ru-RU"/>
          </a:p>
        </p:txBody>
      </p:sp>
      <p:sp>
        <p:nvSpPr>
          <p:cNvPr id="11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83F66-DE2C-471E-A145-45E0706941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A0566-C5AA-45DD-99EC-1A5F11ECF252}" type="datetimeFigureOut">
              <a:rPr lang="ru-RU"/>
              <a:pPr>
                <a:defRPr/>
              </a:pPr>
              <a:t>03.05.2012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A2874-E6FA-4023-AE89-7464A7B1A7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92C5A-4409-4D98-92CB-F9D6833EA769}" type="datetimeFigureOut">
              <a:rPr lang="ru-RU"/>
              <a:pPr>
                <a:defRPr/>
              </a:pPr>
              <a:t>03.05.2012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FC815-B11E-47F0-A038-14F232DEF6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62CC6-CF64-4B14-A6D8-2E51A310A124}" type="datetimeFigureOut">
              <a:rPr lang="ru-RU"/>
              <a:pPr>
                <a:defRPr/>
              </a:pPr>
              <a:t>03.05.2012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529DA-A7ED-4B9F-B31D-94AD5EBA7B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grpSp>
        <p:nvGrpSpPr>
          <p:cNvPr id="6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7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B5AAF-BB27-4B71-B83E-9856E5876F33}" type="datetimeFigureOut">
              <a:rPr lang="ru-RU"/>
              <a:pPr>
                <a:defRPr/>
              </a:pPr>
              <a:t>03.05.2012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28B7D-6831-4894-83C4-AEEA9D2904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A4C55-A5AD-4C46-8E4D-A6C100BF4617}" type="datetimeFigureOut">
              <a:rPr lang="ru-RU"/>
              <a:pPr>
                <a:defRPr/>
              </a:pPr>
              <a:t>03.05.2012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A54A8-3E6A-4E2B-B309-AFCACFB15B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6F791-0F8F-49BA-85BA-4D790D5C3FE8}" type="datetimeFigureOut">
              <a:rPr lang="ru-RU"/>
              <a:pPr>
                <a:defRPr/>
              </a:pPr>
              <a:t>03.05.2012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EAF80-480E-4613-8502-4C1AC1CC49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26D34-8425-469E-B647-273571B68D75}" type="datetimeFigureOut">
              <a:rPr lang="ru-RU"/>
              <a:pPr>
                <a:defRPr/>
              </a:pPr>
              <a:t>03.05.2012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D2B58-5913-49E1-8059-82733E5E5D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F5305-E3E6-46F9-8E4E-2BA0159A8F62}" type="datetimeFigureOut">
              <a:rPr lang="ru-RU"/>
              <a:pPr>
                <a:defRPr/>
              </a:pPr>
              <a:t>03.05.2012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87FDF-49C2-4E9D-AB9E-F4F0E7BAA1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2783C7-E345-4A19-96D8-147823FBB64E}" type="datetimeFigureOut">
              <a:rPr lang="ru-RU"/>
              <a:pPr>
                <a:defRPr/>
              </a:pPr>
              <a:t>03.05.2012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2F478-CB33-436C-AA1D-79069FC26A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BB8D9-E0FE-4ED8-A9EE-D1B4C521F81C}" type="datetimeFigureOut">
              <a:rPr lang="ru-RU"/>
              <a:pPr>
                <a:defRPr/>
              </a:pPr>
              <a:t>03.05.2012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D73E2-ACFB-4E42-9C29-921C4B8ACB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B5050C0-5008-4400-9ED6-0C536FE3C5C1}" type="datetimeFigureOut">
              <a:rPr lang="ru-RU"/>
              <a:pPr>
                <a:defRPr/>
              </a:pPr>
              <a:t>03.05.2012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F07583B-8004-425B-BE04-E7FC432B3F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grpSp>
          <p:nvGrpSpPr>
            <p:cNvPr id="12" name="Полилиния 11"/>
            <p:cNvGrpSpPr>
              <a:grpSpLocks/>
            </p:cNvGrpSpPr>
            <p:nvPr/>
          </p:nvGrpSpPr>
          <p:grpSpPr bwMode="auto">
            <a:xfrm>
              <a:off x="-6124" y="-10242"/>
              <a:ext cx="9137904" cy="1048512"/>
              <a:chOff x="-6096" y="-24384"/>
              <a:chExt cx="9137904" cy="1048512"/>
            </a:xfrm>
          </p:grpSpPr>
          <p:pic>
            <p:nvPicPr>
              <p:cNvPr id="1034" name="Полилиния 11"/>
              <p:cNvPicPr>
                <a:picLocks noChangeArrowheads="1"/>
              </p:cNvPicPr>
              <p:nvPr/>
            </p:nvPicPr>
            <p:blipFill>
              <a:blip r:embed="rId13"/>
              <a:srcRect/>
              <a:stretch>
                <a:fillRect/>
              </a:stretch>
            </p:blipFill>
            <p:spPr bwMode="auto">
              <a:xfrm>
                <a:off x="-6096" y="-24384"/>
                <a:ext cx="9137904" cy="1048512"/>
              </a:xfrm>
              <a:prstGeom prst="rect">
                <a:avLst/>
              </a:prstGeom>
              <a:noFill/>
            </p:spPr>
          </p:pic>
          <p:sp>
            <p:nvSpPr>
              <p:cNvPr id="1035" name="Text Box 11"/>
              <p:cNvSpPr txBox="1">
                <a:spLocks noChangeArrowheads="1"/>
              </p:cNvSpPr>
              <p:nvPr/>
            </p:nvSpPr>
            <p:spPr bwMode="auto">
              <a:xfrm rot="21435692">
                <a:off x="-29294" y="421671"/>
                <a:ext cx="0" cy="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</p:grp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1" r:id="rId5"/>
    <p:sldLayoutId id="2147483680" r:id="rId6"/>
    <p:sldLayoutId id="2147483679" r:id="rId7"/>
    <p:sldLayoutId id="2147483678" r:id="rId8"/>
    <p:sldLayoutId id="2147483686" r:id="rId9"/>
    <p:sldLayoutId id="2147483677" r:id="rId10"/>
    <p:sldLayoutId id="214748367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9C007F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9C007F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68007F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2"/>
          <p:cNvSpPr>
            <a:spLocks noChangeArrowheads="1" noChangeShapeType="1" noTextEdit="1"/>
          </p:cNvSpPr>
          <p:nvPr/>
        </p:nvSpPr>
        <p:spPr bwMode="auto">
          <a:xfrm>
            <a:off x="3708400" y="4652963"/>
            <a:ext cx="4826000" cy="20161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99"/>
                    </a:gs>
                    <a:gs pos="100000">
                      <a:srgbClr val="761847"/>
                    </a:gs>
                  </a:gsLst>
                  <a:lin ang="5400000" scaled="1"/>
                </a:gra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УРОК</a:t>
            </a:r>
          </a:p>
        </p:txBody>
      </p:sp>
      <p:sp>
        <p:nvSpPr>
          <p:cNvPr id="4099" name="WordArt 3"/>
          <p:cNvSpPr>
            <a:spLocks noChangeArrowheads="1" noChangeShapeType="1" noTextEdit="1"/>
          </p:cNvSpPr>
          <p:nvPr/>
        </p:nvSpPr>
        <p:spPr bwMode="auto">
          <a:xfrm>
            <a:off x="971550" y="620713"/>
            <a:ext cx="6769100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E9EFF"/>
                    </a:gs>
                    <a:gs pos="39999">
                      <a:srgbClr val="85C2FF"/>
                    </a:gs>
                    <a:gs pos="70000">
                      <a:srgbClr val="C4D6EB"/>
                    </a:gs>
                    <a:gs pos="100000">
                      <a:srgbClr val="FFEBFA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ПО  МАТЕМАТИКЕ</a:t>
            </a:r>
          </a:p>
        </p:txBody>
      </p:sp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>
            <a:off x="3203575" y="2924175"/>
            <a:ext cx="2589213" cy="6572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5 КЛАСС</a:t>
            </a: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3357563"/>
            <a:ext cx="2871788" cy="306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6013" y="3789363"/>
            <a:ext cx="576262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94475" y="1714500"/>
            <a:ext cx="2192338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5" dur="1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/>
      <p:bldP spid="4099" grpId="0" animBg="1"/>
      <p:bldP spid="410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2"/>
          <p:cNvSpPr>
            <a:spLocks noChangeArrowheads="1" noChangeShapeType="1" noTextEdit="1"/>
          </p:cNvSpPr>
          <p:nvPr/>
        </p:nvSpPr>
        <p:spPr bwMode="auto">
          <a:xfrm>
            <a:off x="500063" y="928688"/>
            <a:ext cx="8358187" cy="141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F71E5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Задание врача - ОФТАЛЬМОЛОГА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785813" y="2500313"/>
            <a:ext cx="7986712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6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Решите примеры:</a:t>
            </a:r>
          </a:p>
          <a:p>
            <a:pPr algn="ctr"/>
            <a:r>
              <a:rPr lang="ru-RU" sz="280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800" b="1">
                <a:latin typeface="Times New Roman" pitchFamily="18" charset="0"/>
                <a:cs typeface="Times New Roman" pitchFamily="18" charset="0"/>
              </a:rPr>
              <a:t>15 * (5408 – 5382 : 26 + 799);</a:t>
            </a:r>
          </a:p>
          <a:p>
            <a:pPr algn="ctr"/>
            <a:r>
              <a:rPr lang="ru-RU" sz="2800" b="1">
                <a:latin typeface="Times New Roman" pitchFamily="18" charset="0"/>
                <a:cs typeface="Times New Roman" pitchFamily="18" charset="0"/>
              </a:rPr>
              <a:t> 16 * (4180 – 4142 : 38 + 929);</a:t>
            </a:r>
          </a:p>
          <a:p>
            <a:pPr algn="ctr"/>
            <a:r>
              <a:rPr lang="ru-RU" sz="2800" b="1">
                <a:latin typeface="Times New Roman" pitchFamily="18" charset="0"/>
                <a:cs typeface="Times New Roman" pitchFamily="18" charset="0"/>
              </a:rPr>
              <a:t>272 144 : 34 – 398 + 302 </a:t>
            </a:r>
            <a:r>
              <a:rPr lang="ru-RU" sz="2800" b="1" baseline="3000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 99.</a:t>
            </a:r>
            <a:endParaRPr lang="ru-RU" sz="3200" b="1">
              <a:solidFill>
                <a:srgbClr val="3333FF"/>
              </a:solidFill>
              <a:latin typeface="Constantia" pitchFamily="18" charset="0"/>
            </a:endParaRPr>
          </a:p>
          <a:p>
            <a:pPr algn="ctr"/>
            <a:endParaRPr lang="ru-RU" i="1">
              <a:latin typeface="Constantia" pitchFamily="18" charset="0"/>
            </a:endParaRPr>
          </a:p>
        </p:txBody>
      </p:sp>
      <p:pic>
        <p:nvPicPr>
          <p:cNvPr id="22531" name="Picture 2" descr="C:\Users\1\Desktop\e6019b30696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4786313"/>
            <a:ext cx="1500188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/>
      <p:bldP spid="92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9"/>
          <p:cNvSpPr>
            <a:spLocks noChangeArrowheads="1" noChangeShapeType="1" noTextEdit="1"/>
          </p:cNvSpPr>
          <p:nvPr/>
        </p:nvSpPr>
        <p:spPr bwMode="auto">
          <a:xfrm>
            <a:off x="468313" y="476250"/>
            <a:ext cx="8135937" cy="17287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Врач-СТОМАТОЛОГ</a:t>
            </a:r>
          </a:p>
        </p:txBody>
      </p:sp>
      <p:pic>
        <p:nvPicPr>
          <p:cNvPr id="3074" name="Picture 2" descr="C:\Users\1\Desktop\Английский язык\022-0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2286000"/>
            <a:ext cx="5881688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2" descr="C:\Users\1\Desktop\e6019b30696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25" y="3929063"/>
            <a:ext cx="2143125" cy="275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1" name="WordArt 29"/>
          <p:cNvSpPr>
            <a:spLocks noChangeArrowheads="1" noChangeShapeType="1" noTextEdit="1"/>
          </p:cNvSpPr>
          <p:nvPr/>
        </p:nvSpPr>
        <p:spPr bwMode="auto">
          <a:xfrm>
            <a:off x="468313" y="476250"/>
            <a:ext cx="8135937" cy="17287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Задание врача-СТОМАТОЛОГА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428728" y="3071810"/>
            <a:ext cx="7000924" cy="206210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На каждую машину погрузили 20 бочек бензина, по 190 л в каждой. Сколько всего литров бензина погрузили на 5 машин ? 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79" name="Picture 2" descr="C:\Users\1\Desktop\e6019b30696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4214813"/>
            <a:ext cx="1766888" cy="227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2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"/>
          <p:cNvSpPr>
            <a:spLocks noChangeArrowheads="1" noChangeShapeType="1" noTextEdit="1"/>
          </p:cNvSpPr>
          <p:nvPr/>
        </p:nvSpPr>
        <p:spPr bwMode="auto">
          <a:xfrm>
            <a:off x="214282" y="500042"/>
            <a:ext cx="8643998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i="1" kern="10" dirty="0">
                <a:ln w="9525" cap="rnd">
                  <a:solidFill>
                    <a:srgbClr val="339966"/>
                  </a:solidFill>
                  <a:prstDash val="sysDot"/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sz="3600" i="1" kern="10" dirty="0">
                <a:ln w="9525" cap="rnd">
                  <a:solidFill>
                    <a:srgbClr val="339966"/>
                  </a:solidFill>
                  <a:prstDash val="sysDot"/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Врач - КАРДИОЛОГ</a:t>
            </a:r>
            <a:endParaRPr lang="ru-RU" sz="3600" i="1" kern="10" dirty="0">
              <a:ln w="9525" cap="rnd">
                <a:solidFill>
                  <a:srgbClr val="339966"/>
                </a:solidFill>
                <a:prstDash val="sysDot"/>
                <a:round/>
                <a:headEnd/>
                <a:tailEnd/>
              </a:ln>
              <a:solidFill>
                <a:srgbClr val="00FF0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1\Desktop\Английский язык\127174886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25" y="2286000"/>
            <a:ext cx="4929188" cy="328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Picture 2" descr="C:\Users\1\Desktop\e6019b30696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75" y="3857625"/>
            <a:ext cx="2143125" cy="275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2"/>
          <p:cNvSpPr>
            <a:spLocks noChangeArrowheads="1" noChangeShapeType="1" noTextEdit="1"/>
          </p:cNvSpPr>
          <p:nvPr/>
        </p:nvSpPr>
        <p:spPr bwMode="auto">
          <a:xfrm>
            <a:off x="214313" y="500063"/>
            <a:ext cx="8643937" cy="1008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 cap="rnd">
                  <a:solidFill>
                    <a:srgbClr val="339966"/>
                  </a:solidFill>
                  <a:prstDash val="sysDot"/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Задание врача - КАРДИОЛОГА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2786063" y="3214688"/>
            <a:ext cx="5688012" cy="237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3200" b="1">
                <a:latin typeface="Times New Roman" pitchFamily="18" charset="0"/>
                <a:cs typeface="Times New Roman" pitchFamily="18" charset="0"/>
              </a:rPr>
              <a:t>а) (х + 12) – 7 = 19;</a:t>
            </a:r>
          </a:p>
          <a:p>
            <a:r>
              <a:rPr lang="ru-RU" sz="3200" b="1">
                <a:latin typeface="Times New Roman" pitchFamily="18" charset="0"/>
                <a:cs typeface="Times New Roman" pitchFamily="18" charset="0"/>
              </a:rPr>
              <a:t>б) 77 – (х – 23) = 60;</a:t>
            </a:r>
          </a:p>
          <a:p>
            <a:r>
              <a:rPr lang="ru-RU" sz="3200" b="1">
                <a:latin typeface="Times New Roman" pitchFamily="18" charset="0"/>
                <a:cs typeface="Times New Roman" pitchFamily="18" charset="0"/>
              </a:rPr>
              <a:t>в) 47 * х = 423;</a:t>
            </a:r>
          </a:p>
          <a:p>
            <a:r>
              <a:rPr lang="ru-RU" sz="3200" b="1">
                <a:latin typeface="Times New Roman" pitchFamily="18" charset="0"/>
                <a:cs typeface="Times New Roman" pitchFamily="18" charset="0"/>
              </a:rPr>
              <a:t>г) 322 : х = 23. </a:t>
            </a:r>
          </a:p>
          <a:p>
            <a:pPr algn="r"/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857375" y="2000250"/>
            <a:ext cx="57594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РЕШИТЕ   УРАВНЕНИЕ</a:t>
            </a:r>
            <a:r>
              <a:rPr lang="ru-RU" b="1">
                <a:solidFill>
                  <a:schemeClr val="bg1"/>
                </a:solidFill>
                <a:latin typeface="Constantia" pitchFamily="18" charset="0"/>
              </a:rPr>
              <a:t>:</a:t>
            </a:r>
          </a:p>
        </p:txBody>
      </p:sp>
      <p:pic>
        <p:nvPicPr>
          <p:cNvPr id="26628" name="Picture 2" descr="C:\Users\1\Desktop\e6019b30696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3929063"/>
            <a:ext cx="1981200" cy="254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4" grpId="0"/>
      <p:bldP spid="512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"/>
          <p:cNvSpPr>
            <a:spLocks noChangeArrowheads="1" noChangeShapeType="1" noTextEdit="1"/>
          </p:cNvSpPr>
          <p:nvPr/>
        </p:nvSpPr>
        <p:spPr bwMode="auto">
          <a:xfrm>
            <a:off x="395288" y="333375"/>
            <a:ext cx="8280400" cy="16557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Врача - ХИРУРГ</a:t>
            </a:r>
          </a:p>
        </p:txBody>
      </p:sp>
      <p:pic>
        <p:nvPicPr>
          <p:cNvPr id="5122" name="Picture 2" descr="C:\Users\1\Desktop\Английский язык\khirurg_6398-megainf.r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38" y="2000250"/>
            <a:ext cx="3429000" cy="446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2" descr="C:\Users\1\Desktop\e6019b30696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13" y="3571875"/>
            <a:ext cx="2143125" cy="275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6" descr="fly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38" y="1071563"/>
            <a:ext cx="5715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4" name="Picture 5" descr="fly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25" y="500063"/>
            <a:ext cx="5715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5" name="Picture 7" descr="fly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" y="3857625"/>
            <a:ext cx="571500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Picture 4" descr="fly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13" y="5715000"/>
            <a:ext cx="5715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8" descr="fly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38" y="2857500"/>
            <a:ext cx="5715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8" name="Picture 9" descr="d02c83a5141b6102f8c0e8394cda97e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25" y="5072063"/>
            <a:ext cx="180975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714500" y="1428750"/>
            <a:ext cx="5857875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 - подняться на носки и улыбнуться,</a:t>
            </a:r>
          </a:p>
          <a:p>
            <a:pPr algn="just"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Два – руки вверх и подтянуться,</a:t>
            </a:r>
          </a:p>
          <a:p>
            <a:pPr algn="just"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Три - согнуться, разогнуться,</a:t>
            </a:r>
          </a:p>
          <a:p>
            <a:pPr algn="just"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Четыре - снова всё начать.</a:t>
            </a:r>
          </a:p>
          <a:p>
            <a:pPr algn="just"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Пять - на пояс руки ставим, </a:t>
            </a:r>
          </a:p>
          <a:p>
            <a:pPr algn="just"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Шесть - повороты туловища начинаем,</a:t>
            </a:r>
          </a:p>
          <a:p>
            <a:pPr algn="just"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Семь - по глубже всем вздохнуть.</a:t>
            </a:r>
          </a:p>
          <a:p>
            <a:pPr algn="just"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Восемь - мы разок присядем,</a:t>
            </a:r>
          </a:p>
          <a:p>
            <a:pPr algn="just"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Девять - урок наш продолжаем. 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"/>
          <p:cNvSpPr>
            <a:spLocks noChangeArrowheads="1" noChangeShapeType="1" noTextEdit="1"/>
          </p:cNvSpPr>
          <p:nvPr/>
        </p:nvSpPr>
        <p:spPr bwMode="auto">
          <a:xfrm>
            <a:off x="395288" y="333375"/>
            <a:ext cx="8280400" cy="16557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Врач - НЕВРОПАТОЛОГ</a:t>
            </a:r>
          </a:p>
        </p:txBody>
      </p:sp>
      <p:pic>
        <p:nvPicPr>
          <p:cNvPr id="6146" name="Picture 2" descr="C:\Users\1\Desktop\Английский язык\docto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3" y="2643188"/>
            <a:ext cx="4457700" cy="317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9" name="Picture 2" descr="C:\Users\1\Desktop\e6019b30696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3" y="3429000"/>
            <a:ext cx="2143125" cy="275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WordArt 2"/>
          <p:cNvSpPr>
            <a:spLocks noChangeArrowheads="1" noChangeShapeType="1" noTextEdit="1"/>
          </p:cNvSpPr>
          <p:nvPr/>
        </p:nvSpPr>
        <p:spPr bwMode="auto">
          <a:xfrm>
            <a:off x="395288" y="333375"/>
            <a:ext cx="8280400" cy="16557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Задание врача - НЕВРОПАТОЛОГА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258888" y="2205038"/>
            <a:ext cx="66262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Упростите выражение:</a:t>
            </a:r>
            <a:endParaRPr lang="ru-RU" sz="4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214313" y="3213100"/>
            <a:ext cx="8715375" cy="3024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514350" indent="-514350" algn="ctr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31а +127 + 48а.  Вычислите при а = 4; 10.</a:t>
            </a:r>
          </a:p>
          <a:p>
            <a:pPr marL="514350" indent="-51435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2) 23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+ 174 + 68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. Вычислите при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= 8; 100.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/>
      <p:bldP spid="18435" grpId="0"/>
      <p:bldP spid="1843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"/>
          <p:cNvSpPr>
            <a:spLocks noChangeArrowheads="1" noChangeShapeType="1" noTextEdit="1"/>
          </p:cNvSpPr>
          <p:nvPr/>
        </p:nvSpPr>
        <p:spPr bwMode="auto">
          <a:xfrm>
            <a:off x="323850" y="188913"/>
            <a:ext cx="8351838" cy="8588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  <a:cs typeface="+mn-cs"/>
              </a:rPr>
              <a:t> </a:t>
            </a:r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Врач - ТЕРАПЕВТ</a:t>
            </a:r>
            <a:endParaRPr lang="ru-RU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Users\1\Desktop\Английский язык\aboutphoto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88" y="1857375"/>
            <a:ext cx="4010025" cy="338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7" name="Picture 2" descr="C:\Users\1\Desktop\e6019b30696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63" y="3500438"/>
            <a:ext cx="2143125" cy="275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 descr="C:\Users\1\Desktop\Kosmos-gr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549275"/>
            <a:ext cx="6953250" cy="521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WordArt 2"/>
          <p:cNvSpPr>
            <a:spLocks noChangeArrowheads="1" noChangeShapeType="1" noTextEdit="1"/>
          </p:cNvSpPr>
          <p:nvPr/>
        </p:nvSpPr>
        <p:spPr bwMode="auto">
          <a:xfrm>
            <a:off x="357188" y="357188"/>
            <a:ext cx="8351837" cy="8588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Задание врача - ТЕРАПЕВТА</a:t>
            </a:r>
          </a:p>
        </p:txBody>
      </p:sp>
      <p:sp>
        <p:nvSpPr>
          <p:cNvPr id="21507" name="WordArt 3"/>
          <p:cNvSpPr>
            <a:spLocks noChangeArrowheads="1" noChangeShapeType="1" noTextEdit="1"/>
          </p:cNvSpPr>
          <p:nvPr/>
        </p:nvSpPr>
        <p:spPr bwMode="auto">
          <a:xfrm>
            <a:off x="1000125" y="1571625"/>
            <a:ext cx="6929438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cs typeface="Times New Roman"/>
              </a:rPr>
              <a:t>САМОСТОЯТЕЛЬНАЯ  РАБОТА</a:t>
            </a:r>
          </a:p>
        </p:txBody>
      </p:sp>
      <p:sp>
        <p:nvSpPr>
          <p:cNvPr id="32771" name="Rectangle 1"/>
          <p:cNvSpPr>
            <a:spLocks noChangeArrowheads="1"/>
          </p:cNvSpPr>
          <p:nvPr/>
        </p:nvSpPr>
        <p:spPr bwMode="auto">
          <a:xfrm>
            <a:off x="0" y="2428875"/>
            <a:ext cx="4643438" cy="318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вариант</a:t>
            </a:r>
          </a:p>
          <a:p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  Вычислите:   7324-2545;</a:t>
            </a:r>
            <a:endParaRPr lang="ru-RU" sz="900">
              <a:cs typeface="Calibri" pitchFamily="34" charset="0"/>
            </a:endParaRPr>
          </a:p>
          <a:p>
            <a:pPr eaLnBrk="0" hangingPunct="0"/>
            <a:r>
              <a:rPr lang="ru-RU" sz="1200">
                <a:latin typeface="Times New Roman" pitchFamily="18" charset="0"/>
                <a:cs typeface="Calibri" pitchFamily="34" charset="0"/>
              </a:rPr>
              <a:t>2.    Вычислите:   318 ∙ 32 ;</a:t>
            </a:r>
            <a:endParaRPr lang="ru-RU" sz="900"/>
          </a:p>
          <a:p>
            <a:pPr eaLnBrk="0" hangingPunct="0"/>
            <a:r>
              <a:rPr lang="ru-RU" sz="1200">
                <a:latin typeface="Times New Roman" pitchFamily="18" charset="0"/>
                <a:cs typeface="Calibri" pitchFamily="34" charset="0"/>
              </a:rPr>
              <a:t>3.   Вычислите:   4824 : 36 ;</a:t>
            </a:r>
            <a:endParaRPr lang="ru-RU" sz="900"/>
          </a:p>
          <a:p>
            <a:pPr eaLnBrk="0" hangingPunct="0"/>
            <a:r>
              <a:rPr lang="ru-RU" sz="1200">
                <a:latin typeface="Times New Roman" pitchFamily="18" charset="0"/>
                <a:cs typeface="Calibri" pitchFamily="34" charset="0"/>
              </a:rPr>
              <a:t>4.   Какое действие выполняется последним:   540 – 82 : 2 + 13 ∙ 3</a:t>
            </a:r>
            <a:endParaRPr lang="ru-RU" sz="900"/>
          </a:p>
          <a:p>
            <a:pPr eaLnBrk="0" hangingPunct="0"/>
            <a:r>
              <a:rPr lang="ru-RU" sz="1200">
                <a:latin typeface="Times New Roman" pitchFamily="18" charset="0"/>
                <a:cs typeface="Calibri" pitchFamily="34" charset="0"/>
              </a:rPr>
              <a:t>5.   3 м 4 см – это …</a:t>
            </a:r>
            <a:endParaRPr lang="ru-RU" sz="900"/>
          </a:p>
          <a:p>
            <a:pPr eaLnBrk="0" hangingPunct="0"/>
            <a:r>
              <a:rPr lang="ru-RU" sz="1200">
                <a:latin typeface="Times New Roman" pitchFamily="18" charset="0"/>
                <a:cs typeface="Calibri" pitchFamily="34" charset="0"/>
              </a:rPr>
              <a:t>6.   Найдите площадь прямоугольника со сторонами 4 см и 13 см.</a:t>
            </a:r>
            <a:endParaRPr lang="ru-RU" sz="900"/>
          </a:p>
          <a:p>
            <a:pPr eaLnBrk="0" hangingPunct="0"/>
            <a:r>
              <a:rPr lang="ru-RU" sz="1200">
                <a:latin typeface="Times New Roman" pitchFamily="18" charset="0"/>
                <a:cs typeface="Calibri" pitchFamily="34" charset="0"/>
              </a:rPr>
              <a:t>7.   Турист проехал на автомобиле 552 км за 6 часов. Какова скорость автомобиля?</a:t>
            </a:r>
            <a:endParaRPr lang="ru-RU" sz="900"/>
          </a:p>
          <a:p>
            <a:pPr eaLnBrk="0" hangingPunct="0"/>
            <a:r>
              <a:rPr lang="ru-RU" sz="1200">
                <a:latin typeface="Times New Roman" pitchFamily="18" charset="0"/>
                <a:cs typeface="Calibri" pitchFamily="34" charset="0"/>
              </a:rPr>
              <a:t>8.   У Пети было 32 марки, а у Коли – на 4 марки меньше. Сколько марок было у Коли?</a:t>
            </a:r>
            <a:endParaRPr lang="ru-RU" sz="900"/>
          </a:p>
          <a:p>
            <a:pPr eaLnBrk="0" hangingPunct="0"/>
            <a:r>
              <a:rPr lang="ru-RU" sz="1200">
                <a:latin typeface="Times New Roman" pitchFamily="18" charset="0"/>
                <a:cs typeface="Calibri" pitchFamily="34" charset="0"/>
              </a:rPr>
              <a:t>9.   Галя прочитала 42 страницы, а ее сестра в 2 раза больше. Сколько страниц прочитала сестра?</a:t>
            </a:r>
            <a:endParaRPr lang="ru-RU" sz="900"/>
          </a:p>
          <a:p>
            <a:pPr eaLnBrk="0" hangingPunct="0"/>
            <a:r>
              <a:rPr lang="ru-RU" sz="1200">
                <a:latin typeface="Times New Roman" pitchFamily="18" charset="0"/>
                <a:cs typeface="Calibri" pitchFamily="34" charset="0"/>
              </a:rPr>
              <a:t>10.   Из двух пунктов одновременно выехали два мотоцикла, скорость одного 60 км/ч, скорость второго 70 км/ч. Через сколько часов они встретятся, если расстояние между пунктами 390 км?</a:t>
            </a:r>
            <a:endParaRPr lang="ru-RU" sz="900"/>
          </a:p>
        </p:txBody>
      </p:sp>
      <p:sp>
        <p:nvSpPr>
          <p:cNvPr id="32772" name="Прямоугольник 4"/>
          <p:cNvSpPr>
            <a:spLocks noChangeArrowheads="1"/>
          </p:cNvSpPr>
          <p:nvPr/>
        </p:nvSpPr>
        <p:spPr bwMode="auto">
          <a:xfrm>
            <a:off x="4643438" y="2428875"/>
            <a:ext cx="4500562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вариант</a:t>
            </a:r>
          </a:p>
          <a:p>
            <a:pPr eaLnBrk="0" hangingPunct="0"/>
            <a:endParaRPr lang="ru-RU" sz="12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  Вычислите:   9342-5465;</a:t>
            </a:r>
          </a:p>
          <a:p>
            <a:pPr eaLnBrk="0" hangingPunct="0"/>
            <a:r>
              <a:rPr lang="ru-RU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   Вычислите:   263 ∙ 21 ;</a:t>
            </a:r>
          </a:p>
          <a:p>
            <a:pPr eaLnBrk="0" hangingPunct="0"/>
            <a:r>
              <a:rPr lang="ru-RU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  Вычислите:   10836 : 43;</a:t>
            </a:r>
          </a:p>
          <a:p>
            <a:pPr eaLnBrk="0" hangingPunct="0"/>
            <a:r>
              <a:rPr lang="ru-RU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  Какое действие выполняется последним:   570 + 14 ∙ 4 - 48 : 3 </a:t>
            </a:r>
          </a:p>
          <a:p>
            <a:pPr eaLnBrk="0" hangingPunct="0"/>
            <a:r>
              <a:rPr lang="ru-RU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  5 км 26 м – это …</a:t>
            </a:r>
          </a:p>
          <a:p>
            <a:pPr eaLnBrk="0" hangingPunct="0"/>
            <a:r>
              <a:rPr lang="ru-RU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   Найдите площадь прямоугольника со сторонами 6 см и 12 см.</a:t>
            </a:r>
          </a:p>
          <a:p>
            <a:pPr eaLnBrk="0" hangingPunct="0"/>
            <a:r>
              <a:rPr lang="ru-RU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7.   Всадник проскакал 144 км со скоростью 24 км/ч.    Какое время он затратил на этот путь?</a:t>
            </a:r>
          </a:p>
          <a:p>
            <a:pPr eaLnBrk="0" hangingPunct="0"/>
            <a:r>
              <a:rPr lang="ru-RU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8.    В классе 14 мальчиков, а девочек на 2 больше, чем мальчиков. Сколько девочек в классе?</a:t>
            </a:r>
          </a:p>
          <a:p>
            <a:pPr eaLnBrk="0" hangingPunct="0"/>
            <a:r>
              <a:rPr lang="ru-RU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9.   Рабочий изготовил 36 деталей, а его ученик в 4 раза меньше. Сколько деталей изготовил ученик?</a:t>
            </a:r>
          </a:p>
          <a:p>
            <a:pPr eaLnBrk="0" hangingPunct="0"/>
            <a:r>
              <a:rPr lang="ru-RU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10.   Из двух деревень, расстояние между которыми 24 км, одновременно навстречу друг другу вышли два пешехода. Скорость одного 3 км/ч, скорость второго 5 км/ч. Через сколько часов они встретятся?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nimBg="1"/>
      <p:bldP spid="2150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WordArt 3"/>
          <p:cNvSpPr>
            <a:spLocks noChangeArrowheads="1" noChangeShapeType="1" noTextEdit="1"/>
          </p:cNvSpPr>
          <p:nvPr/>
        </p:nvSpPr>
        <p:spPr bwMode="auto">
          <a:xfrm>
            <a:off x="428625" y="142875"/>
            <a:ext cx="8320088" cy="17287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cs typeface="Times New Roman"/>
              </a:rPr>
              <a:t>ЛОГИЧЕСКАЯ  ПАУЗА </a:t>
            </a:r>
          </a:p>
        </p:txBody>
      </p:sp>
      <p:pic>
        <p:nvPicPr>
          <p:cNvPr id="33794" name="Picture 2" descr="C:\Users\1\Desktop\e6019b30696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0" y="1857375"/>
            <a:ext cx="3571875" cy="459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357188" y="857250"/>
            <a:ext cx="8137525" cy="144145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FFFF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Задание – ГЛАВНОГО  ВРАЧА</a:t>
            </a:r>
          </a:p>
        </p:txBody>
      </p:sp>
      <p:pic>
        <p:nvPicPr>
          <p:cNvPr id="8194" name="Picture 2" descr="C:\Users\1\Desktop\Английский язык\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2857500"/>
            <a:ext cx="3667125" cy="330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19" name="Picture 2" descr="C:\Users\1\Desktop\e6019b30696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38" y="2000250"/>
            <a:ext cx="2143125" cy="275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WordArt 4"/>
          <p:cNvSpPr>
            <a:spLocks noChangeArrowheads="1" noChangeShapeType="1" noTextEdit="1"/>
          </p:cNvSpPr>
          <p:nvPr/>
        </p:nvSpPr>
        <p:spPr bwMode="auto">
          <a:xfrm>
            <a:off x="285750" y="785813"/>
            <a:ext cx="8137525" cy="144145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FFFF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Задание – ГЛАВНОГО  ВРАЧА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3071813"/>
            <a:ext cx="9144000" cy="3786187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РЕШИТЕ ЗАДАЧУ: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Степа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Смекалкин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задумал число.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Потом он умножил это число на 19 и к произведению прибавил 19.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ответе у него тоже получилось 19. Какое число задумал Степа?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5843" name="Picture 2" descr="C:\Users\1\Desktop\e6019b30696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13" y="1643063"/>
            <a:ext cx="2643187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nimBg="1"/>
      <p:bldP spid="2458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Прямоугольник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6738" y="109538"/>
            <a:ext cx="8156575" cy="2646362"/>
          </a:xfrm>
          <a:prstGeom prst="rect">
            <a:avLst/>
          </a:prstGeom>
          <a:noFill/>
        </p:spPr>
      </p:pic>
      <p:pic>
        <p:nvPicPr>
          <p:cNvPr id="36866" name="Picture 2" descr="C:\Users\1\Desktop\e6019b30696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75" y="2928938"/>
            <a:ext cx="2443163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00063" y="2143125"/>
            <a:ext cx="5715000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</a:t>
            </a:r>
            <a:r>
              <a:rPr lang="ru-RU" sz="2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КАРТА МЕДОСМОТРА </a:t>
            </a:r>
            <a:endParaRPr lang="ru-RU" sz="8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en-US" sz="2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</a:t>
            </a:r>
            <a:r>
              <a:rPr lang="ru-RU" sz="2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 КЛАССА</a:t>
            </a:r>
            <a:endParaRPr lang="ru-RU" sz="8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en-US" sz="2200" u="sng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</a:t>
            </a:r>
            <a:r>
              <a:rPr lang="ru-RU" sz="2200" u="sng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ОТОЛАРИНГОЛОГ                    здоровы</a:t>
            </a:r>
            <a:endParaRPr lang="ru-RU" sz="8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en-US" sz="2200" u="sng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</a:t>
            </a:r>
            <a:r>
              <a:rPr lang="ru-RU" sz="2200" u="sng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ОФТАЛЬМОЛОГ                        здоровы</a:t>
            </a:r>
            <a:endParaRPr lang="ru-RU" sz="8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en-US" sz="2200" u="sng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</a:t>
            </a:r>
            <a:r>
              <a:rPr lang="ru-RU" sz="2200" u="sng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СТОМАТОЛОГ                            здоровы</a:t>
            </a:r>
            <a:endParaRPr lang="ru-RU" sz="8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en-US" sz="2200" u="sng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</a:t>
            </a:r>
            <a:r>
              <a:rPr lang="ru-RU" sz="2200" u="sng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КАРДИОЛОГ                               здоровы</a:t>
            </a:r>
            <a:endParaRPr lang="ru-RU" sz="8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en-US" sz="2200" u="sng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</a:t>
            </a:r>
            <a:r>
              <a:rPr lang="ru-RU" sz="2200" u="sng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ХИРУРГ                                        здоровы</a:t>
            </a:r>
            <a:endParaRPr lang="ru-RU" sz="8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en-US" sz="2200" u="sng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</a:t>
            </a:r>
            <a:r>
              <a:rPr lang="ru-RU" sz="2200" u="sng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НЕВРОПАТОЛОГ                       здоровы</a:t>
            </a:r>
            <a:endParaRPr lang="ru-RU" sz="8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en-US" sz="2200" u="sng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7.</a:t>
            </a:r>
            <a:r>
              <a:rPr lang="ru-RU" sz="2200" u="sng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ТЕРАПЕВТ                                   здоровы</a:t>
            </a:r>
            <a:endParaRPr lang="en-US" sz="2200" u="sng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2200" u="sng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200" u="sng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ГЛАВНЫЙ ВРАЧ</a:t>
            </a:r>
            <a:endParaRPr lang="ru-RU" sz="8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200" u="sng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ЗАКЛЮЧЕНИЕ                             здоровы</a:t>
            </a:r>
            <a:endParaRPr lang="ru-RU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WordArt 4"/>
          <p:cNvSpPr>
            <a:spLocks noChangeArrowheads="1" noChangeShapeType="1" noTextEdit="1"/>
          </p:cNvSpPr>
          <p:nvPr/>
        </p:nvSpPr>
        <p:spPr bwMode="auto">
          <a:xfrm>
            <a:off x="755650" y="1412875"/>
            <a:ext cx="7777163" cy="2338388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ru-RU" sz="44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ИТОГ  УРОКА</a:t>
            </a: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928688" y="3000375"/>
            <a:ext cx="7358062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400" b="1">
                <a:solidFill>
                  <a:srgbClr val="00277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Сегодня на уроке я повторил и запомнил…</a:t>
            </a:r>
            <a:endParaRPr lang="ru-RU" sz="2400" b="1">
              <a:solidFill>
                <a:srgbClr val="002776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b="1">
                <a:solidFill>
                  <a:srgbClr val="00277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 понял…</a:t>
            </a:r>
            <a:endParaRPr lang="ru-RU" sz="2400" b="1">
              <a:solidFill>
                <a:srgbClr val="002776"/>
              </a:solidFill>
            </a:endParaRPr>
          </a:p>
          <a:p>
            <a:pPr eaLnBrk="0" hangingPunct="0"/>
            <a:r>
              <a:rPr lang="ru-RU" sz="2400" b="1">
                <a:solidFill>
                  <a:srgbClr val="002776"/>
                </a:solidFill>
                <a:latin typeface="Times New Roman" pitchFamily="18" charset="0"/>
                <a:cs typeface="Calibri" pitchFamily="34" charset="0"/>
              </a:rPr>
              <a:t>Я научился…</a:t>
            </a:r>
            <a:endParaRPr lang="ru-RU" sz="2400" b="1">
              <a:solidFill>
                <a:srgbClr val="002776"/>
              </a:solidFill>
            </a:endParaRPr>
          </a:p>
          <a:p>
            <a:pPr eaLnBrk="0" hangingPunct="0"/>
            <a:r>
              <a:rPr lang="ru-RU" sz="2400" b="1">
                <a:solidFill>
                  <a:srgbClr val="002776"/>
                </a:solidFill>
                <a:latin typeface="Times New Roman" pitchFamily="18" charset="0"/>
                <a:cs typeface="Calibri" pitchFamily="34" charset="0"/>
              </a:rPr>
              <a:t>У меня не получилось…</a:t>
            </a:r>
            <a:endParaRPr lang="ru-RU" sz="2400" b="1">
              <a:solidFill>
                <a:srgbClr val="002776"/>
              </a:solidFill>
            </a:endParaRPr>
          </a:p>
          <a:p>
            <a:pPr eaLnBrk="0" hangingPunct="0"/>
            <a:r>
              <a:rPr lang="ru-RU" sz="2400" b="1">
                <a:solidFill>
                  <a:srgbClr val="002776"/>
                </a:solidFill>
                <a:latin typeface="Times New Roman" pitchFamily="18" charset="0"/>
                <a:cs typeface="Calibri" pitchFamily="34" charset="0"/>
              </a:rPr>
              <a:t>Мне хотелось бы…</a:t>
            </a:r>
            <a:endParaRPr lang="ru-RU" sz="2400" b="1">
              <a:solidFill>
                <a:srgbClr val="002776"/>
              </a:solidFill>
            </a:endParaRPr>
          </a:p>
          <a:p>
            <a:pPr eaLnBrk="0" hangingPunct="0"/>
            <a:r>
              <a:rPr lang="ru-RU" sz="2400" b="1">
                <a:solidFill>
                  <a:srgbClr val="002776"/>
                </a:solidFill>
                <a:latin typeface="Times New Roman" pitchFamily="18" charset="0"/>
                <a:cs typeface="Calibri" pitchFamily="34" charset="0"/>
              </a:rPr>
              <a:t>Я справлюсь с домашней работой…</a:t>
            </a:r>
            <a:endParaRPr lang="ru-RU" sz="2400" b="1">
              <a:solidFill>
                <a:srgbClr val="002776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amond(in)">
                                      <p:cBhvr>
                                        <p:cTn id="14" dur="2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animBg="1"/>
      <p:bldP spid="26628" grpI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5" descr="FLOWER2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8" y="3571875"/>
            <a:ext cx="1403350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WordArt 5"/>
          <p:cNvSpPr>
            <a:spLocks noChangeArrowheads="1" noChangeShapeType="1" noTextEdit="1"/>
          </p:cNvSpPr>
          <p:nvPr/>
        </p:nvSpPr>
        <p:spPr bwMode="auto">
          <a:xfrm>
            <a:off x="928688" y="1571625"/>
            <a:ext cx="7715250" cy="18716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ДОМАШНЕЕ  ЗАДАНИЕ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14375" y="5072063"/>
            <a:ext cx="7858125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№ 449 (а),  № 450 (г),  составить  кроссворд  по  изученным  темам.</a:t>
            </a:r>
            <a:endParaRPr lang="ru-RU" sz="24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1428736"/>
            <a:ext cx="817025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«Полёт – это математика»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В. Чкалов.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WordArt 4"/>
          <p:cNvSpPr>
            <a:spLocks noChangeArrowheads="1" noChangeShapeType="1" noTextEdit="1"/>
          </p:cNvSpPr>
          <p:nvPr/>
        </p:nvSpPr>
        <p:spPr bwMode="auto">
          <a:xfrm>
            <a:off x="684213" y="549275"/>
            <a:ext cx="7775575" cy="518477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/>
                <a:cs typeface="Times New Roman"/>
              </a:rPr>
              <a:t>ТЕМА    УРОКА   : </a:t>
            </a:r>
          </a:p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/>
                <a:cs typeface="Times New Roman"/>
              </a:rPr>
              <a:t>ВСЕ    ДЕЙСТВИЯ </a:t>
            </a:r>
          </a:p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/>
                <a:cs typeface="Times New Roman"/>
              </a:rPr>
              <a:t>С    НАТУРАЛЬНЫМИ</a:t>
            </a:r>
          </a:p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/>
                <a:cs typeface="Times New Roman"/>
              </a:rPr>
              <a:t>ЧИСЛАМИ. </a:t>
            </a:r>
          </a:p>
        </p:txBody>
      </p:sp>
      <p:pic>
        <p:nvPicPr>
          <p:cNvPr id="1638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4357688"/>
            <a:ext cx="171450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0002374639-thum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75" y="2571750"/>
            <a:ext cx="2525713" cy="161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Прямоугольник 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89038" y="109538"/>
            <a:ext cx="6559550" cy="2646362"/>
          </a:xfrm>
          <a:prstGeom prst="rect">
            <a:avLst/>
          </a:prstGeom>
          <a:noFill/>
        </p:spPr>
      </p:pic>
      <p:pic>
        <p:nvPicPr>
          <p:cNvPr id="17411" name="Picture 2" descr="C:\Users\1\Desktop\e6019b30696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3" y="3714750"/>
            <a:ext cx="2000250" cy="257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1\Desktop\Английский язык\k210208_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" y="2786063"/>
            <a:ext cx="4271963" cy="284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WordArt 2"/>
          <p:cNvSpPr>
            <a:spLocks noChangeArrowheads="1" noChangeShapeType="1" noTextEdit="1"/>
          </p:cNvSpPr>
          <p:nvPr/>
        </p:nvSpPr>
        <p:spPr bwMode="auto">
          <a:xfrm>
            <a:off x="323850" y="928688"/>
            <a:ext cx="8424863" cy="11318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gradFill>
                  <a:gsLst>
                    <a:gs pos="0">
                      <a:schemeClr val="accent4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  <a:latin typeface="Times New Roman" pitchFamily="18" charset="0"/>
                <a:cs typeface="Times New Roman" pitchFamily="18" charset="0"/>
              </a:rPr>
              <a:t> ___                 </a:t>
            </a:r>
            <a:endParaRPr lang="en-US" sz="3600" b="1" dirty="0">
              <a:gradFill>
                <a:gsLst>
                  <a:gs pos="0">
                    <a:schemeClr val="accent4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5" name="Picture 2" descr="C:\Users\1\Desktop\e6019b30696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00" y="3714750"/>
            <a:ext cx="2143125" cy="275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2"/>
          <p:cNvSpPr>
            <a:spLocks noChangeArrowheads="1" noChangeShapeType="1" noTextEdit="1"/>
          </p:cNvSpPr>
          <p:nvPr/>
        </p:nvSpPr>
        <p:spPr bwMode="auto">
          <a:xfrm>
            <a:off x="428596" y="500042"/>
            <a:ext cx="8424863" cy="1800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gradFill>
                  <a:gsLst>
                    <a:gs pos="0">
                      <a:schemeClr val="accent4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  <a:latin typeface="Times New Roman" pitchFamily="18" charset="0"/>
                <a:cs typeface="Times New Roman" pitchFamily="18" charset="0"/>
              </a:rPr>
              <a:t>Задание врача – ОТОЛАРИНГОЛОГА</a:t>
            </a:r>
            <a:endParaRPr lang="en-US" sz="3600" b="1" dirty="0">
              <a:gradFill>
                <a:gsLst>
                  <a:gs pos="0">
                    <a:schemeClr val="accent4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0"/>
              </a:gra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gradFill>
                  <a:gsLst>
                    <a:gs pos="0">
                      <a:schemeClr val="accent4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  <a:latin typeface="Times New Roman" pitchFamily="18" charset="0"/>
                <a:cs typeface="Times New Roman" pitchFamily="18" charset="0"/>
              </a:rPr>
              <a:t> (Устный счет). </a:t>
            </a:r>
            <a:endParaRPr lang="ru-RU" sz="3600" b="1" dirty="0">
              <a:gradFill>
                <a:gsLst>
                  <a:gs pos="0">
                    <a:schemeClr val="accent4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1835150" y="2133600"/>
            <a:ext cx="5761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ВЫЧИСЛИТЕ:</a:t>
            </a:r>
          </a:p>
        </p:txBody>
      </p:sp>
      <p:pic>
        <p:nvPicPr>
          <p:cNvPr id="19459" name="Picture 2" descr="C:\Users\1\Desktop\e6019b30696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4286250"/>
            <a:ext cx="1766888" cy="227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Rectangle 25"/>
          <p:cNvSpPr>
            <a:spLocks noChangeArrowheads="1"/>
          </p:cNvSpPr>
          <p:nvPr/>
        </p:nvSpPr>
        <p:spPr bwMode="auto">
          <a:xfrm>
            <a:off x="1000125" y="2643188"/>
            <a:ext cx="1171575" cy="7143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1" name="Rectangle 29"/>
          <p:cNvSpPr>
            <a:spLocks noChangeArrowheads="1"/>
          </p:cNvSpPr>
          <p:nvPr/>
        </p:nvSpPr>
        <p:spPr bwMode="auto">
          <a:xfrm>
            <a:off x="1000125" y="3500438"/>
            <a:ext cx="1171575" cy="7143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83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9462" name="Rectangle 27"/>
          <p:cNvSpPr>
            <a:spLocks noChangeArrowheads="1"/>
          </p:cNvSpPr>
          <p:nvPr/>
        </p:nvSpPr>
        <p:spPr bwMode="auto">
          <a:xfrm>
            <a:off x="2357438" y="3500438"/>
            <a:ext cx="1171575" cy="7143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88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9463" name="Rectangle 28"/>
          <p:cNvSpPr>
            <a:spLocks noChangeArrowheads="1"/>
          </p:cNvSpPr>
          <p:nvPr/>
        </p:nvSpPr>
        <p:spPr bwMode="auto">
          <a:xfrm>
            <a:off x="3714750" y="3500438"/>
            <a:ext cx="1171575" cy="7143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19464" name="Rectangle 30"/>
          <p:cNvSpPr>
            <a:spLocks noChangeArrowheads="1"/>
          </p:cNvSpPr>
          <p:nvPr/>
        </p:nvSpPr>
        <p:spPr bwMode="auto">
          <a:xfrm>
            <a:off x="3714750" y="2643188"/>
            <a:ext cx="1171575" cy="7143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170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9465" name="Rectangle 26"/>
          <p:cNvSpPr>
            <a:spLocks noChangeArrowheads="1"/>
          </p:cNvSpPr>
          <p:nvPr/>
        </p:nvSpPr>
        <p:spPr bwMode="auto">
          <a:xfrm>
            <a:off x="2357438" y="2643188"/>
            <a:ext cx="1171575" cy="7143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165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1535" name="Rectangle 31"/>
          <p:cNvSpPr>
            <a:spLocks noChangeArrowheads="1"/>
          </p:cNvSpPr>
          <p:nvPr/>
        </p:nvSpPr>
        <p:spPr bwMode="auto">
          <a:xfrm>
            <a:off x="571500" y="2214563"/>
            <a:ext cx="29289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defRPr/>
            </a:pP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Найдите пропущенные числа:</a:t>
            </a:r>
            <a:endParaRPr lang="ru-RU" sz="900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+mn-cs"/>
            </a:endParaRPr>
          </a:p>
          <a:p>
            <a:pPr algn="just" eaLnBrk="0" hangingPunct="0">
              <a:defRPr/>
            </a:pPr>
            <a:endParaRPr lang="ru-RU" sz="12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>
              <a:defRPr/>
            </a:pPr>
            <a:r>
              <a:rPr lang="ru-RU" sz="1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</a:t>
            </a:r>
            <a:endParaRPr lang="ru-RU" dirty="0">
              <a:latin typeface="Arial" pitchFamily="34" charset="0"/>
              <a:cs typeface="+mn-cs"/>
            </a:endParaRPr>
          </a:p>
        </p:txBody>
      </p:sp>
      <p:sp>
        <p:nvSpPr>
          <p:cNvPr id="19467" name="Rectangle 32"/>
          <p:cNvSpPr>
            <a:spLocks noChangeArrowheads="1"/>
          </p:cNvSpPr>
          <p:nvPr/>
        </p:nvSpPr>
        <p:spPr bwMode="auto">
          <a:xfrm>
            <a:off x="342900" y="45720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ru-RU" sz="1100">
                <a:ea typeface="Calibri" pitchFamily="34" charset="0"/>
                <a:cs typeface="Times New Roman" pitchFamily="18" charset="0"/>
              </a:rPr>
              <a:t> 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9468" name="Rectangle 3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/>
              <a:t/>
            </a:r>
            <a:br>
              <a:rPr lang="ru-RU"/>
            </a:br>
            <a:endParaRPr lang="ru-RU"/>
          </a:p>
          <a:p>
            <a:pPr eaLnBrk="0" hangingPunct="0"/>
            <a:r>
              <a:rPr lang="ru-RU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endParaRPr lang="ru-RU" sz="900"/>
          </a:p>
          <a:p>
            <a:pPr eaLnBrk="0" hangingPunct="0"/>
            <a:endParaRPr lang="ru-RU"/>
          </a:p>
        </p:txBody>
      </p:sp>
      <p:sp>
        <p:nvSpPr>
          <p:cNvPr id="19469" name="Rectangle 39"/>
          <p:cNvSpPr>
            <a:spLocks noChangeArrowheads="1"/>
          </p:cNvSpPr>
          <p:nvPr/>
        </p:nvSpPr>
        <p:spPr bwMode="auto">
          <a:xfrm>
            <a:off x="5214938" y="5643563"/>
            <a:ext cx="1171575" cy="7143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19470" name="Rectangle 34"/>
          <p:cNvSpPr>
            <a:spLocks noChangeArrowheads="1"/>
          </p:cNvSpPr>
          <p:nvPr/>
        </p:nvSpPr>
        <p:spPr bwMode="auto">
          <a:xfrm>
            <a:off x="3857625" y="5643563"/>
            <a:ext cx="1171575" cy="7143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11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9471" name="Rectangle 38"/>
          <p:cNvSpPr>
            <a:spLocks noChangeArrowheads="1"/>
          </p:cNvSpPr>
          <p:nvPr/>
        </p:nvSpPr>
        <p:spPr bwMode="auto">
          <a:xfrm>
            <a:off x="6572250" y="4714875"/>
            <a:ext cx="1171575" cy="7143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52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9472" name="Rectangle 35"/>
          <p:cNvSpPr>
            <a:spLocks noChangeArrowheads="1"/>
          </p:cNvSpPr>
          <p:nvPr/>
        </p:nvSpPr>
        <p:spPr bwMode="auto">
          <a:xfrm>
            <a:off x="5214938" y="4714875"/>
            <a:ext cx="1171575" cy="7143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26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9473" name="Rectangle 37"/>
          <p:cNvSpPr>
            <a:spLocks noChangeArrowheads="1"/>
          </p:cNvSpPr>
          <p:nvPr/>
        </p:nvSpPr>
        <p:spPr bwMode="auto">
          <a:xfrm>
            <a:off x="3857625" y="4714875"/>
            <a:ext cx="1171575" cy="7143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19474" name="Rectangle 36"/>
          <p:cNvSpPr>
            <a:spLocks noChangeArrowheads="1"/>
          </p:cNvSpPr>
          <p:nvPr/>
        </p:nvSpPr>
        <p:spPr bwMode="auto">
          <a:xfrm>
            <a:off x="6572250" y="5643563"/>
            <a:ext cx="1171575" cy="7143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44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9475" name="Rectangle 40"/>
          <p:cNvSpPr>
            <a:spLocks noChangeArrowheads="1"/>
          </p:cNvSpPr>
          <p:nvPr/>
        </p:nvSpPr>
        <p:spPr bwMode="auto">
          <a:xfrm>
            <a:off x="3429000" y="4714875"/>
            <a:ext cx="642938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б)</a:t>
            </a:r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9476" name="Rectangle 4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2500313" y="2143125"/>
            <a:ext cx="4071937" cy="375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1400" b="1">
                <a:solidFill>
                  <a:srgbClr val="00449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Вычислите устно:  25*17*4 + 300*0 – 272 : 272.</a:t>
            </a:r>
          </a:p>
          <a:p>
            <a:endParaRPr lang="ru-RU" sz="1400" b="1">
              <a:solidFill>
                <a:srgbClr val="00449E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endParaRPr lang="ru-RU" sz="1400" b="1">
              <a:solidFill>
                <a:srgbClr val="00449E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1400" b="1">
                <a:solidFill>
                  <a:srgbClr val="00449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При каком значении буквы верно равенство?</a:t>
            </a:r>
            <a:endParaRPr lang="ru-RU" sz="1400" b="1">
              <a:solidFill>
                <a:srgbClr val="00449E"/>
              </a:solidFill>
              <a:cs typeface="Calibri" pitchFamily="34" charset="0"/>
            </a:endParaRPr>
          </a:p>
          <a:p>
            <a:pPr eaLnBrk="0" hangingPunct="0"/>
            <a:r>
              <a:rPr lang="ru-RU" sz="1400" b="1">
                <a:solidFill>
                  <a:srgbClr val="00449E"/>
                </a:solidFill>
                <a:latin typeface="Times New Roman" pitchFamily="18" charset="0"/>
                <a:cs typeface="Calibri" pitchFamily="34" charset="0"/>
              </a:rPr>
              <a:t>                                 а + 18 = 18</a:t>
            </a:r>
          </a:p>
          <a:p>
            <a:pPr eaLnBrk="0" hangingPunct="0"/>
            <a:endParaRPr lang="ru-RU" sz="1400" b="1">
              <a:solidFill>
                <a:srgbClr val="00449E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ru-RU" sz="1400" b="1">
              <a:solidFill>
                <a:srgbClr val="00449E"/>
              </a:solidFill>
            </a:endParaRPr>
          </a:p>
          <a:p>
            <a:pPr eaLnBrk="0" hangingPunct="0"/>
            <a:r>
              <a:rPr lang="ru-RU" sz="1400" b="1">
                <a:solidFill>
                  <a:srgbClr val="00449E"/>
                </a:solidFill>
                <a:latin typeface="Times New Roman" pitchFamily="18" charset="0"/>
                <a:cs typeface="Calibri" pitchFamily="34" charset="0"/>
              </a:rPr>
              <a:t>4. Вычислите устно:   </a:t>
            </a:r>
          </a:p>
          <a:p>
            <a:pPr eaLnBrk="0" hangingPunct="0"/>
            <a:r>
              <a:rPr lang="ru-RU" sz="1400" b="1">
                <a:solidFill>
                  <a:srgbClr val="00449E"/>
                </a:solidFill>
                <a:latin typeface="Times New Roman" pitchFamily="18" charset="0"/>
                <a:cs typeface="Calibri" pitchFamily="34" charset="0"/>
              </a:rPr>
              <a:t>   </a:t>
            </a:r>
            <a:endParaRPr lang="ru-RU" sz="1400" b="1">
              <a:solidFill>
                <a:srgbClr val="00449E"/>
              </a:solidFill>
            </a:endParaRPr>
          </a:p>
          <a:p>
            <a:pPr algn="ctr" eaLnBrk="0" hangingPunct="0"/>
            <a:r>
              <a:rPr lang="ru-RU" sz="1400" b="1">
                <a:solidFill>
                  <a:srgbClr val="00449E"/>
                </a:solidFill>
                <a:latin typeface="Times New Roman" pitchFamily="18" charset="0"/>
                <a:cs typeface="Calibri" pitchFamily="34" charset="0"/>
              </a:rPr>
              <a:t>    90 </a:t>
            </a:r>
            <a:endParaRPr lang="ru-RU" sz="1400" b="1">
              <a:solidFill>
                <a:srgbClr val="00449E"/>
              </a:solidFill>
            </a:endParaRPr>
          </a:p>
          <a:p>
            <a:pPr algn="ctr" eaLnBrk="0" hangingPunct="0"/>
            <a:r>
              <a:rPr lang="ru-RU" sz="1400" b="1">
                <a:solidFill>
                  <a:srgbClr val="00449E"/>
                </a:solidFill>
                <a:latin typeface="Times New Roman" pitchFamily="18" charset="0"/>
                <a:cs typeface="Calibri" pitchFamily="34" charset="0"/>
              </a:rPr>
              <a:t> – 45</a:t>
            </a:r>
            <a:endParaRPr lang="ru-RU" sz="1400" b="1">
              <a:solidFill>
                <a:srgbClr val="00449E"/>
              </a:solidFill>
            </a:endParaRPr>
          </a:p>
          <a:p>
            <a:pPr algn="ctr" eaLnBrk="0" hangingPunct="0"/>
            <a:r>
              <a:rPr lang="ru-RU" sz="1400" b="1">
                <a:solidFill>
                  <a:srgbClr val="00449E"/>
                </a:solidFill>
                <a:latin typeface="Times New Roman" pitchFamily="18" charset="0"/>
                <a:cs typeface="Calibri" pitchFamily="34" charset="0"/>
              </a:rPr>
              <a:t>  : 15</a:t>
            </a:r>
            <a:endParaRPr lang="ru-RU" sz="1400" b="1">
              <a:solidFill>
                <a:srgbClr val="00449E"/>
              </a:solidFill>
            </a:endParaRPr>
          </a:p>
          <a:p>
            <a:pPr algn="ctr" eaLnBrk="0" hangingPunct="0"/>
            <a:r>
              <a:rPr lang="ru-RU" sz="1400" b="1">
                <a:solidFill>
                  <a:srgbClr val="00449E"/>
                </a:solidFill>
                <a:latin typeface="Times New Roman" pitchFamily="18" charset="0"/>
                <a:cs typeface="Calibri" pitchFamily="34" charset="0"/>
              </a:rPr>
              <a:t> * 28 </a:t>
            </a:r>
            <a:endParaRPr lang="ru-RU" sz="1400" b="1">
              <a:solidFill>
                <a:srgbClr val="00449E"/>
              </a:solidFill>
            </a:endParaRPr>
          </a:p>
          <a:p>
            <a:pPr algn="ctr" eaLnBrk="0" hangingPunct="0"/>
            <a:r>
              <a:rPr lang="ru-RU" sz="1400" b="1">
                <a:solidFill>
                  <a:srgbClr val="00449E"/>
                </a:solidFill>
                <a:latin typeface="Times New Roman" pitchFamily="18" charset="0"/>
                <a:cs typeface="Calibri" pitchFamily="34" charset="0"/>
              </a:rPr>
              <a:t> – 12 </a:t>
            </a:r>
            <a:endParaRPr lang="ru-RU" sz="1400" b="1">
              <a:solidFill>
                <a:srgbClr val="00449E"/>
              </a:solidFill>
            </a:endParaRPr>
          </a:p>
          <a:p>
            <a:pPr algn="ctr" eaLnBrk="0" hangingPunct="0"/>
            <a:r>
              <a:rPr lang="ru-RU" sz="1400" b="1">
                <a:solidFill>
                  <a:srgbClr val="00449E"/>
                </a:solidFill>
                <a:latin typeface="Times New Roman" pitchFamily="18" charset="0"/>
                <a:cs typeface="Calibri" pitchFamily="34" charset="0"/>
              </a:rPr>
              <a:t>   : 8 </a:t>
            </a:r>
            <a:endParaRPr lang="ru-RU" sz="1400" b="1">
              <a:solidFill>
                <a:srgbClr val="00449E"/>
              </a:solidFill>
            </a:endParaRPr>
          </a:p>
          <a:p>
            <a:pPr algn="ctr" eaLnBrk="0" hangingPunct="0"/>
            <a:r>
              <a:rPr lang="ru-RU" sz="1400" b="1" u="sng">
                <a:solidFill>
                  <a:srgbClr val="00449E"/>
                </a:solidFill>
                <a:latin typeface="Times New Roman" pitchFamily="18" charset="0"/>
                <a:cs typeface="Calibri" pitchFamily="34" charset="0"/>
              </a:rPr>
              <a:t> + 27  </a:t>
            </a:r>
            <a:endParaRPr lang="ru-RU" sz="1400" b="1">
              <a:solidFill>
                <a:srgbClr val="00449E"/>
              </a:solidFill>
            </a:endParaRPr>
          </a:p>
          <a:p>
            <a:pPr algn="ctr" eaLnBrk="0" hangingPunct="0"/>
            <a:r>
              <a:rPr lang="ru-RU" sz="1400" b="1">
                <a:solidFill>
                  <a:srgbClr val="00449E"/>
                </a:solidFill>
                <a:latin typeface="Times New Roman" pitchFamily="18" charset="0"/>
                <a:cs typeface="Calibri" pitchFamily="34" charset="0"/>
              </a:rPr>
              <a:t>     ? </a:t>
            </a:r>
            <a:endParaRPr lang="ru-RU" sz="1400" b="1">
              <a:solidFill>
                <a:srgbClr val="00449E"/>
              </a:solidFill>
            </a:endParaRPr>
          </a:p>
        </p:txBody>
      </p:sp>
      <p:pic>
        <p:nvPicPr>
          <p:cNvPr id="20482" name="Picture 2" descr="C:\Users\1\Desktop\e6019b30696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428625"/>
            <a:ext cx="1766888" cy="227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"/>
          <p:cNvSpPr>
            <a:spLocks noChangeArrowheads="1" noChangeShapeType="1" noTextEdit="1"/>
          </p:cNvSpPr>
          <p:nvPr/>
        </p:nvSpPr>
        <p:spPr bwMode="auto">
          <a:xfrm>
            <a:off x="285750" y="285750"/>
            <a:ext cx="8358188" cy="141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F71E5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Врач - ОФТАЛЬМОЛОГ</a:t>
            </a:r>
          </a:p>
        </p:txBody>
      </p:sp>
      <p:pic>
        <p:nvPicPr>
          <p:cNvPr id="2050" name="Picture 2" descr="C:\Users\1\Desktop\Английский язык\02051462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3" y="2071688"/>
            <a:ext cx="3238500" cy="329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C:\Users\1\Desktop\Английский язык\det_ofta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8" y="1571625"/>
            <a:ext cx="4356100" cy="346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2" descr="C:\Users\1\Desktop\e6019b30696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72313" y="4286250"/>
            <a:ext cx="1833562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Яркая">
    <a:dk1>
      <a:sysClr val="windowText" lastClr="000000"/>
    </a:dk1>
    <a:lt1>
      <a:sysClr val="window" lastClr="FFFFFF"/>
    </a:lt1>
    <a:dk2>
      <a:srgbClr val="666666"/>
    </a:dk2>
    <a:lt2>
      <a:srgbClr val="D2D2D2"/>
    </a:lt2>
    <a:accent1>
      <a:srgbClr val="FF388C"/>
    </a:accent1>
    <a:accent2>
      <a:srgbClr val="E40059"/>
    </a:accent2>
    <a:accent3>
      <a:srgbClr val="9C007F"/>
    </a:accent3>
    <a:accent4>
      <a:srgbClr val="68007F"/>
    </a:accent4>
    <a:accent5>
      <a:srgbClr val="005BD3"/>
    </a:accent5>
    <a:accent6>
      <a:srgbClr val="00349E"/>
    </a:accent6>
    <a:hlink>
      <a:srgbClr val="17BBFD"/>
    </a:hlink>
    <a:folHlink>
      <a:srgbClr val="FF79C2"/>
    </a:folHlink>
  </a:clrScheme>
</a:themeOverride>
</file>

<file path=ppt/theme/themeOverride2.xml><?xml version="1.0" encoding="utf-8"?>
<a:themeOverride xmlns:a="http://schemas.openxmlformats.org/drawingml/2006/main">
  <a:clrScheme name="Яркая">
    <a:dk1>
      <a:sysClr val="windowText" lastClr="000000"/>
    </a:dk1>
    <a:lt1>
      <a:sysClr val="window" lastClr="FFFFFF"/>
    </a:lt1>
    <a:dk2>
      <a:srgbClr val="666666"/>
    </a:dk2>
    <a:lt2>
      <a:srgbClr val="D2D2D2"/>
    </a:lt2>
    <a:accent1>
      <a:srgbClr val="FF388C"/>
    </a:accent1>
    <a:accent2>
      <a:srgbClr val="E40059"/>
    </a:accent2>
    <a:accent3>
      <a:srgbClr val="9C007F"/>
    </a:accent3>
    <a:accent4>
      <a:srgbClr val="68007F"/>
    </a:accent4>
    <a:accent5>
      <a:srgbClr val="005BD3"/>
    </a:accent5>
    <a:accent6>
      <a:srgbClr val="00349E"/>
    </a:accent6>
    <a:hlink>
      <a:srgbClr val="17BBFD"/>
    </a:hlink>
    <a:folHlink>
      <a:srgbClr val="FF79C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</TotalTime>
  <Words>463</Words>
  <Application>Microsoft Office PowerPoint</Application>
  <PresentationFormat>Экран (4:3)</PresentationFormat>
  <Paragraphs>107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26</vt:i4>
      </vt:variant>
    </vt:vector>
  </HeadingPairs>
  <TitlesOfParts>
    <vt:vector size="35" baseType="lpstr">
      <vt:lpstr>Constantia</vt:lpstr>
      <vt:lpstr>Arial</vt:lpstr>
      <vt:lpstr>Calibri</vt:lpstr>
      <vt:lpstr>Wingdings 2</vt:lpstr>
      <vt:lpstr>Times New Roman</vt:lpstr>
      <vt:lpstr>Поток</vt:lpstr>
      <vt:lpstr>Поток</vt:lpstr>
      <vt:lpstr>Поток</vt:lpstr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Adel</cp:lastModifiedBy>
  <cp:revision>25</cp:revision>
  <dcterms:created xsi:type="dcterms:W3CDTF">2011-04-12T19:54:15Z</dcterms:created>
  <dcterms:modified xsi:type="dcterms:W3CDTF">2012-05-03T06:28:52Z</dcterms:modified>
</cp:coreProperties>
</file>