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notesMasterIdLst>
    <p:notesMasterId r:id="rId73"/>
  </p:notesMasterIdLst>
  <p:sldIdLst>
    <p:sldId id="301" r:id="rId2"/>
    <p:sldId id="257" r:id="rId3"/>
    <p:sldId id="258" r:id="rId4"/>
    <p:sldId id="259" r:id="rId5"/>
    <p:sldId id="260" r:id="rId6"/>
    <p:sldId id="347" r:id="rId7"/>
    <p:sldId id="353" r:id="rId8"/>
    <p:sldId id="261" r:id="rId9"/>
    <p:sldId id="262" r:id="rId10"/>
    <p:sldId id="263" r:id="rId11"/>
    <p:sldId id="359" r:id="rId12"/>
    <p:sldId id="304" r:id="rId13"/>
    <p:sldId id="264" r:id="rId14"/>
    <p:sldId id="265" r:id="rId15"/>
    <p:sldId id="302" r:id="rId16"/>
    <p:sldId id="266" r:id="rId17"/>
    <p:sldId id="303" r:id="rId18"/>
    <p:sldId id="267" r:id="rId19"/>
    <p:sldId id="270" r:id="rId20"/>
    <p:sldId id="271" r:id="rId21"/>
    <p:sldId id="339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354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55" r:id="rId39"/>
    <p:sldId id="283" r:id="rId40"/>
    <p:sldId id="284" r:id="rId41"/>
    <p:sldId id="285" r:id="rId42"/>
    <p:sldId id="286" r:id="rId43"/>
    <p:sldId id="287" r:id="rId44"/>
    <p:sldId id="356" r:id="rId45"/>
    <p:sldId id="288" r:id="rId46"/>
    <p:sldId id="289" r:id="rId47"/>
    <p:sldId id="290" r:id="rId48"/>
    <p:sldId id="305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57" r:id="rId59"/>
    <p:sldId id="307" r:id="rId60"/>
    <p:sldId id="308" r:id="rId61"/>
    <p:sldId id="300" r:id="rId62"/>
    <p:sldId id="335" r:id="rId63"/>
    <p:sldId id="338" r:id="rId64"/>
    <p:sldId id="358" r:id="rId65"/>
    <p:sldId id="312" r:id="rId66"/>
    <p:sldId id="314" r:id="rId67"/>
    <p:sldId id="316" r:id="rId68"/>
    <p:sldId id="317" r:id="rId69"/>
    <p:sldId id="319" r:id="rId70"/>
    <p:sldId id="321" r:id="rId71"/>
    <p:sldId id="350" r:id="rId7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9F0376"/>
    <a:srgbClr val="2D01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5266" autoAdjust="0"/>
  </p:normalViewPr>
  <p:slideViewPr>
    <p:cSldViewPr>
      <p:cViewPr varScale="1">
        <p:scale>
          <a:sx n="75" d="100"/>
          <a:sy n="75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fld id="{20BBFCFD-0A2E-41EA-92F9-B07CE557FB5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fld id="{9E75CED2-74B0-4653-A0BF-1B8787AA2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026B9-BA78-47B7-8756-D80ABC996817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C157E-65A9-4844-B8BE-755D03655F67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C13CA-7F6D-4D1B-8E56-7C0766BF8735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DE0B7-6DAE-4749-953C-BD40A8923566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CD2D3-56CF-487D-BA9A-8FDA84FEBF89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6C918-E716-42F5-9D92-C21A0DAE602C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1DC66-4A11-46B8-9658-0D9D420C0104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ADC7719-07AE-432A-B5EB-59D768051B35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95CA3B-7BE8-4498-AB0B-2CDD6E0C6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FD88-C747-440A-BA67-2D0A34071D6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8BFA-EE49-4077-A875-903DD0994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06D315-10D6-4E8A-A9EC-7600BA22B16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D50EEB5-DFA0-481F-985E-8EF931FA2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A982-B9AD-439D-926A-E533E57F1F8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245A-554C-496A-B778-91723494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856A1C3-AFB4-4F21-8114-5D02C5BC6D8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A84706-2573-4071-A876-4BB4FB629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4E24-683B-4FF3-AC3D-C9E59C5A38F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5F4B-5A32-4EF6-9788-5E3A779B1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12B8-8514-43D3-8C61-0C4C0A86B7A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2BD4-3AB5-4C3D-8CD1-A7D670036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3B75-25DE-4715-917C-40AE5127F08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C17D-1CCD-43BD-937C-2AB08B885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9B08-A137-4EC8-AD21-8D62D7842BF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A61A-E296-4488-B6F0-CCD351514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9DD-4684-4280-A369-D213DD4329E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250D-905E-4F86-A6AC-92AFA162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995D85-2384-498E-97FB-BF1A94895C6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159048-4012-4CBC-BE5B-852896E7C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CE3DE32-D6FB-4332-A305-60EE2B6A006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F744D38-E81A-4BA1-97D6-4C8D8DFE9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1" r:id="rId2"/>
    <p:sldLayoutId id="2147484099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100" r:id="rId9"/>
    <p:sldLayoutId id="2147484097" r:id="rId10"/>
    <p:sldLayoutId id="21474841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D521FF"/>
        </a:buClr>
        <a:buSzPct val="80000"/>
        <a:buFont typeface="Wingdings 2" pitchFamily="18" charset="2"/>
        <a:buChar char=""/>
        <a:defRPr sz="2300" kern="1200">
          <a:solidFill>
            <a:srgbClr val="6CA9D6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D521F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D521FF"/>
        </a:buClr>
        <a:buSzPct val="80000"/>
        <a:buFont typeface="Wingdings 2" pitchFamily="18" charset="2"/>
        <a:buChar char=""/>
        <a:defRPr sz="2000" kern="1200">
          <a:solidFill>
            <a:srgbClr val="6CA9D6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D521FF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:\Надя\vesi_f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3000375"/>
            <a:ext cx="3940175" cy="339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image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214313"/>
            <a:ext cx="3714750" cy="2430462"/>
          </a:xfrm>
        </p:spPr>
      </p:pic>
      <p:pic>
        <p:nvPicPr>
          <p:cNvPr id="22530" name="Picture 6" descr="69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29125" y="214313"/>
            <a:ext cx="3521075" cy="2365375"/>
          </a:xfrm>
        </p:spPr>
      </p:pic>
      <p:pic>
        <p:nvPicPr>
          <p:cNvPr id="22531" name="Picture 4" descr="_42424746_3_inman_tesc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4572000"/>
            <a:ext cx="3232150" cy="2128838"/>
          </a:xfrm>
        </p:spPr>
      </p:pic>
      <p:pic>
        <p:nvPicPr>
          <p:cNvPr id="22532" name="Picture 3" descr="43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50" y="4572000"/>
            <a:ext cx="3571875" cy="2136775"/>
          </a:xfrm>
        </p:spPr>
      </p:pic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>
          <a:xfrm>
            <a:off x="285720" y="2285992"/>
            <a:ext cx="7686700" cy="207167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Увеличение концентрации углекислого газа в атмосфере послужило</a:t>
            </a:r>
            <a:r>
              <a:rPr lang="en-US" sz="22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увеличению численности катастрофических явлений: бурь, торнадо, оползней, наводнений,</a:t>
            </a:r>
            <a:r>
              <a:rPr lang="en-US" sz="22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2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засух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4357686" cy="3714752"/>
          </a:xfrm>
        </p:spPr>
        <p:txBody>
          <a:bodyPr/>
          <a:lstStyle/>
          <a:p>
            <a:endParaRPr lang="ru-RU" b="1" i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За 50 лет выбросы углекислого газа в атмосферу возросли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в 4,5 раза и сегодня составляю 25 </a:t>
            </a:r>
            <a:r>
              <a:rPr lang="ru-RU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 двуокиси углерода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в год. </a:t>
            </a:r>
          </a:p>
          <a:p>
            <a:endParaRPr lang="ru-RU" dirty="0"/>
          </a:p>
        </p:txBody>
      </p:sp>
      <p:pic>
        <p:nvPicPr>
          <p:cNvPr id="1027" name="Picture 3" descr="C:\Documents and Settings\Admin\Мои документы\Мои рисунки\1275553790_2a91653cefe739b3e02ecbfc22012df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428868"/>
            <a:ext cx="3521075" cy="245745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0_image_562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7108" y="214291"/>
            <a:ext cx="3736757" cy="200026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vozdu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86190"/>
            <a:ext cx="3781425" cy="2524125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2083455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4478931"/>
            <a:ext cx="3500462" cy="23790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imgb" descr="l_1611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2786063"/>
            <a:ext cx="521493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214282" y="1"/>
            <a:ext cx="7772400" cy="107154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Вюрзелен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82550"/>
            <a:endParaRPr lang="ru-RU" smtClean="0"/>
          </a:p>
        </p:txBody>
      </p:sp>
      <p:pic>
        <p:nvPicPr>
          <p:cNvPr id="21507" name="Picture 4" descr="Вюрзе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357313"/>
            <a:ext cx="7715250" cy="5072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242048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Бурый уголь</a:t>
            </a:r>
          </a:p>
        </p:txBody>
      </p:sp>
      <p:pic>
        <p:nvPicPr>
          <p:cNvPr id="25602" name="Picture 3" descr="Бурый угооль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428750"/>
            <a:ext cx="7566025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8915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Угледобывающие шахты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8" name="Picture 2" descr="C:\Documents and Settings\ученик\Рабочий стол\Шах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500188"/>
            <a:ext cx="72723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7242048" cy="1034436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Угольный брикет</a:t>
            </a:r>
          </a:p>
        </p:txBody>
      </p:sp>
      <p:pic>
        <p:nvPicPr>
          <p:cNvPr id="27650" name="Picture 3" descr="угольный брикет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357313"/>
            <a:ext cx="74707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92871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Петр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8675" name="Текст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6" name="Picture 2" descr="C:\Documents and Settings\ученик\Рабочий стол\Пет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143000"/>
            <a:ext cx="4129088" cy="5402263"/>
          </a:xfrm>
        </p:spPr>
      </p:pic>
      <p:sp>
        <p:nvSpPr>
          <p:cNvPr id="8" name="Прямоугольник 7"/>
          <p:cNvSpPr/>
          <p:nvPr/>
        </p:nvSpPr>
        <p:spPr>
          <a:xfrm>
            <a:off x="4643438" y="2428875"/>
            <a:ext cx="36433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«Сей минерал ,если не нам ,то предкам нашим зело полезен будет»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670644" cy="167733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Памятник Григорию Капустину в городе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кемерово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3" descr="Григорий Капустин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857364"/>
            <a:ext cx="479340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Нефть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3000375"/>
            <a:ext cx="34766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7625" y="4071938"/>
            <a:ext cx="41433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нефти в мировом топливном балансе составляла 3%</a:t>
            </a:r>
          </a:p>
        </p:txBody>
      </p:sp>
      <p:pic>
        <p:nvPicPr>
          <p:cNvPr id="30723" name="Рисунок 5" descr="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785813"/>
            <a:ext cx="41719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3" y="785813"/>
            <a:ext cx="3500437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1910 году большую часть топлива составлял уголь – 65%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type="body" idx="1"/>
          </p:nvPr>
        </p:nvSpPr>
        <p:spPr>
          <a:xfrm>
            <a:off x="4214813" y="1428750"/>
            <a:ext cx="3643312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Углеводородная энергетика появилась  в 18 веке </a:t>
            </a:r>
            <a:endParaRPr lang="ru-RU" sz="2400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0" y="5500688"/>
            <a:ext cx="4143375" cy="1071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Основным видом топлива  предков были дрова </a:t>
            </a:r>
            <a:endParaRPr lang="ru-RU" sz="2400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ками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1428736"/>
            <a:ext cx="4022725" cy="3977643"/>
          </a:xfrm>
          <a:effectLst>
            <a:softEdge rad="112500"/>
          </a:effectLst>
        </p:spPr>
      </p:pic>
      <p:pic>
        <p:nvPicPr>
          <p:cNvPr id="1028" name="Picture 4" descr="C:\Documents and Settings\Admin\Рабочий стол\первая универсальная паровая машина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857472"/>
            <a:ext cx="411480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143875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i="1" u="sng" dirty="0">
                <a:solidFill>
                  <a:srgbClr val="9F0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Углеводородная энергетика - двигатель промышленной революции</a:t>
            </a:r>
            <a:endParaRPr lang="ru-RU" sz="3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xfrm>
            <a:off x="3857620" y="928670"/>
            <a:ext cx="4286280" cy="164309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природного газа в топливном балансе 71%</a:t>
            </a:r>
          </a:p>
        </p:txBody>
      </p:sp>
      <p:pic>
        <p:nvPicPr>
          <p:cNvPr id="31746" name="Picture 3" descr="Природный газ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3000375"/>
            <a:ext cx="40560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/>
          </p:cNvSpPr>
          <p:nvPr/>
        </p:nvSpPr>
        <p:spPr bwMode="auto">
          <a:xfrm>
            <a:off x="0" y="3500438"/>
            <a:ext cx="3929058" cy="1928842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2005 году доля угля в энергобалансе  составляла 26%</a:t>
            </a:r>
          </a:p>
        </p:txBody>
      </p:sp>
      <p:pic>
        <p:nvPicPr>
          <p:cNvPr id="31748" name="Picture 3" descr="Бурый угооль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85750"/>
            <a:ext cx="38576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0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imgb" descr="1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786063"/>
            <a:ext cx="48815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1357313"/>
            <a:ext cx="31416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571625"/>
            <a:ext cx="39290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0" y="4000500"/>
            <a:ext cx="34290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7242048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Нефти</a:t>
            </a:r>
            <a:endParaRPr lang="ru-RU" sz="5300" i="1" u="sng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Текст 7"/>
          <p:cNvSpPr>
            <a:spLocks noGrp="1"/>
          </p:cNvSpPr>
          <p:nvPr>
            <p:ph type="body" idx="1"/>
          </p:nvPr>
        </p:nvSpPr>
        <p:spPr>
          <a:xfrm>
            <a:off x="3929057" y="0"/>
            <a:ext cx="3929091" cy="4857750"/>
          </a:xfrm>
        </p:spPr>
        <p:txBody>
          <a:bodyPr>
            <a:noAutofit/>
          </a:bodyPr>
          <a:lstStyle/>
          <a:p>
            <a:pPr algn="l" fontAlgn="auto">
              <a:spcAft>
                <a:spcPts val="1000"/>
              </a:spcAft>
              <a:buFontTx/>
              <a:buNone/>
              <a:defRPr/>
            </a:pPr>
            <a:r>
              <a:rPr lang="ru-RU" sz="23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Уже 5000 лет назад люди использовали нефть. Сырая нефть из поверхностных залежей была известна еще древнему человеку. Эта нефть и горела в лампах и факелах.</a:t>
            </a:r>
          </a:p>
        </p:txBody>
      </p:sp>
      <p:pic>
        <p:nvPicPr>
          <p:cNvPr id="3481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357188"/>
            <a:ext cx="3333750" cy="3810000"/>
          </a:xfr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4786313"/>
            <a:ext cx="2500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25" y="4786313"/>
            <a:ext cx="24812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4429125"/>
            <a:ext cx="25479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2"/>
          <p:cNvSpPr>
            <a:spLocks noGrp="1"/>
          </p:cNvSpPr>
          <p:nvPr>
            <p:ph type="title"/>
          </p:nvPr>
        </p:nvSpPr>
        <p:spPr bwMode="auto">
          <a:xfrm>
            <a:off x="214282" y="214290"/>
            <a:ext cx="7786742" cy="1228746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нефти в древности в военных целях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71938" y="1428750"/>
            <a:ext cx="3862387" cy="2928938"/>
          </a:xfrm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3890509"/>
            <a:ext cx="4643439" cy="27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0"/>
          <p:cNvSpPr>
            <a:spLocks noGrp="1"/>
          </p:cNvSpPr>
          <p:nvPr>
            <p:ph type="title"/>
          </p:nvPr>
        </p:nvSpPr>
        <p:spPr bwMode="auto">
          <a:xfrm>
            <a:off x="214282" y="0"/>
            <a:ext cx="7643833" cy="1643063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Тайна состава «греческого огня»</a:t>
            </a:r>
          </a:p>
        </p:txBody>
      </p:sp>
      <p:sp>
        <p:nvSpPr>
          <p:cNvPr id="36866" name="Текст 11"/>
          <p:cNvSpPr>
            <a:spLocks noGrp="1"/>
          </p:cNvSpPr>
          <p:nvPr>
            <p:ph type="body" idx="1"/>
          </p:nvPr>
        </p:nvSpPr>
        <p:spPr>
          <a:xfrm>
            <a:off x="285750" y="2743200"/>
            <a:ext cx="5643563" cy="900113"/>
          </a:xfrm>
        </p:spPr>
        <p:txBody>
          <a:bodyPr/>
          <a:lstStyle/>
          <a:p>
            <a:pPr indent="82550"/>
            <a:r>
              <a:rPr lang="ru-RU" smtClean="0"/>
              <a:t>ОСНОВА ТАИНСТВЕННОГО РЕЦЕПТА:</a:t>
            </a:r>
          </a:p>
          <a:p>
            <a:pPr indent="82550"/>
            <a:r>
              <a:rPr lang="ru-RU" smtClean="0"/>
              <a:t>НЕФТЬ С ДОБАВЛЕНИЕМ СЕРЫ И СЕЛИТРЫ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2143125"/>
            <a:ext cx="7099300" cy="378618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9"/>
          <p:cNvSpPr>
            <a:spLocks noGrp="1"/>
          </p:cNvSpPr>
          <p:nvPr>
            <p:ph type="body" idx="1"/>
          </p:nvPr>
        </p:nvSpPr>
        <p:spPr>
          <a:xfrm>
            <a:off x="785813" y="500063"/>
            <a:ext cx="6480175" cy="1673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ДРЕВНЕМ ЕГИПТЕ ИСПОЛЬЗОВАЛИ НЕФТЬ ПРИ СТРОИТЕЛЬСТВЕ ВАВИЛОНСКОЙ БАШНИ И ВИСЯЧИХ САДОВ СЕМИРАМИДЫ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25" y="2428875"/>
            <a:ext cx="6043613" cy="40005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4"/>
          <p:cNvSpPr>
            <a:spLocks noGrp="1"/>
          </p:cNvSpPr>
          <p:nvPr>
            <p:ph type="title"/>
          </p:nvPr>
        </p:nvSpPr>
        <p:spPr bwMode="auto">
          <a:xfrm>
            <a:off x="1000100" y="214290"/>
            <a:ext cx="6000760" cy="1571636"/>
          </a:xfrm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«Черные воды»  Пенсильвании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643063"/>
            <a:ext cx="6500812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358114" cy="164305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Первые скважины для добычи нефти появились в Пенсильвании</a:t>
            </a:r>
          </a:p>
        </p:txBody>
      </p:sp>
      <p:sp>
        <p:nvSpPr>
          <p:cNvPr id="37890" name="Текст 3"/>
          <p:cNvSpPr>
            <a:spLocks noGrp="1"/>
          </p:cNvSpPr>
          <p:nvPr>
            <p:ph type="body" idx="1"/>
          </p:nvPr>
        </p:nvSpPr>
        <p:spPr>
          <a:xfrm>
            <a:off x="0" y="2071678"/>
            <a:ext cx="4143375" cy="3500437"/>
          </a:xfrm>
        </p:spPr>
        <p:txBody>
          <a:bodyPr>
            <a:normAutofit/>
          </a:bodyPr>
          <a:lstStyle/>
          <a:p>
            <a:pPr fontAlgn="auto">
              <a:spcAft>
                <a:spcPts val="1000"/>
              </a:spcAft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 fontAlgn="auto">
              <a:spcAft>
                <a:spcPts val="1000"/>
              </a:spcAft>
              <a:defRPr/>
            </a:pPr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августа 1859 г добыли первую нефть способом бурения скважины - заслуга Эдвина Дрейка</a:t>
            </a:r>
          </a:p>
          <a:p>
            <a:pPr fontAlgn="auto">
              <a:spcAft>
                <a:spcPts val="1000"/>
              </a:spcAft>
              <a:defRPr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1785938"/>
            <a:ext cx="2935288" cy="477996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4"/>
          <p:cNvSpPr>
            <a:spLocks noGrp="1"/>
          </p:cNvSpPr>
          <p:nvPr>
            <p:ph type="title"/>
          </p:nvPr>
        </p:nvSpPr>
        <p:spPr bwMode="auto">
          <a:xfrm>
            <a:off x="714348" y="0"/>
            <a:ext cx="6778645" cy="1285884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нефти в современном мире</a:t>
            </a:r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1357313"/>
            <a:ext cx="3000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28750"/>
            <a:ext cx="221456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3357563"/>
            <a:ext cx="22145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857875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ИЗОБИЛИЕ ДОСТУПНОЙ НЕФТИ ОБЕСПЕЧИВАЕТ БЛАГОПОЛУЧНОЕ СУЩЕСТВОВАНИЕ ЦЕЛЫХ СТРАН, А ЦЕНЫ НА НЕФТЬ ОПРЕДЕЛЯЮТ ЭКОНОМИЧЕСКУЮ СТАБИЛЬНОСТЬ ВСЕЙ МИРОВОЙ ЭКОНОМИКИ.</a:t>
            </a: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357313"/>
            <a:ext cx="23923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25" y="3929063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38" y="3500438"/>
            <a:ext cx="23606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0" y="5000625"/>
            <a:ext cx="8143875" cy="1282700"/>
          </a:xfrm>
        </p:spPr>
        <p:txBody>
          <a:bodyPr>
            <a:noAutofit/>
          </a:bodyPr>
          <a:lstStyle/>
          <a:p>
            <a:pPr marL="635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 России в начале </a:t>
            </a:r>
            <a:r>
              <a:rPr lang="en-US" sz="28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</a:t>
            </a:r>
            <a:r>
              <a:rPr lang="ru-RU" sz="28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века дрова давали более половины всей энергии, уголь – одну четвёртую, нефть - шестую часть всей энергии</a:t>
            </a:r>
          </a:p>
        </p:txBody>
      </p:sp>
      <p:pic>
        <p:nvPicPr>
          <p:cNvPr id="2050" name="Picture 2" descr="C:\Documents and Settings\Admin\Рабочий стол\огонь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428604"/>
            <a:ext cx="3071802" cy="3580843"/>
          </a:xfrm>
          <a:effectLst>
            <a:softEdge rad="112500"/>
          </a:effectLst>
        </p:spPr>
      </p:pic>
      <p:pic>
        <p:nvPicPr>
          <p:cNvPr id="2051" name="Picture 3" descr="C:\Documents and Settings\Admin\Рабочий стол\угольjp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43174" y="2000240"/>
            <a:ext cx="3000396" cy="2714644"/>
          </a:xfrm>
          <a:effectLst>
            <a:softEdge rad="112500"/>
          </a:effectLst>
        </p:spPr>
      </p:pic>
      <p:pic>
        <p:nvPicPr>
          <p:cNvPr id="2052" name="Picture 4" descr="C:\Documents and Settings\Admin\Рабочий стол\нефт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28604"/>
            <a:ext cx="2500331" cy="355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0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imgb" descr="1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786063"/>
            <a:ext cx="48815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2462" cy="10715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Природный газ.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Прошлое. настоящее. будущее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4" descr="x_42b7d0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214438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239000" cy="8201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Священный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огонь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3571870" cy="550068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древних источниках,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написанных около 3000 лет до н.э., говорится о «вечном огне» на Среднем Востоке. Это были, вероятно, одни из первых зафиксированных мест выхода природного газа.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верующих людей подобные места были священными. Люди верили, что огни погаснут лишь в день Страшного Суда. </a:t>
            </a:r>
          </a:p>
        </p:txBody>
      </p:sp>
      <p:pic>
        <p:nvPicPr>
          <p:cNvPr id="44035" name="Picture 4" descr="421807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571612"/>
            <a:ext cx="4333882" cy="367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7467600" cy="65407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 в Древнем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Китае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8143875" cy="1752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Британские летописи указывают на то, что уже в 900 году до н.э. в Китае при добыче соли были обнаружены газовые месторождения, которые использовались для сушки соли.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17 веке сведения о природном газе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дошли </a:t>
            </a: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Европы, т.е. через 26 столетий…</a:t>
            </a:r>
          </a:p>
        </p:txBody>
      </p:sp>
      <p:pic>
        <p:nvPicPr>
          <p:cNvPr id="46083" name="Picture 5" descr="748_large_49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785813"/>
            <a:ext cx="57912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7848600" cy="7159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заре газовой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энергетики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57760"/>
            <a:ext cx="8143875" cy="1814514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Германии первое газовое месторождение было открыто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1910 году. Поднявшийся с глубины 247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метров </a:t>
            </a: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 вырывался наружу в виде огненных столбов, зачаровывая красотой огненной стихии.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1913 по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1930 годы </a:t>
            </a: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этом месторождении было добыто 250 млн. кубометров газа.</a:t>
            </a:r>
          </a:p>
        </p:txBody>
      </p:sp>
      <p:pic>
        <p:nvPicPr>
          <p:cNvPr id="48131" name="Picture 4" descr="d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785794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7562"/>
            <a:ext cx="3786182" cy="350043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19-ом веке впервые газ стал использоваться в осветительных целях на улицах, сначала, Лондона, а затем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Берлина, Парижа, Петербурга, Москвы…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 для светильных рожков получали путём переработки каменного угля,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начала 20 </a:t>
            </a: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века стали использовать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природный </a:t>
            </a:r>
            <a:r>
              <a:rPr lang="ru-RU" sz="18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газ.</a:t>
            </a:r>
          </a:p>
        </p:txBody>
      </p:sp>
      <p:pic>
        <p:nvPicPr>
          <p:cNvPr id="50178" name="Picture 4" descr="gaz-lamp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429000"/>
            <a:ext cx="2043133" cy="319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 descr="0gazfona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3429000"/>
            <a:ext cx="2082794" cy="307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Мои документы\Мои рисунки\o5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214290"/>
            <a:ext cx="2357454" cy="30279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285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«Один сумасшедший предлагает освещать Лондон – чем бы вы думали? Представьте себе – дымом!...» - писал Вальтер Скотт в письме одному из своих друзей, не подозревая, что освещение дымом, а точнее газом, вполне возможно.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7162800" cy="6397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Природный газ.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xx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век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29125"/>
            <a:ext cx="8001000" cy="2428875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ХХ </a:t>
            </a:r>
            <a:r>
              <a:rPr lang="ru-RU" sz="3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век 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-век </a:t>
            </a:r>
            <a:r>
              <a:rPr lang="ru-RU" sz="3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углеводородов.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Вся </a:t>
            </a:r>
            <a:r>
              <a:rPr lang="ru-RU" sz="36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современная экономика – это детище углеводородной энергетики.</a:t>
            </a:r>
          </a:p>
        </p:txBody>
      </p:sp>
      <p:pic>
        <p:nvPicPr>
          <p:cNvPr id="52227" name="Picture 4" descr="gazoprovod25_ph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785813"/>
            <a:ext cx="3743325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b_4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63" y="785813"/>
            <a:ext cx="407193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15338" cy="563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Век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xxi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Что дальше?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8215313" cy="19050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сегодняшний день, доля потребления газа в мировом топливном балансе составляет порядка </a:t>
            </a: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21%.</a:t>
            </a:r>
            <a:endParaRPr lang="ru-RU" sz="20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Газовая </a:t>
            </a:r>
            <a:r>
              <a:rPr lang="ru-RU" sz="20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энергетика в среднесрочной перспективе будет удерживать лидирующие позиции. </a:t>
            </a:r>
          </a:p>
        </p:txBody>
      </p:sp>
      <p:pic>
        <p:nvPicPr>
          <p:cNvPr id="54275" name="Picture 5" descr="0001s8r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642938"/>
            <a:ext cx="27003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 descr="sapegin_artem_20d_2008-05-02_501-0130_we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642938"/>
            <a:ext cx="26368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0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imgb" descr="1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786063"/>
            <a:ext cx="48815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тэ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42852"/>
            <a:ext cx="6572296" cy="6500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1195364" y="468313"/>
            <a:ext cx="6032500" cy="946149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Теплоэлектростанция – ИСТОЧНИК ЗАГРЯЗНЕНИЙ</a:t>
            </a:r>
            <a:endParaRPr lang="ru-RU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0"/>
            <a:ext cx="7358084" cy="7857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u="sng" dirty="0" smtClean="0">
                <a:solidFill>
                  <a:srgbClr val="9F0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Уголь</a:t>
            </a:r>
            <a:endParaRPr lang="ru-RU" i="1" u="sng" dirty="0">
              <a:solidFill>
                <a:srgbClr val="9F0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857375" y="5715000"/>
            <a:ext cx="5643563" cy="6397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Уголь является одним из наиболее популярных видов топлива в мире.</a:t>
            </a:r>
            <a:endParaRPr lang="ru-RU" i="1" dirty="0"/>
          </a:p>
        </p:txBody>
      </p:sp>
      <p:pic>
        <p:nvPicPr>
          <p:cNvPr id="2051" name="Picture 3" descr="H:\Надя\1595713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3" y="928688"/>
            <a:ext cx="3857625" cy="5500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4" name="Picture 2" descr="C:\Documents and Settings\Admin\Рабочий стол\уголё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" y="857232"/>
            <a:ext cx="4071934" cy="5667415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 bwMode="auto">
          <a:xfrm>
            <a:off x="785786" y="0"/>
            <a:ext cx="6786610" cy="142876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УГЛЕВОДОРОДНОЕ ТОПЛИВО</a:t>
            </a:r>
            <a:r>
              <a:rPr lang="ru-RU" i="1" u="sng" dirty="0" smtClean="0">
                <a:solidFill>
                  <a:srgbClr val="FF0000"/>
                </a:solidFill>
              </a:rPr>
              <a:t/>
            </a:r>
            <a:br>
              <a:rPr lang="ru-RU" i="1" u="sng" dirty="0" smtClean="0">
                <a:solidFill>
                  <a:srgbClr val="FF0000"/>
                </a:solidFill>
              </a:rPr>
            </a:br>
            <a:endParaRPr lang="ru-RU" i="1" u="sng" dirty="0" smtClean="0">
              <a:solidFill>
                <a:srgbClr val="FF0000"/>
              </a:solidFill>
            </a:endParaRPr>
          </a:p>
        </p:txBody>
      </p:sp>
      <p:pic>
        <p:nvPicPr>
          <p:cNvPr id="2056" name="Picture 8" descr="C:\Documents and Settings\Admin\Рабочий стол\нефть ю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214422"/>
            <a:ext cx="2714612" cy="2294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 descr="C:\Documents and Settings\Admin\Рабочий стол\гказ ю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214422"/>
            <a:ext cx="2405066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Admin\Рабочий стол\дро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57628"/>
            <a:ext cx="2855684" cy="1952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Admin\Рабочий стол\торф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786190"/>
            <a:ext cx="3071802" cy="2303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8" name="Picture 10" descr="C:\Documents and Settings\Admin\Рабочий стол\уголь ю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3714752"/>
            <a:ext cx="3004288" cy="2529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7" name="Picture 9" descr="C:\Documents and Settings\Admin\Рабочий стол\нефть ю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14546" y="1071546"/>
            <a:ext cx="3352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Ды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7093810" cy="6415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1714488"/>
            <a:ext cx="20717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состав отходящих дымовых газов входят: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диоксид углерода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диоксид серы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триоксид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серы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ряд других компонентов</a:t>
            </a:r>
          </a:p>
        </p:txBody>
      </p:sp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4572000" y="1138959"/>
            <a:ext cx="250033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 20 лет, с 1970 по 1990 год в мире было сожжено 450 млрд. баррелей нефти, 90 млрд. т угля, 11 трлн.куб.м газа.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3"/>
          <p:cNvSpPr>
            <a:spLocks noGrp="1"/>
          </p:cNvSpPr>
          <p:nvPr>
            <p:ph type="title"/>
          </p:nvPr>
        </p:nvSpPr>
        <p:spPr bwMode="auto">
          <a:xfrm>
            <a:off x="1" y="188913"/>
            <a:ext cx="8143900" cy="1739889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9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Выбросы в атмосферу электростанцией мощностью 1000 МВт в год (в тоннах)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286000"/>
          <a:ext cx="7786742" cy="4214843"/>
        </p:xfrm>
        <a:graphic>
          <a:graphicData uri="http://schemas.openxmlformats.org/drawingml/2006/table">
            <a:tbl>
              <a:tblPr/>
              <a:tblGrid>
                <a:gridCol w="1500197"/>
                <a:gridCol w="2500330"/>
                <a:gridCol w="928694"/>
                <a:gridCol w="1362835"/>
                <a:gridCol w="1494686"/>
              </a:tblGrid>
              <a:tr h="756511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Топливо</a:t>
                      </a:r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ru-RU" sz="2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Выбросы</a:t>
                      </a:r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ru-RU" sz="2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Углеводороды</a:t>
                      </a:r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ru-RU" sz="2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СО</a:t>
                      </a:r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ru-RU" sz="2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NO</a:t>
                      </a:r>
                      <a:r>
                        <a:rPr lang="en-US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en-US" sz="2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Частицы</a:t>
                      </a:r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ru-RU" sz="2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  <a:tr h="75651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Уголь</a:t>
                      </a:r>
                      <a:r>
                        <a:rPr lang="ru-RU" sz="28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ru-RU" sz="28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400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2000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27000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3000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  <a:tr h="75651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Нефть</a:t>
                      </a:r>
                      <a:r>
                        <a:rPr lang="ru-RU" sz="28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ru-RU" sz="28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470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700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25000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  <a:tr h="75651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Газ</a:t>
                      </a:r>
                      <a:r>
                        <a:rPr lang="ru-RU" sz="28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ru-RU" sz="2800" b="0" i="0" u="none" strike="noStrike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/>
                        </a:rPr>
                        <a:t> </a:t>
                      </a:r>
                      <a:endParaRPr lang="ru-RU" sz="2800" b="0" i="0" u="none" strike="noStrike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/>
                      </a:endParaRP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20000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8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97" marR="7697" marT="76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сточные вод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0"/>
            <a:ext cx="6786610" cy="6858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058" name="Заголовок 3"/>
          <p:cNvSpPr>
            <a:spLocks noGrp="1"/>
          </p:cNvSpPr>
          <p:nvPr>
            <p:ph type="title"/>
          </p:nvPr>
        </p:nvSpPr>
        <p:spPr bwMode="auto">
          <a:xfrm>
            <a:off x="1428728" y="428604"/>
            <a:ext cx="5386387" cy="75088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Сточные 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50" y="3500438"/>
            <a:ext cx="44291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 сточными водами тепловой электростанции ежегодно удаляется: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 т. органики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82т. </a:t>
            </a:r>
            <a:r>
              <a:rPr lang="ru-RU" b="1" i="1" dirty="0" err="1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сеной</a:t>
            </a:r>
            <a:r>
              <a:rPr lang="ru-RU" b="1" i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кислоты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26т. хлоридов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41т. фосфатов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500т. взвешенных частиц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0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imgb" descr="1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786063"/>
            <a:ext cx="48815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8143900" cy="1222375"/>
          </a:xfrm>
        </p:spPr>
        <p:txBody>
          <a:bodyPr anchor="t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«Здоровье нации – основа процветания России»</a:t>
            </a:r>
            <a:endParaRPr lang="ru-RU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C:\Documents and Settings\Admin\Рабочий стол\фору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214438"/>
            <a:ext cx="7265988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357166"/>
            <a:ext cx="8143900" cy="171448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Основное значение для жизнедеятельности организма имеют: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sz="quarter" idx="2"/>
          </p:nvPr>
        </p:nvSpPr>
        <p:spPr>
          <a:xfrm>
            <a:off x="1" y="2357430"/>
            <a:ext cx="3786181" cy="392909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F0376"/>
              </a:buCl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Кислород-21%</a:t>
            </a:r>
          </a:p>
          <a:p>
            <a:pPr>
              <a:buClr>
                <a:srgbClr val="9F0376"/>
              </a:buCl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Азот-78%</a:t>
            </a:r>
          </a:p>
          <a:p>
            <a:pPr>
              <a:buClr>
                <a:srgbClr val="FF0000"/>
              </a:buClr>
              <a:buFont typeface="Wingdings 2" pitchFamily="18" charset="2"/>
              <a:buNone/>
            </a:pPr>
            <a:endParaRPr lang="ru-RU" sz="2800" i="1" dirty="0" smtClean="0">
              <a:solidFill>
                <a:srgbClr val="00713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 2" pitchFamily="18" charset="2"/>
              <a:buNone/>
            </a:pPr>
            <a:r>
              <a:rPr lang="ru-RU" sz="2800" i="1" dirty="0" smtClean="0">
                <a:solidFill>
                  <a:srgbClr val="0071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 b="1" i="1" dirty="0" smtClean="0">
                <a:solidFill>
                  <a:srgbClr val="007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 сутки человек вдыхает около </a:t>
            </a:r>
          </a:p>
          <a:p>
            <a:pPr>
              <a:buClr>
                <a:srgbClr val="FF0000"/>
              </a:buCl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00713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12-15 кубических метров кислорода, а выделяет 580 л. углекислого газа!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ru-RU" dirty="0" smtClean="0"/>
          </a:p>
        </p:txBody>
      </p:sp>
      <p:pic>
        <p:nvPicPr>
          <p:cNvPr id="1027" name="Picture 3" descr="C:\Documents and Settings\Admin\Мои документы\Мои рисунки\ai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2000240"/>
            <a:ext cx="4429116" cy="2952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Documents and Settings\Admin\Рабочий стол\тан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285750"/>
            <a:ext cx="4057650" cy="2800350"/>
          </a:xfrm>
        </p:spPr>
      </p:pic>
      <p:pic>
        <p:nvPicPr>
          <p:cNvPr id="63490" name="Picture 2" descr="C:\Documents and Settings\Admin\Рабочий стол\ьронхи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214313"/>
            <a:ext cx="300037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C:\Documents and Settings\Admin\Рабочий стол\дых пут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42875" y="3643313"/>
            <a:ext cx="4143375" cy="2957512"/>
          </a:xfrm>
        </p:spPr>
      </p:pic>
      <p:pic>
        <p:nvPicPr>
          <p:cNvPr id="63492" name="Picture 4" descr="C:\Documents and Settings\Admin\Рабочий стол\реанимац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4143375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:\Надя\vesi_f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3000375"/>
            <a:ext cx="3940175" cy="339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163" y="0"/>
            <a:ext cx="91741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-192088"/>
            <a:ext cx="5437187" cy="1841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858149" cy="7144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u="sng" dirty="0" smtClean="0">
                <a:solidFill>
                  <a:srgbClr val="9F0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Нефть</a:t>
            </a:r>
            <a:endParaRPr lang="ru-RU" i="1" u="sng" dirty="0">
              <a:solidFill>
                <a:srgbClr val="9F0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3" y="1143000"/>
            <a:ext cx="3286125" cy="43545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Добыча нефти ведется человечеством с древних времен, но началом развития нефтяной промышленности считают появление механического бурения скважин. </a:t>
            </a:r>
            <a:endParaRPr lang="ru-RU" sz="2400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Рабочий стол\нефть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42984"/>
            <a:ext cx="4596880" cy="4286280"/>
          </a:xfrm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0" y="4935538"/>
            <a:ext cx="8115300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46100" indent="-409575" algn="ctr" defTabSz="449263">
              <a:spcBef>
                <a:spcPts val="1000"/>
              </a:spcBef>
              <a:buClr>
                <a:srgbClr val="F9F9F9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40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en-GB" sz="32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</a:t>
            </a:r>
            <a:r>
              <a:rPr lang="en-GB" sz="32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вырабатываемой</a:t>
            </a:r>
            <a:r>
              <a:rPr lang="ru-RU" sz="32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энергии</a:t>
            </a:r>
            <a:r>
              <a:rPr lang="en-GB" sz="32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составляет </a:t>
            </a:r>
            <a:r>
              <a:rPr lang="en-GB" sz="32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66-68% </a:t>
            </a:r>
            <a:endParaRPr lang="ru-RU" sz="3200" b="1" i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6100" indent="-409575" algn="ctr" defTabSz="449263">
              <a:spcBef>
                <a:spcPts val="1000"/>
              </a:spcBef>
              <a:buClr>
                <a:srgbClr val="F9F9F9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GB" sz="32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общей</a:t>
            </a:r>
            <a:r>
              <a:rPr lang="en-GB" sz="32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энергии</a:t>
            </a:r>
            <a:r>
              <a:rPr lang="en-GB" sz="32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города</a:t>
            </a:r>
            <a:r>
              <a:rPr lang="en-GB" sz="32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32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14313"/>
            <a:ext cx="7121525" cy="464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0" y="5545138"/>
            <a:ext cx="7929563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46100" indent="-409575" algn="ctr" defTabSz="449263">
              <a:spcBef>
                <a:spcPts val="1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4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Преимущества ТЭС:</a:t>
            </a:r>
            <a:endParaRPr lang="en-GB" sz="40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225" y="214313"/>
            <a:ext cx="7780338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500063" y="5786438"/>
            <a:ext cx="7715250" cy="87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46100" indent="-409575" algn="ctr" defTabSz="449263">
              <a:spcBef>
                <a:spcPts val="1000"/>
              </a:spcBef>
              <a:buClr>
                <a:srgbClr val="F9F9F9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Топливо</a:t>
            </a:r>
            <a:r>
              <a:rPr lang="en-GB" sz="36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достаточно</a:t>
            </a:r>
            <a:r>
              <a:rPr lang="en-GB" sz="36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дешево</a:t>
            </a:r>
            <a:endParaRPr lang="en-GB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14313"/>
            <a:ext cx="7500938" cy="546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2000250" y="214313"/>
            <a:ext cx="5786438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46100" indent="-409575" algn="ctr" defTabSz="449263">
              <a:spcBef>
                <a:spcPts val="1000"/>
              </a:spcBef>
              <a:buClr>
                <a:srgbClr val="F9F9F9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0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Строятся</a:t>
            </a:r>
            <a:r>
              <a:rPr lang="en-GB" sz="4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быстрее</a:t>
            </a:r>
            <a:r>
              <a:rPr lang="en-GB" sz="4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40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чем</a:t>
            </a:r>
            <a:r>
              <a:rPr lang="en-GB" sz="4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GB" sz="40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000125"/>
            <a:ext cx="4214812" cy="420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642938" y="5429250"/>
            <a:ext cx="1265516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АЭС</a:t>
            </a: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2286000"/>
            <a:ext cx="4286250" cy="321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6507163" y="5572125"/>
            <a:ext cx="1234931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ГЭС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/>
        </p:nvSpPr>
        <p:spPr bwMode="auto">
          <a:xfrm>
            <a:off x="0" y="5143500"/>
            <a:ext cx="81153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409575" algn="ctr" defTabSz="449263">
              <a:spcBef>
                <a:spcPts val="0"/>
              </a:spcBef>
              <a:buClr>
                <a:srgbClr val="F9F9F9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4000" dirty="0">
                <a:solidFill>
                  <a:srgbClr val="FFFFFF"/>
                </a:solidFill>
                <a:latin typeface="Times New Roman" pitchFamily="18" charset="0"/>
              </a:rPr>
              <a:t>   </a:t>
            </a:r>
            <a:r>
              <a:rPr lang="en-GB" sz="40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Топливо</a:t>
            </a:r>
            <a:r>
              <a:rPr lang="en-GB" sz="40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i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</a:t>
            </a:r>
            <a:r>
              <a:rPr lang="en-GB" sz="40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легко </a:t>
            </a:r>
            <a:r>
              <a:rPr lang="en-GB" sz="40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транспортировать</a:t>
            </a:r>
            <a:endParaRPr lang="en-GB" sz="40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0"/>
            <a:ext cx="714375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7737475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85720" y="4747215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Занимают меньшую площадь по сравнению с гидроэлектростанциями.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Стоимость выработки электроэнергии меньше.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КПД -–33%.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ChangeArrowheads="1"/>
          </p:cNvSpPr>
          <p:nvPr/>
        </p:nvSpPr>
        <p:spPr bwMode="auto">
          <a:xfrm>
            <a:off x="0" y="5545138"/>
            <a:ext cx="814390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46100" indent="-409575" algn="ctr" defTabSz="449263">
              <a:spcBef>
                <a:spcPts val="1000"/>
              </a:spcBef>
              <a:buClr>
                <a:srgbClr val="F9F9F9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Способность вырабатывать электроэнергию </a:t>
            </a:r>
          </a:p>
          <a:p>
            <a:pPr marL="546100" indent="-409575" algn="ctr" defTabSz="449263">
              <a:spcBef>
                <a:spcPts val="1000"/>
              </a:spcBef>
              <a:buClr>
                <a:srgbClr val="F9F9F9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 сезонных колебаний</a:t>
            </a:r>
            <a:endParaRPr lang="en-GB" sz="24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14313"/>
            <a:ext cx="7429500" cy="528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body" idx="1"/>
          </p:nvPr>
        </p:nvSpPr>
        <p:spPr>
          <a:xfrm>
            <a:off x="0" y="0"/>
            <a:ext cx="8143875" cy="1379538"/>
          </a:xfrm>
        </p:spPr>
        <p:txBody>
          <a:bodyPr lIns="0" tIns="0" rIns="0" bIns="0">
            <a:normAutofit/>
          </a:bodyPr>
          <a:lstStyle/>
          <a:p>
            <a:pPr marL="546100" indent="-409575" defTabSz="449263" fontAlgn="auto">
              <a:spcAft>
                <a:spcPts val="0"/>
              </a:spcAft>
              <a:buFont typeface="Wingdings 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Нужно</a:t>
            </a:r>
            <a:r>
              <a:rPr lang="en-GB" sz="36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внедрять</a:t>
            </a:r>
            <a:r>
              <a:rPr lang="en-GB" sz="36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экологически</a:t>
            </a:r>
            <a:r>
              <a:rPr lang="en-GB" sz="36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чистое</a:t>
            </a:r>
            <a:r>
              <a:rPr lang="en-GB" sz="36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топливо</a:t>
            </a:r>
            <a:r>
              <a:rPr lang="en-GB" sz="36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192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489075"/>
            <a:ext cx="6659562" cy="515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:\Надя\vesi_f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3000375"/>
            <a:ext cx="3940175" cy="339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 descr="C:\Documents and Settings\Коля\My Documents\My Pictures\7578862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4628158"/>
            <a:ext cx="3357554" cy="222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3" descr="C:\Documents and Settings\Коля\My Documents\My Pictures\p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43855"/>
            <a:ext cx="2714612" cy="20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" descr="C:\Documents and Settings\Коля\My Documents\My Pictures\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572000" cy="21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Коля\My Documents\My Pictures\871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70276" y="2285992"/>
            <a:ext cx="32737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Коля\My Documents\My Pictures\t-90_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4655899"/>
            <a:ext cx="2857489" cy="220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Коля\My Documents\My Pictures\26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74" y="2428868"/>
            <a:ext cx="2905115" cy="217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Коля\My Documents\My Pictures\125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472" y="0"/>
            <a:ext cx="3286148" cy="155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7486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u="sng" dirty="0" smtClean="0">
                <a:solidFill>
                  <a:srgbClr val="9F0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3" y="1857375"/>
            <a:ext cx="3965575" cy="17176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Промышленное использование газа началось в 1910 году.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Documents and Settings\Admin\Рабочий стол\газ_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417240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C:\Documents and Settings\Коля\My Documents\My Pictures\pictu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86182" cy="28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5" descr="C:\Documents and Settings\Коля\My Documents\My Pictures\BE829A34-81A8-4401-8552-73F0BC6BC6E4_mw800_mh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0"/>
            <a:ext cx="3724276" cy="28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7" descr="C:\Documents and Settings\Коля\My Documents\My Pictures\1254334924_151350_204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3647202"/>
            <a:ext cx="4286260" cy="321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357158" y="2857496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Автомобильная промышленность в экономике развитых стран является сейчас ведущей отраслью машиностроения.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15338" cy="2005013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Самые загрязнённые города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участия автомобильного транспорта в загрязнении атмосферного воздуха крупных городов мира, %</a:t>
            </a:r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ph sz="quarter" idx="2"/>
          </p:nvPr>
        </p:nvGraphicFramePr>
        <p:xfrm>
          <a:off x="0" y="2500306"/>
          <a:ext cx="8072462" cy="3244853"/>
        </p:xfrm>
        <a:graphic>
          <a:graphicData uri="http://schemas.openxmlformats.org/drawingml/2006/table">
            <a:tbl>
              <a:tblPr/>
              <a:tblGrid>
                <a:gridCol w="8072462"/>
              </a:tblGrid>
              <a:tr h="706469">
                <a:tc>
                  <a:txBody>
                    <a:bodyPr/>
                    <a:lstStyle/>
                    <a:p>
                      <a:pPr marL="365125" marR="0" lvl="0" indent="-2825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  <a:cs typeface="Times New Roman" pitchFamily="18" charset="0"/>
                        </a:rPr>
                        <a:t>               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Оксид углерода       Оксиды Азота       Углеводороды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543">
                <a:tc>
                  <a:txBody>
                    <a:bodyPr/>
                    <a:lstStyle/>
                    <a:p>
                      <a:pPr marL="365125" marR="0" lvl="0" indent="-2825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Москва                              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96,3                           32,6                         64,4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32">
                <a:tc>
                  <a:txBody>
                    <a:bodyPr/>
                    <a:lstStyle/>
                    <a:p>
                      <a:pPr marL="365125" marR="0" lvl="0" indent="-2825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Санкт-Петербург            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88,1                           31,7                          79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777">
                <a:tc>
                  <a:txBody>
                    <a:bodyPr/>
                    <a:lstStyle/>
                    <a:p>
                      <a:pPr marL="365125" marR="0" lvl="0" indent="-2825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Токио                                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99                               33                            95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32">
                <a:tc>
                  <a:txBody>
                    <a:bodyPr/>
                    <a:lstStyle/>
                    <a:p>
                      <a:pPr marL="365125" marR="0" lvl="0" indent="-2825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Нью-Йорк                         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97                               31                            63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C:\Documents and Settings\Коля\My Documents\My Pictures\e96cb1493dc10a494c96d1a5fe74fb5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63"/>
            <a:ext cx="45529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92871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Установка дожигателей</a:t>
            </a:r>
            <a:endParaRPr lang="ru-RU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39" name="Picture 3" descr="C:\Documents and Settings\Коля\My Documents\My Pictures\euro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5" y="2286000"/>
            <a:ext cx="4305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8143900" cy="8572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cap="none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Добавление водорода в ДВС</a:t>
            </a:r>
            <a:endParaRPr lang="ru-RU" sz="2400" i="1" cap="none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Мои рисунки\47472_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714752"/>
            <a:ext cx="6255927" cy="2956388"/>
          </a:xfrm>
          <a:prstGeom prst="rect">
            <a:avLst/>
          </a:prstGeom>
          <a:noFill/>
        </p:spPr>
      </p:pic>
      <p:pic>
        <p:nvPicPr>
          <p:cNvPr id="98305" name="Picture 1" descr="C:\Documents and Settings\Admin\Мои документы\Мои рисунки\s$_jpg_170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642918"/>
            <a:ext cx="2444752" cy="21283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Автомобили с гибридными двигателями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357430"/>
            <a:ext cx="32681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</a:rPr>
              <a:t>Гибридные двигатели </a:t>
            </a:r>
            <a:r>
              <a:rPr lang="en-US" sz="1600" b="1" i="1" dirty="0" smtClean="0">
                <a:solidFill>
                  <a:schemeClr val="tx2">
                    <a:lumMod val="25000"/>
                  </a:schemeClr>
                </a:solidFill>
              </a:rPr>
              <a:t>Toyota</a:t>
            </a:r>
            <a:endParaRPr lang="ru-RU" sz="16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:\Надя\vesi_f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3000375"/>
            <a:ext cx="3940175" cy="3397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0"/>
            <a:ext cx="7286625" cy="22145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Экономия энергии </a:t>
            </a:r>
            <a:r>
              <a:rPr lang="ru-RU" sz="3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это эффективное использование энергоресурсов за счет применения инновационных решений.</a:t>
            </a:r>
            <a:endParaRPr lang="ru-RU" sz="30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9712" y="3429000"/>
            <a:ext cx="53611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lamp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71744"/>
            <a:ext cx="2571768" cy="234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Переход от ламп накаливания к энергосберегающим лампам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6669074_144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785926"/>
            <a:ext cx="304800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3357563" y="3071813"/>
            <a:ext cx="1071562" cy="64293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" name="Рисунок 6" descr="Green-Engerg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785926"/>
            <a:ext cx="3417762" cy="3485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7727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Умные системы освещения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7a5c8a1c2e043575593afc6f582c95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214422"/>
            <a:ext cx="34290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c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4000504"/>
            <a:ext cx="3429024" cy="247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ystem_do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643314"/>
            <a:ext cx="333375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14813" y="1428750"/>
            <a:ext cx="3714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 автоматически включается и горит именно тогда, когда он нужен!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86742" cy="8915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Светодиодные светильники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571604" y="928670"/>
            <a:ext cx="114300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14942" y="928670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488" y="2357430"/>
            <a:ext cx="235743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b="1" i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Экономия!</a:t>
            </a:r>
          </a:p>
        </p:txBody>
      </p:sp>
      <p:pic>
        <p:nvPicPr>
          <p:cNvPr id="10" name="Рисунок 9" descr="1192111899_nl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500174"/>
            <a:ext cx="2571800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225716927_buytoday.ru2008-05-05-1174389677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1571612"/>
            <a:ext cx="2786062" cy="2786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714612" y="1643050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до 80%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3429000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свыше 40%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4357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 при освещении самых различных объектов</a:t>
            </a:r>
            <a:endParaRPr lang="ru-RU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5" descr="mm_16_b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5072074"/>
            <a:ext cx="2143108" cy="1607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3" descr="P912000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5072074"/>
            <a:ext cx="2124343" cy="1589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4" descr="pol(2)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5072074"/>
            <a:ext cx="2143140" cy="1607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4857784" cy="13573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i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43900" cy="5715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Экономьте электроэнергию!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3" name="Рисунок 4" descr="md_4459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86232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5715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Замените лампы накаливания 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энергосберегающие лампы.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Выключайте неиспользуемые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электроприборы из сети.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 электроплитах применяйте посуду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с дном, которое равно или чуть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превосходит диаметр конфорки.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Стирайте в стиральной машинке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при полной загрузке и правильно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выбирайте режим стирки.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Своевременно удаляйте из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электрочайника накипь.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Не пересушивайте бельё.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Чаще меняйте мешки для сбора пыли 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пылесосе.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Ставьте холодильник в самое прохладное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место кухни.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Используйте светлые обои, шторы.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Не закрывайте плотными шторами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батареи отопления.</a:t>
            </a:r>
            <a:endParaRPr lang="ru-RU" b="1" i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emb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4810878"/>
            <a:ext cx="2071702" cy="2047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imgb" descr="l_1611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2786063"/>
            <a:ext cx="521493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1500174"/>
            <a:ext cx="6321059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85728"/>
            <a:ext cx="6715140" cy="23955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 над углеводородной энергетикой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498" name="imgb" descr="l_1611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2786063"/>
            <a:ext cx="521493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7242048" cy="1571636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9F0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Основой углеводородной энергетики являются</a:t>
            </a:r>
            <a:br>
              <a:rPr lang="ru-RU" sz="3200" i="1" dirty="0" smtClean="0">
                <a:solidFill>
                  <a:srgbClr val="9F0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rgbClr val="9F0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уголь, нефть и газ</a:t>
            </a:r>
          </a:p>
        </p:txBody>
      </p:sp>
      <p:pic>
        <p:nvPicPr>
          <p:cNvPr id="18436" name="Picture 5" descr="coal-train3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400" y="1714500"/>
            <a:ext cx="3141663" cy="27860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8434" name="Picture 3" descr="4835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72063" y="2000250"/>
            <a:ext cx="3035300" cy="290195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35" name="Picture 4" descr="oil_bi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00313" y="3714750"/>
            <a:ext cx="2700337" cy="270033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7242048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i="1" dirty="0" smtClean="0">
                <a:solidFill>
                  <a:srgbClr val="9F0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Недостатки  органического топлива: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0" y="1571625"/>
            <a:ext cx="8072438" cy="192881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Ежегодно на Земле сжигается около 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миллиардов тонн органического топлива, расходуется при этом 20 миллиардов тонн атмосферного кислорода и  выделяются миллиарды тонн углекислого газа!</a:t>
            </a:r>
          </a:p>
        </p:txBody>
      </p:sp>
      <p:pic>
        <p:nvPicPr>
          <p:cNvPr id="21507" name="Picture 4" descr="0_26ac_2b849f86_or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28813" y="3643313"/>
            <a:ext cx="4000500" cy="300037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4">
      <a:dk1>
        <a:srgbClr val="0192CD"/>
      </a:dk1>
      <a:lt1>
        <a:srgbClr val="C6FFDF"/>
      </a:lt1>
      <a:dk2>
        <a:srgbClr val="C6FFDF"/>
      </a:dk2>
      <a:lt2>
        <a:srgbClr val="98FFC5"/>
      </a:lt2>
      <a:accent1>
        <a:srgbClr val="FFC000"/>
      </a:accent1>
      <a:accent2>
        <a:srgbClr val="A2E3FE"/>
      </a:accent2>
      <a:accent3>
        <a:srgbClr val="78D6FD"/>
      </a:accent3>
      <a:accent4>
        <a:srgbClr val="D521FF"/>
      </a:accent4>
      <a:accent5>
        <a:srgbClr val="005BD3"/>
      </a:accent5>
      <a:accent6>
        <a:srgbClr val="00349E"/>
      </a:accent6>
      <a:hlink>
        <a:srgbClr val="17BBFD"/>
      </a:hlink>
      <a:folHlink>
        <a:srgbClr val="FFFF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4">
    <a:dk1>
      <a:srgbClr val="0192CD"/>
    </a:dk1>
    <a:lt1>
      <a:srgbClr val="C6FFDF"/>
    </a:lt1>
    <a:dk2>
      <a:srgbClr val="C6FFDF"/>
    </a:dk2>
    <a:lt2>
      <a:srgbClr val="98FFC5"/>
    </a:lt2>
    <a:accent1>
      <a:srgbClr val="FFC000"/>
    </a:accent1>
    <a:accent2>
      <a:srgbClr val="A2E3FE"/>
    </a:accent2>
    <a:accent3>
      <a:srgbClr val="78D6FD"/>
    </a:accent3>
    <a:accent4>
      <a:srgbClr val="D521FF"/>
    </a:accent4>
    <a:accent5>
      <a:srgbClr val="005BD3"/>
    </a:accent5>
    <a:accent6>
      <a:srgbClr val="00349E"/>
    </a:accent6>
    <a:hlink>
      <a:srgbClr val="17BBFD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1346</TotalTime>
  <Words>1097</Words>
  <Application>Microsoft Office PowerPoint</Application>
  <PresentationFormat>Экран (4:3)</PresentationFormat>
  <Paragraphs>196</Paragraphs>
  <Slides>71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Изящная</vt:lpstr>
      <vt:lpstr>Суд над углеводородной энергетикой</vt:lpstr>
      <vt:lpstr>Слайд 2</vt:lpstr>
      <vt:lpstr>Слайд 3</vt:lpstr>
      <vt:lpstr>Уголь</vt:lpstr>
      <vt:lpstr>Нефть</vt:lpstr>
      <vt:lpstr>Газ</vt:lpstr>
      <vt:lpstr>Суд над углеводородной энергетикой</vt:lpstr>
      <vt:lpstr>Основой углеводородной энергетики являются  уголь, нефть и газ</vt:lpstr>
      <vt:lpstr>Недостатки  органического топлива:</vt:lpstr>
      <vt:lpstr>Увеличение концентрации углекислого газа в атмосфере послужило увеличению численности катастрофических явлений: бурь, торнадо, оползней, наводнений, засух</vt:lpstr>
      <vt:lpstr>Слайд 11</vt:lpstr>
      <vt:lpstr>Суд над углеводородной энергетикой</vt:lpstr>
      <vt:lpstr>Вюрзелен</vt:lpstr>
      <vt:lpstr>Бурый уголь</vt:lpstr>
      <vt:lpstr>Угледобывающие шахты</vt:lpstr>
      <vt:lpstr>Угольный брикет</vt:lpstr>
      <vt:lpstr>Петр I</vt:lpstr>
      <vt:lpstr>Памятник Григорию Капустину в городе кемерово</vt:lpstr>
      <vt:lpstr>Слайд 19</vt:lpstr>
      <vt:lpstr>доля природного газа в топливном балансе 71%</vt:lpstr>
      <vt:lpstr>Суд над углеводородной энергетикой</vt:lpstr>
      <vt:lpstr>История Нефти</vt:lpstr>
      <vt:lpstr>Слайд 23</vt:lpstr>
      <vt:lpstr>Использование нефти в древности в военных целях</vt:lpstr>
      <vt:lpstr>Тайна состава «греческого огня»</vt:lpstr>
      <vt:lpstr>Слайд 26</vt:lpstr>
      <vt:lpstr>«Черные воды»  Пенсильвании</vt:lpstr>
      <vt:lpstr>Первые скважины для добычи нефти появились в Пенсильвании</vt:lpstr>
      <vt:lpstr>Использование нефти в современном мире</vt:lpstr>
      <vt:lpstr>Суд над углеводородной энергетикой</vt:lpstr>
      <vt:lpstr>Природный газ. Прошлое. настоящее. будущее</vt:lpstr>
      <vt:lpstr>Священный огонь</vt:lpstr>
      <vt:lpstr>Газ в Древнем Китае</vt:lpstr>
      <vt:lpstr>На заре газовой энергетики</vt:lpstr>
      <vt:lpstr>Слайд 35</vt:lpstr>
      <vt:lpstr>Природный газ. xx век</vt:lpstr>
      <vt:lpstr>Век xxi. Что дальше?</vt:lpstr>
      <vt:lpstr>Суд над углеводородной энергетикой</vt:lpstr>
      <vt:lpstr>Теплоэлектростанция – ИСТОЧНИК ЗАГРЯЗНЕНИЙ</vt:lpstr>
      <vt:lpstr>УГЛЕВОДОРОДНОЕ ТОПЛИВО </vt:lpstr>
      <vt:lpstr>Слайд 41</vt:lpstr>
      <vt:lpstr>Выбросы в атмосферу электростанцией мощностью 1000 МВт в год (в тоннах) </vt:lpstr>
      <vt:lpstr>Сточные воды</vt:lpstr>
      <vt:lpstr>Суд над углеводородной энергетикой</vt:lpstr>
      <vt:lpstr>«Здоровье нации – основа процветания России»</vt:lpstr>
      <vt:lpstr>Основное значение для жизнедеятельности организма имеют:</vt:lpstr>
      <vt:lpstr>Слайд 47</vt:lpstr>
      <vt:lpstr>Суд над углеводородной энергетикой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Суд над углеводородной энергетикой</vt:lpstr>
      <vt:lpstr>Слайд 59</vt:lpstr>
      <vt:lpstr>Слайд 60</vt:lpstr>
      <vt:lpstr>Самые загрязнённые города  Доля участия автомобильного транспорта в загрязнении атмосферного воздуха крупных городов мира, %</vt:lpstr>
      <vt:lpstr>Установка дожигателей</vt:lpstr>
      <vt:lpstr>Добавление водорода в ДВС</vt:lpstr>
      <vt:lpstr>Суд над углеводородной энергетикой</vt:lpstr>
      <vt:lpstr>Слайд 65</vt:lpstr>
      <vt:lpstr>Переход от ламп накаливания к энергосберегающим лампам</vt:lpstr>
      <vt:lpstr>Умные системы освещения</vt:lpstr>
      <vt:lpstr>Светодиодные светильники</vt:lpstr>
      <vt:lpstr>Экономьте электроэнергию!</vt:lpstr>
      <vt:lpstr>Слайд 70</vt:lpstr>
      <vt:lpstr>Суд над углеводородной энергетикой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Дарёна</cp:lastModifiedBy>
  <cp:revision>167</cp:revision>
  <dcterms:created xsi:type="dcterms:W3CDTF">2009-11-22T19:20:37Z</dcterms:created>
  <dcterms:modified xsi:type="dcterms:W3CDTF">2012-03-29T12:48:03Z</dcterms:modified>
</cp:coreProperties>
</file>