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6" r:id="rId4"/>
    <p:sldId id="271" r:id="rId5"/>
    <p:sldId id="272" r:id="rId6"/>
    <p:sldId id="273" r:id="rId7"/>
    <p:sldId id="274" r:id="rId8"/>
    <p:sldId id="276" r:id="rId9"/>
    <p:sldId id="277" r:id="rId10"/>
    <p:sldId id="278" r:id="rId11"/>
    <p:sldId id="279" r:id="rId12"/>
    <p:sldId id="256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1" descr="C:\Users\илья\Desktop\фотоальбом\berga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556792"/>
            <a:ext cx="2448272" cy="3169284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27584" y="42210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2D050"/>
                </a:solidFill>
              </a:rPr>
              <a:t>Ключ:</a:t>
            </a:r>
            <a:r>
              <a:rPr lang="ru-RU" b="1" dirty="0" smtClean="0"/>
              <a:t>                                                                                           </a:t>
            </a:r>
            <a:br>
              <a:rPr lang="ru-RU" b="1" dirty="0" smtClean="0"/>
            </a:br>
            <a:r>
              <a:rPr lang="ru-RU" sz="2400" b="1" dirty="0" smtClean="0"/>
              <a:t>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промолвил сурово»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/>
              <a:t>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/>
              <a:t>                       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«угрюмо возразил»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/>
              <a:t>                                 </a:t>
            </a:r>
            <a:r>
              <a:rPr lang="ru-RU" sz="2400" b="1" dirty="0" smtClean="0"/>
              <a:t> «</a:t>
            </a:r>
            <a:r>
              <a:rPr lang="ru-RU" sz="2400" b="1" dirty="0" smtClean="0"/>
              <a:t>пробормотал»     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«загремел», «крикнул»</a:t>
            </a: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/>
              <a:t>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3                      </a:t>
            </a:r>
            <a:r>
              <a:rPr lang="ru-RU" sz="2400" b="1" dirty="0" smtClean="0"/>
              <a:t>«твердил</a:t>
            </a:r>
            <a:r>
              <a:rPr lang="ru-RU" sz="2400" b="1" dirty="0" smtClean="0"/>
              <a:t>»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«пробормотал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»</a:t>
            </a: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«в лохмотьях</a:t>
            </a:r>
            <a:r>
              <a:rPr lang="ru-RU" sz="2000" b="1" dirty="0" smtClean="0">
                <a:solidFill>
                  <a:srgbClr val="FFFF00"/>
                </a:solidFill>
              </a:rPr>
              <a:t>,         </a:t>
            </a:r>
            <a:r>
              <a:rPr lang="ru-RU" sz="2400" b="1" dirty="0" smtClean="0"/>
              <a:t> </a:t>
            </a:r>
            <a:r>
              <a:rPr lang="ru-RU" sz="2400" b="1" dirty="0" smtClean="0"/>
              <a:t>«свирепым голосом» </a:t>
            </a: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FFFF00"/>
                </a:solidFill>
              </a:rPr>
              <a:t>с </a:t>
            </a:r>
            <a:r>
              <a:rPr lang="ru-RU" sz="2000" b="1" dirty="0" smtClean="0">
                <a:solidFill>
                  <a:srgbClr val="FFFF00"/>
                </a:solidFill>
              </a:rPr>
              <a:t>длинной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растрепанной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бородой»,             </a:t>
            </a:r>
            <a:endParaRPr lang="ru-RU" sz="2400" b="1" dirty="0" smtClean="0"/>
          </a:p>
          <a:p>
            <a:r>
              <a:rPr lang="ru-RU" sz="2000" b="1" dirty="0" smtClean="0">
                <a:solidFill>
                  <a:srgbClr val="FFFF00"/>
                </a:solidFill>
              </a:rPr>
              <a:t>«</a:t>
            </a:r>
            <a:r>
              <a:rPr lang="ru-RU" sz="2000" b="1" dirty="0" smtClean="0">
                <a:solidFill>
                  <a:srgbClr val="FFFF00"/>
                </a:solidFill>
              </a:rPr>
              <a:t>морщинистое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лицо, 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нависшие желтые брови, </a:t>
            </a:r>
            <a:r>
              <a:rPr lang="ru-RU" sz="2000" b="1" dirty="0" smtClean="0"/>
              <a:t>                     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бесконечные глаза, 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худые члены»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85184"/>
            <a:ext cx="8856984" cy="9647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</a:rPr>
              <a:t>Идея рассказа: </a:t>
            </a:r>
            <a:r>
              <a:rPr lang="ru-RU" sz="2000" b="1" dirty="0" smtClean="0">
                <a:solidFill>
                  <a:srgbClr val="FFC000"/>
                </a:solidFill>
              </a:rPr>
              <a:t>  </a:t>
            </a: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    Прекрасен русский человек духовным величием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r>
              <a:rPr lang="ru-RU" sz="2400" b="1" dirty="0" smtClean="0">
                <a:solidFill>
                  <a:srgbClr val="FFC000"/>
                </a:solidFill>
              </a:rPr>
              <a:t>   </a:t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    Крепостное право делает человека несчастным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FFC000"/>
                </a:solidFill>
              </a:rPr>
              <a:t> одиноким    – бирюком.</a:t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</a:rPr>
              <a:t>Средства создания </a:t>
            </a:r>
            <a:r>
              <a:rPr lang="ru-RU" sz="2000" b="1" dirty="0" smtClean="0">
                <a:solidFill>
                  <a:schemeClr val="tx1"/>
                </a:solidFill>
              </a:rPr>
              <a:t>образа героя </a:t>
            </a:r>
            <a:r>
              <a:rPr lang="ru-RU" sz="2400" b="1" dirty="0" smtClean="0">
                <a:solidFill>
                  <a:schemeClr val="tx1"/>
                </a:solidFill>
              </a:rPr>
              <a:t>-  </a:t>
            </a:r>
            <a:r>
              <a:rPr lang="ru-RU" sz="2400" b="1" dirty="0" smtClean="0">
                <a:solidFill>
                  <a:srgbClr val="00B0F0"/>
                </a:solidFill>
              </a:rPr>
              <a:t>речь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rgbClr val="00B0F0"/>
                </a:solidFill>
              </a:rPr>
              <a:t>Портрет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00B0F0"/>
                </a:solidFill>
              </a:rPr>
              <a:t> пейзаж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00B0F0"/>
                </a:solidFill>
              </a:rPr>
              <a:t> интерьер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/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</a:rPr>
              <a:t>Новые понятия:            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rgbClr val="92D050"/>
                </a:solidFill>
              </a:rPr>
              <a:t>                   прототип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92D050"/>
                </a:solidFill>
              </a:rPr>
              <a:t>             </a:t>
            </a:r>
            <a:br>
              <a:rPr lang="ru-RU" sz="2400" b="1" dirty="0" smtClean="0">
                <a:solidFill>
                  <a:srgbClr val="92D050"/>
                </a:solidFill>
              </a:rPr>
            </a:br>
            <a:r>
              <a:rPr lang="ru-RU" sz="2400" b="1" dirty="0" smtClean="0">
                <a:solidFill>
                  <a:srgbClr val="92D050"/>
                </a:solidFill>
              </a:rPr>
              <a:t>                   социально-психологический портрет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92D050"/>
                </a:solidFill>
              </a:rPr>
              <a:t>            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                  </a:t>
            </a:r>
            <a:r>
              <a:rPr lang="ru-RU" sz="2400" b="1" dirty="0" smtClean="0">
                <a:solidFill>
                  <a:srgbClr val="92D050"/>
                </a:solidFill>
              </a:rPr>
              <a:t>образ-символ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rgbClr val="92D050"/>
                </a:solidFill>
              </a:rPr>
              <a:t>  </a:t>
            </a:r>
            <a:br>
              <a:rPr lang="ru-RU" sz="2400" b="1" dirty="0" smtClean="0">
                <a:solidFill>
                  <a:srgbClr val="92D050"/>
                </a:solidFill>
              </a:rPr>
            </a:br>
            <a:r>
              <a:rPr lang="ru-RU" sz="2400" b="1" dirty="0" smtClean="0">
                <a:solidFill>
                  <a:srgbClr val="92D050"/>
                </a:solidFill>
              </a:rPr>
              <a:t>                   внешний и внутренний конфликт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1484784"/>
            <a:ext cx="8659688" cy="4608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6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88640"/>
            <a:ext cx="89644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</a:t>
            </a:r>
            <a:r>
              <a:rPr lang="ru-RU" sz="36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     Знать определения новых понятий.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     Выразительно читать кульминационную сцену.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   </a:t>
            </a:r>
            <a:r>
              <a:rPr lang="ru-RU" sz="3600" dirty="0" smtClean="0">
                <a:solidFill>
                  <a:srgbClr val="FFFF00"/>
                </a:solidFill>
              </a:rPr>
              <a:t>  Стр.223 </a:t>
            </a:r>
            <a:r>
              <a:rPr lang="ru-RU" sz="3600" dirty="0" smtClean="0">
                <a:solidFill>
                  <a:srgbClr val="FFFF00"/>
                </a:solidFill>
              </a:rPr>
              <a:t>задание 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FFFF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0000"/>
                </a:solidFill>
              </a:rPr>
              <a:t>    *</a:t>
            </a:r>
            <a:r>
              <a:rPr lang="ru-RU" sz="3600" dirty="0" smtClean="0">
                <a:solidFill>
                  <a:srgbClr val="FFFF00"/>
                </a:solidFill>
              </a:rPr>
              <a:t>Написать стр. из дневника Улиты или Бирюка.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strike="noStrike" cap="none" normalizeH="0" baseline="0" dirty="0" smtClean="0">
              <a:ln>
                <a:noFill/>
              </a:ln>
              <a:solidFill>
                <a:srgbClr val="FFCC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91272" y="1700808"/>
            <a:ext cx="6552728" cy="44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Жорж Санд писала о Тургеневе: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3200" b="1" dirty="0" smtClean="0"/>
              <a:t>   «</a:t>
            </a:r>
            <a:r>
              <a:rPr lang="ru-RU" sz="3200" b="1" i="1" dirty="0" smtClean="0"/>
              <a:t>Какая мастерская кисть!.. и человек большего сердца…»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a/aa/Sand-Nadar.png/220px-Sand-Nad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095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-315416"/>
            <a:ext cx="8784976" cy="605259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5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отнеслись к книге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правительство?  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</a:t>
            </a:r>
            <a:r>
              <a:rPr lang="ru-RU" sz="2600" b="1" dirty="0" smtClean="0">
                <a:solidFill>
                  <a:srgbClr val="FF0000"/>
                </a:solidFill>
              </a:rPr>
              <a:t>4                            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общественность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Какова тема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всех</a:t>
            </a: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600" b="1" dirty="0" smtClean="0">
                <a:solidFill>
                  <a:srgbClr val="FFFFFF"/>
                </a:solidFill>
              </a:rPr>
              <a:t> </a:t>
            </a:r>
            <a:r>
              <a:rPr lang="ru-RU" sz="2600" b="1" dirty="0" smtClean="0">
                <a:solidFill>
                  <a:srgbClr val="FFFFFF"/>
                </a:solidFill>
              </a:rPr>
              <a:t>                       рассказов   сборника?</a:t>
            </a:r>
            <a:endParaRPr lang="ru-RU" sz="2600" b="1" dirty="0" smtClean="0">
              <a:solidFill>
                <a:srgbClr val="FFFFFF"/>
              </a:solidFill>
            </a:endParaRP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ru-RU" sz="2600" b="1" dirty="0" smtClean="0">
                <a:solidFill>
                  <a:srgbClr val="FF0000"/>
                </a:solidFill>
              </a:rPr>
              <a:t>3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Какова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причина ареста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sz="2600" b="1" dirty="0" smtClean="0">
                <a:solidFill>
                  <a:srgbClr val="FFFF00"/>
                </a:solidFill>
              </a:rPr>
              <a:t>и</a:t>
            </a:r>
            <a:r>
              <a:rPr lang="ru-RU" sz="2600" b="1" dirty="0" smtClean="0">
                <a:solidFill>
                  <a:srgbClr val="FFFF00"/>
                </a:solidFill>
              </a:rPr>
              <a:t> ссылки писателя в 1852 г.?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476672"/>
            <a:ext cx="2017155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Цитируйте!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0"/>
            <a:ext cx="8784976" cy="605259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lang="ru-RU" sz="2600" b="1" dirty="0" smtClean="0">
                <a:solidFill>
                  <a:srgbClr val="FF0000"/>
                </a:solidFill>
              </a:rPr>
              <a:t>Ключ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                                                         5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Осуждение.   Восторженно.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600" b="1" dirty="0" smtClean="0">
                <a:solidFill>
                  <a:srgbClr val="FFFFFF"/>
                </a:solidFill>
              </a:rPr>
              <a:t>                                             </a:t>
            </a:r>
            <a:r>
              <a:rPr lang="ru-RU" sz="2600" b="1" dirty="0" smtClean="0">
                <a:solidFill>
                  <a:srgbClr val="FF0000"/>
                </a:solidFill>
              </a:rPr>
              <a:t>4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ru-RU" sz="2800" b="1" dirty="0" smtClean="0"/>
              <a:t>Взаимоотношения  помещиков  </a:t>
            </a:r>
            <a:r>
              <a:rPr lang="ru-RU" sz="2800" b="1" dirty="0" smtClean="0"/>
              <a:t>и  крестьян</a:t>
            </a:r>
            <a:r>
              <a:rPr lang="ru-RU" sz="2800" b="1" dirty="0" smtClean="0"/>
              <a:t>, </a:t>
            </a:r>
            <a:endParaRPr lang="ru-RU" sz="2800" b="1" dirty="0" smtClean="0"/>
          </a:p>
          <a:p>
            <a:r>
              <a:rPr lang="ru-RU" sz="2800" b="1" dirty="0" smtClean="0"/>
              <a:t>       человеческое   </a:t>
            </a:r>
            <a:r>
              <a:rPr lang="ru-RU" sz="2800" b="1" dirty="0" smtClean="0"/>
              <a:t>достоинство </a:t>
            </a:r>
            <a:r>
              <a:rPr lang="ru-RU" sz="2800" b="1" dirty="0" smtClean="0"/>
              <a:t>  русского   мужика.</a:t>
            </a:r>
            <a:endParaRPr lang="ru-RU" sz="2800" b="1" dirty="0" smtClean="0"/>
          </a:p>
          <a:p>
            <a:r>
              <a:rPr lang="ru-RU" sz="2800" b="1" dirty="0" smtClean="0"/>
              <a:t>                      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ru-RU" sz="2600" b="1" dirty="0" smtClean="0">
                <a:solidFill>
                  <a:srgbClr val="FF0000"/>
                </a:solidFill>
              </a:rPr>
              <a:t>3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Книга «Записки охотника»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260648"/>
            <a:ext cx="8153400" cy="449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Вывод: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Какой он?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ru-RU" sz="2800" b="1" dirty="0" smtClean="0"/>
              <a:t>Отношение к  должности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взаимохарактеристика)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908720"/>
            <a:ext cx="2017155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</a:rPr>
              <a:t>Цитируйте!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61048"/>
            <a:ext cx="44548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Отношение к должности. </a:t>
            </a:r>
            <a:r>
              <a:rPr lang="ru-RU" sz="2800" b="1" dirty="0" smtClean="0">
                <a:solidFill>
                  <a:srgbClr val="FFFF00"/>
                </a:solidFill>
              </a:rPr>
              <a:t>(</a:t>
            </a:r>
            <a:r>
              <a:rPr lang="ru-RU" sz="2800" b="1" dirty="0" smtClean="0">
                <a:solidFill>
                  <a:srgbClr val="FFFF00"/>
                </a:solidFill>
              </a:rPr>
              <a:t>самохарактеристика)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08168" cy="36625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 </a:t>
            </a:r>
            <a:r>
              <a:rPr lang="ru-RU" sz="3100" b="1" dirty="0" smtClean="0">
                <a:solidFill>
                  <a:srgbClr val="FFC000"/>
                </a:solidFill>
              </a:rPr>
              <a:t>                                  </a:t>
            </a:r>
            <a:br>
              <a:rPr lang="ru-RU" sz="3100" b="1" dirty="0" smtClean="0">
                <a:solidFill>
                  <a:srgbClr val="FFC000"/>
                </a:solidFill>
              </a:rPr>
            </a:br>
            <a:r>
              <a:rPr lang="ru-RU" sz="3100" b="1" dirty="0" smtClean="0">
                <a:solidFill>
                  <a:srgbClr val="FFC000"/>
                </a:solidFill>
              </a:rPr>
              <a:t/>
            </a:r>
            <a:br>
              <a:rPr lang="ru-RU" sz="3100" b="1" dirty="0" smtClean="0">
                <a:solidFill>
                  <a:srgbClr val="FFC000"/>
                </a:solidFill>
              </a:rPr>
            </a:br>
            <a:r>
              <a:rPr lang="ru-RU" sz="3100" b="1" dirty="0" smtClean="0">
                <a:solidFill>
                  <a:srgbClr val="FFC000"/>
                </a:solidFill>
              </a:rPr>
              <a:t/>
            </a:r>
            <a:br>
              <a:rPr lang="ru-RU" sz="3100" b="1" dirty="0" smtClean="0">
                <a:solidFill>
                  <a:srgbClr val="FFC000"/>
                </a:solidFill>
              </a:rPr>
            </a:br>
            <a:r>
              <a:rPr lang="ru-RU" sz="3100" b="1" dirty="0" smtClean="0">
                <a:solidFill>
                  <a:srgbClr val="FFC000"/>
                </a:solidFill>
              </a:rPr>
              <a:t/>
            </a:r>
            <a:br>
              <a:rPr lang="ru-RU" sz="3100" b="1" dirty="0" smtClean="0">
                <a:solidFill>
                  <a:srgbClr val="FFC000"/>
                </a:solidFill>
              </a:rPr>
            </a:br>
            <a:r>
              <a:rPr lang="ru-RU" sz="3100" b="1" dirty="0" smtClean="0">
                <a:solidFill>
                  <a:srgbClr val="FFC000"/>
                </a:solidFill>
              </a:rPr>
              <a:t>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                                                                                        </a:t>
            </a:r>
            <a:br>
              <a:rPr lang="ru-RU" sz="3100" dirty="0" smtClean="0"/>
            </a:br>
            <a:r>
              <a:rPr lang="ru-RU" sz="3100" dirty="0" smtClean="0"/>
              <a:t>                               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B0F0"/>
                </a:solidFill>
              </a:rPr>
              <a:t>                          </a:t>
            </a:r>
            <a:r>
              <a:rPr lang="ru-RU" sz="3100" b="1" dirty="0" smtClean="0">
                <a:solidFill>
                  <a:srgbClr val="00B0F0"/>
                </a:solidFill>
              </a:rPr>
              <a:t>Портрет</a:t>
            </a:r>
            <a:r>
              <a:rPr lang="ru-RU" sz="3100" dirty="0" smtClean="0">
                <a:solidFill>
                  <a:srgbClr val="00B0F0"/>
                </a:solidFill>
              </a:rPr>
              <a:t>                                  </a:t>
            </a:r>
            <a:r>
              <a:rPr lang="ru-RU" sz="3100" dirty="0" smtClean="0">
                <a:solidFill>
                  <a:srgbClr val="FF0000"/>
                </a:solidFill>
              </a:rPr>
              <a:t>*</a:t>
            </a:r>
            <a:r>
              <a:rPr lang="ru-RU" sz="3100" b="1" dirty="0" smtClean="0">
                <a:solidFill>
                  <a:srgbClr val="92D050"/>
                </a:solidFill>
              </a:rPr>
              <a:t>Роль </a:t>
            </a:r>
            <a:br>
              <a:rPr lang="ru-RU" sz="3100" b="1" dirty="0" smtClean="0">
                <a:solidFill>
                  <a:srgbClr val="92D050"/>
                </a:solidFill>
              </a:rPr>
            </a:br>
            <a:r>
              <a:rPr lang="ru-RU" sz="3100" b="1" dirty="0" smtClean="0">
                <a:solidFill>
                  <a:srgbClr val="92D050"/>
                </a:solidFill>
              </a:rPr>
              <a:t> </a:t>
            </a:r>
            <a:r>
              <a:rPr lang="ru-RU" sz="3100" b="1" dirty="0" smtClean="0">
                <a:solidFill>
                  <a:srgbClr val="92D050"/>
                </a:solidFill>
              </a:rPr>
              <a:t>                                                                         портрета</a:t>
            </a:r>
            <a:br>
              <a:rPr lang="ru-RU" sz="3100" b="1" dirty="0" smtClean="0">
                <a:solidFill>
                  <a:srgbClr val="92D050"/>
                </a:solidFill>
              </a:rPr>
            </a:br>
            <a:r>
              <a:rPr lang="ru-RU" sz="3100" b="1" dirty="0" smtClean="0">
                <a:solidFill>
                  <a:srgbClr val="92D050"/>
                </a:solidFill>
              </a:rPr>
              <a:t> </a:t>
            </a:r>
            <a:r>
              <a:rPr lang="ru-RU" sz="3100" b="1" dirty="0" smtClean="0">
                <a:solidFill>
                  <a:srgbClr val="92D050"/>
                </a:solidFill>
              </a:rPr>
              <a:t>                                                                      в   рассказе                              </a:t>
            </a:r>
            <a:r>
              <a:rPr lang="ru-RU" sz="3100" dirty="0" smtClean="0">
                <a:solidFill>
                  <a:srgbClr val="92D050"/>
                </a:solidFill>
              </a:rPr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		                                          </a:t>
            </a:r>
            <a:r>
              <a:rPr lang="ru-RU" sz="3100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5</a:t>
            </a:r>
            <a:r>
              <a:rPr lang="ru-RU" sz="3100" dirty="0" smtClean="0"/>
              <a:t>                           </a:t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</a:t>
            </a:r>
            <a:r>
              <a:rPr lang="ru-RU" sz="3100" dirty="0" smtClean="0"/>
              <a:t>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каково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      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отношение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        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к Бирюку?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	                                     </a:t>
            </a:r>
            <a:r>
              <a:rPr lang="ru-RU" sz="3100" b="1" dirty="0" smtClean="0">
                <a:solidFill>
                  <a:srgbClr val="FF0000"/>
                </a:solidFill>
              </a:rPr>
              <a:t>4</a:t>
            </a:r>
            <a:r>
              <a:rPr lang="ru-RU" sz="3100" dirty="0" smtClean="0"/>
              <a:t>		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/>
              <a:t>                                 </a:t>
            </a:r>
            <a:r>
              <a:rPr lang="ru-RU" sz="2700" b="1" dirty="0" smtClean="0">
                <a:solidFill>
                  <a:schemeClr val="tx1"/>
                </a:solidFill>
              </a:rPr>
              <a:t>назва</a:t>
            </a:r>
            <a:r>
              <a:rPr lang="ru-RU" sz="2700" b="1" dirty="0" smtClean="0">
                <a:solidFill>
                  <a:schemeClr val="tx1"/>
                </a:solidFill>
              </a:rPr>
              <a:t>ть   эпитеты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</a:t>
            </a:r>
            <a:r>
              <a:rPr lang="ru-RU" sz="3100" dirty="0" smtClean="0"/>
              <a:t>            </a:t>
            </a:r>
            <a:r>
              <a:rPr lang="ru-RU" sz="3100" b="1" dirty="0" smtClean="0">
                <a:solidFill>
                  <a:srgbClr val="FF0000"/>
                </a:solidFill>
              </a:rPr>
              <a:t>3 </a:t>
            </a:r>
            <a:r>
              <a:rPr lang="ru-RU" sz="3100" dirty="0" smtClean="0"/>
              <a:t>           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/>
              <a:t>           </a:t>
            </a:r>
            <a:r>
              <a:rPr lang="ru-RU" sz="2700" b="1" dirty="0" smtClean="0">
                <a:solidFill>
                  <a:srgbClr val="FFFF00"/>
                </a:solidFill>
              </a:rPr>
              <a:t>Найти</a:t>
            </a:r>
            <a:r>
              <a:rPr lang="ru-RU" sz="2700" b="1" dirty="0" smtClean="0">
                <a:solidFill>
                  <a:srgbClr val="FFFF00"/>
                </a:solidFill>
              </a:rPr>
              <a:t>, </a:t>
            </a:r>
            <a:r>
              <a:rPr lang="ru-RU" sz="2700" b="1" dirty="0" smtClean="0">
                <a:solidFill>
                  <a:srgbClr val="FFFF00"/>
                </a:solidFill>
              </a:rPr>
              <a:t> зачитать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61" name="Picture 13" descr="C:\Users\илья\Desktop\2011   2012\7\открытые уроки\бирюк Тургенева\12-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772196" cy="2151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284984"/>
            <a:ext cx="8731696" cy="1828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      *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Роль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                                                                            интерьера</a:t>
            </a:r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             </a:t>
            </a:r>
            <a:r>
              <a:rPr lang="ru-RU" sz="2800" b="1" dirty="0" smtClean="0">
                <a:solidFill>
                  <a:srgbClr val="00B0F0"/>
                </a:solidFill>
              </a:rPr>
              <a:t>интерьер </a:t>
            </a:r>
            <a:r>
              <a:rPr lang="ru-RU" sz="2800" b="1" dirty="0" smtClean="0">
                <a:solidFill>
                  <a:schemeClr val="accent2"/>
                </a:solidFill>
              </a:rPr>
              <a:t>                              </a:t>
            </a:r>
            <a:r>
              <a:rPr lang="ru-RU" sz="2400" b="1" dirty="0" smtClean="0">
                <a:solidFill>
                  <a:schemeClr val="accent2"/>
                </a:solidFill>
              </a:rPr>
              <a:t>в рассказе</a:t>
            </a:r>
            <a:r>
              <a:rPr lang="ru-RU" sz="2800" b="1" dirty="0" smtClean="0">
                <a:solidFill>
                  <a:srgbClr val="00B0F0"/>
                </a:solidFill>
              </a:rPr>
              <a:t/>
            </a:r>
            <a:br>
              <a:rPr lang="ru-RU" sz="2800" b="1" dirty="0" smtClean="0">
                <a:solidFill>
                  <a:srgbClr val="00B0F0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                                                 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</a:t>
            </a:r>
            <a:r>
              <a:rPr lang="ru-RU" sz="2800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Найти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художественную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деталь     и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другие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выразительные  средства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4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</a:t>
            </a:r>
            <a:r>
              <a:rPr lang="ru-RU" sz="2800" b="1" dirty="0" smtClean="0"/>
              <a:t> </a:t>
            </a:r>
            <a:r>
              <a:rPr lang="ru-RU" sz="2400" b="1" dirty="0" smtClean="0"/>
              <a:t>прочитать выразительно</a:t>
            </a:r>
            <a:br>
              <a:rPr lang="ru-RU" sz="2400" b="1" dirty="0" smtClean="0"/>
            </a:br>
            <a:r>
              <a:rPr lang="ru-RU" sz="2400" b="1" dirty="0" smtClean="0"/>
              <a:t>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/>
              <a:t>                          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</a:t>
            </a:r>
            <a:r>
              <a:rPr lang="ru-RU" sz="2400" b="1" dirty="0" smtClean="0">
                <a:solidFill>
                  <a:srgbClr val="FFFF00"/>
                </a:solidFill>
              </a:rPr>
              <a:t>Найти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описание  </a:t>
            </a:r>
            <a:r>
              <a:rPr lang="ru-RU" sz="2400" b="1" dirty="0" smtClean="0">
                <a:solidFill>
                  <a:srgbClr val="FFFF00"/>
                </a:solidFill>
              </a:rPr>
              <a:t>избы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илья\Desktop\2011   2012\7\открытые уроки\бирюк Тургенева\[LI7RK_7-02]_[IL_01]-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5893988" cy="4680520"/>
          </a:xfrm>
          <a:prstGeom prst="rect">
            <a:avLst/>
          </a:prstGeom>
          <a:noFill/>
        </p:spPr>
      </p:pic>
      <p:pic>
        <p:nvPicPr>
          <p:cNvPr id="25602" name="Picture 2" descr="C:\Users\илья\Desktop\2011   2012\7\открытые уроки\бирюк Тургенева\[LI7RK_7-02]_[IL_06]-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212976"/>
            <a:ext cx="2952328" cy="2622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832"/>
            <a:ext cx="8839200" cy="395056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                                                                                             5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                                                                               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Роль пейзажа </a:t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         в создании образа  героя. </a:t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4"/>
                </a:solidFill>
              </a:rPr>
              <a:t> </a:t>
            </a:r>
            <a: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/>
              <a:t>                                                  Обнаружить</a:t>
            </a:r>
            <a:br>
              <a:rPr lang="ru-RU" sz="2700" b="1" dirty="0" smtClean="0"/>
            </a:br>
            <a:r>
              <a:rPr lang="ru-RU" sz="2700" b="1" dirty="0" smtClean="0"/>
              <a:t>                                         глаголы   и   другие  </a:t>
            </a:r>
            <a:br>
              <a:rPr lang="ru-RU" sz="2700" b="1" dirty="0" smtClean="0"/>
            </a:br>
            <a:r>
              <a:rPr lang="ru-RU" sz="2700" b="1" dirty="0" smtClean="0"/>
              <a:t>                                  выразительные  средства</a:t>
            </a:r>
            <a:br>
              <a:rPr lang="ru-RU" sz="2700" b="1" dirty="0" smtClean="0"/>
            </a:br>
            <a:r>
              <a:rPr lang="ru-RU" sz="2700" b="1" dirty="0" smtClean="0"/>
              <a:t>, </a:t>
            </a:r>
            <a:br>
              <a:rPr lang="ru-RU" sz="2700" b="1" dirty="0" smtClean="0"/>
            </a:br>
            <a:r>
              <a:rPr lang="ru-RU" sz="2700" b="1" dirty="0" smtClean="0"/>
              <a:t>                           </a:t>
            </a:r>
            <a:r>
              <a:rPr lang="ru-RU" sz="2700" b="1" dirty="0" smtClean="0">
                <a:solidFill>
                  <a:srgbClr val="FF0000"/>
                </a:solidFill>
              </a:rPr>
              <a:t>3 </a:t>
            </a:r>
            <a:r>
              <a:rPr lang="ru-RU" sz="2700" b="1" dirty="0" smtClean="0"/>
              <a:t>               </a:t>
            </a:r>
            <a:br>
              <a:rPr lang="ru-RU" sz="2700" b="1" dirty="0" smtClean="0"/>
            </a:br>
            <a:r>
              <a:rPr lang="ru-RU" sz="2700" b="1" dirty="0" smtClean="0"/>
              <a:t>              </a:t>
            </a:r>
            <a:r>
              <a:rPr lang="ru-RU" sz="2700" b="1" dirty="0" smtClean="0">
                <a:solidFill>
                  <a:srgbClr val="FFFF00"/>
                </a:solidFill>
              </a:rPr>
              <a:t>Найти  пейзаж, 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                прочитать 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 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2612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    Пейзаж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endParaRPr lang="ru-RU" dirty="0"/>
          </a:p>
        </p:txBody>
      </p:sp>
      <p:pic>
        <p:nvPicPr>
          <p:cNvPr id="5" name="Picture 1" descr="C:\Users\илья\Desktop\2011   2012\7\открытые уроки\бирюк Тургенева\rgro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972820" cy="14401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67744" y="188640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 </a:t>
            </a:r>
            <a:r>
              <a:rPr lang="ru-RU" sz="2000" b="1" dirty="0" smtClean="0">
                <a:solidFill>
                  <a:schemeClr val="accent4"/>
                </a:solidFill>
              </a:rPr>
              <a:t>И.С.Тургенев</a:t>
            </a:r>
            <a:r>
              <a:rPr lang="ru-RU" sz="2000" b="1" dirty="0" smtClean="0">
                <a:solidFill>
                  <a:schemeClr val="accent4"/>
                </a:solidFill>
              </a:rPr>
              <a:t> </a:t>
            </a:r>
            <a:r>
              <a:rPr lang="ru-RU" sz="2000" b="1" dirty="0" smtClean="0">
                <a:solidFill>
                  <a:schemeClr val="accent4"/>
                </a:solidFill>
              </a:rPr>
              <a:t>- мастер пейзажа 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40960" cy="1828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  </a:t>
            </a:r>
            <a:r>
              <a:rPr lang="ru-RU" sz="3200" b="1" dirty="0" smtClean="0">
                <a:solidFill>
                  <a:srgbClr val="92D050"/>
                </a:solidFill>
              </a:rPr>
              <a:t>Кульминация </a:t>
            </a:r>
            <a:r>
              <a:rPr lang="ru-RU" sz="3200" b="1" dirty="0" smtClean="0"/>
              <a:t>  </a:t>
            </a:r>
            <a:r>
              <a:rPr lang="ru-RU" sz="2400" b="1" dirty="0" smtClean="0"/>
              <a:t>   </a:t>
            </a:r>
            <a:r>
              <a:rPr lang="ru-RU" sz="2400" b="1" dirty="0" smtClean="0"/>
              <a:t>                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*</a:t>
            </a:r>
            <a:r>
              <a:rPr lang="ru-RU" sz="2400" b="1" dirty="0" smtClean="0">
                <a:solidFill>
                  <a:schemeClr val="accent2"/>
                </a:solidFill>
              </a:rPr>
              <a:t>Роль речи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                                                                                            в рассказе</a:t>
            </a:r>
            <a:r>
              <a:rPr lang="ru-RU" sz="2400" b="1" dirty="0" smtClean="0">
                <a:solidFill>
                  <a:schemeClr val="accent2"/>
                </a:solidFill>
              </a:rPr>
              <a:t>                                                                                         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                              </a:t>
            </a: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    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речь и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поведение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Бирюка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/>
              <a:t>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              </a:t>
            </a:r>
            <a:r>
              <a:rPr lang="ru-RU" sz="2400" b="1" dirty="0" smtClean="0"/>
              <a:t> </a:t>
            </a:r>
            <a:r>
              <a:rPr lang="ru-RU" sz="2400" b="1" dirty="0" smtClean="0"/>
              <a:t>Речь  и  </a:t>
            </a:r>
            <a:r>
              <a:rPr lang="ru-RU" sz="2400" b="1" dirty="0" smtClean="0"/>
              <a:t>поведение 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/>
              <a:t>                              </a:t>
            </a:r>
            <a:r>
              <a:rPr lang="ru-RU" sz="2400" b="1" dirty="0" smtClean="0"/>
              <a:t>мужика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   </a:t>
            </a:r>
            <a:br>
              <a:rPr lang="ru-RU" sz="2400" b="1" dirty="0" smtClean="0"/>
            </a:br>
            <a:r>
              <a:rPr lang="ru-RU" sz="2400" b="1" dirty="0" smtClean="0"/>
              <a:t>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 3                  </a:t>
            </a:r>
            <a:r>
              <a:rPr lang="ru-RU" sz="2400" b="1" dirty="0" smtClean="0"/>
              <a:t>         </a:t>
            </a:r>
            <a:br>
              <a:rPr lang="ru-RU" sz="2400" b="1" dirty="0" smtClean="0"/>
            </a:b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rgbClr val="FFFF00"/>
                </a:solidFill>
              </a:rPr>
              <a:t>Портрет мужика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175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Слайд 1</vt:lpstr>
      <vt:lpstr>Слайд 2</vt:lpstr>
      <vt:lpstr>Слайд 3</vt:lpstr>
      <vt:lpstr>Слайд 4</vt:lpstr>
      <vt:lpstr>                                                                                                                                                                                                                                                           Портрет                                  *Роль                                                                            портрета                                                                        в   рассказе                                                                             5                                                                                        каково                                                                     отношение                                                                        к Бирюку?                                       4                                     назвать   эпитеты                           3                             Найти,  зачитать </vt:lpstr>
      <vt:lpstr>                                                                   * Роль                                                                              интерьера               интерьер                               в рассказе                                                    5                                                Найти                                             художественную деталь     и                                         другие выразительные  средства                                 4                   прочитать выразительно                 3                                       Найти описание  избы</vt:lpstr>
      <vt:lpstr>Слайд 7</vt:lpstr>
      <vt:lpstr>                                                                                             5                                                                                  Роль пейзажа                                                                      в создании образа  героя.                                                      Обнаружить                                          глаголы   и   другие                                     выразительные  средства ,                             3                               Найти  пейзаж,                   прочитать      </vt:lpstr>
      <vt:lpstr>   Кульминация                                             *Роль речи                                                                                              в рассказе                                                                                                                                                               5                                         речь и  поведение                                                              Бирюка                                       4                      Речь  и  поведение                                 мужика                                                         3                              Портрет мужика</vt:lpstr>
      <vt:lpstr>Слайд 10</vt:lpstr>
      <vt:lpstr>     Идея рассказа:        Прекрасен русский человек духовным величием.        Крепостное право делает человека несчастным, одиноким    – бирюком.      Средства создания образа героя -  речь, Портрет, пейзаж, интерьер.      Новые понятия:                                  прототип,                                 социально-психологический портрет,                                  образ-символ,                      внешний и внутренний конфликт.      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59</cp:revision>
  <dcterms:created xsi:type="dcterms:W3CDTF">2011-11-06T09:44:09Z</dcterms:created>
  <dcterms:modified xsi:type="dcterms:W3CDTF">2011-11-14T17:23:56Z</dcterms:modified>
</cp:coreProperties>
</file>