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67" r:id="rId3"/>
    <p:sldId id="268" r:id="rId4"/>
    <p:sldId id="262" r:id="rId5"/>
    <p:sldId id="260" r:id="rId6"/>
    <p:sldId id="261" r:id="rId7"/>
    <p:sldId id="264" r:id="rId8"/>
    <p:sldId id="263" r:id="rId9"/>
    <p:sldId id="259" r:id="rId10"/>
    <p:sldId id="257" r:id="rId11"/>
    <p:sldId id="256" r:id="rId12"/>
    <p:sldId id="265" r:id="rId13"/>
    <p:sldId id="25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49" autoAdjust="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0CA33-6DC0-44C3-8DA8-251ADD29DDDA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CB15D-68BB-4DCE-B9AE-ECDBAD171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CB15D-68BB-4DCE-B9AE-ECDBAD17130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F931-2422-4129-BF09-7AFA782F6375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F8D6-0B48-4A47-ACAE-1D5EBC71C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F931-2422-4129-BF09-7AFA782F6375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F8D6-0B48-4A47-ACAE-1D5EBC71C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F931-2422-4129-BF09-7AFA782F6375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F8D6-0B48-4A47-ACAE-1D5EBC71C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F931-2422-4129-BF09-7AFA782F6375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F8D6-0B48-4A47-ACAE-1D5EBC71C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F931-2422-4129-BF09-7AFA782F6375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F8D6-0B48-4A47-ACAE-1D5EBC71C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F931-2422-4129-BF09-7AFA782F6375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F8D6-0B48-4A47-ACAE-1D5EBC71C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F931-2422-4129-BF09-7AFA782F6375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F8D6-0B48-4A47-ACAE-1D5EBC71C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F931-2422-4129-BF09-7AFA782F6375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F8D6-0B48-4A47-ACAE-1D5EBC71C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F931-2422-4129-BF09-7AFA782F6375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F8D6-0B48-4A47-ACAE-1D5EBC71C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F931-2422-4129-BF09-7AFA782F6375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F8D6-0B48-4A47-ACAE-1D5EBC71C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F931-2422-4129-BF09-7AFA782F6375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F8D6-0B48-4A47-ACAE-1D5EBC71C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6F931-2422-4129-BF09-7AFA782F6375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F8D6-0B48-4A47-ACAE-1D5EBC71C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5929353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/>
            </a:r>
            <a:b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Интерференция </a:t>
            </a: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механических </a:t>
            </a: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волн</a:t>
            </a:r>
            <a:b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учитель физики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МОУ СОШ№28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Амурской области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г. Благовещенска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Шангина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 Е. А.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/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</a:br>
            <a:endParaRPr lang="ru-RU" sz="3600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Ко́льца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Нью́тона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Ко́льца</a:t>
            </a:r>
            <a:r>
              <a:rPr lang="ru-RU" b="1" dirty="0" smtClean="0"/>
              <a:t> </a:t>
            </a:r>
            <a:r>
              <a:rPr lang="ru-RU" b="1" dirty="0" err="1" smtClean="0"/>
              <a:t>Нью́тона</a:t>
            </a:r>
            <a:r>
              <a:rPr lang="ru-RU" dirty="0" smtClean="0"/>
              <a:t> — кольцеобразные интерференционные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максимумы и минимумы, появляющиеся вокруг точки касания слегка изогнутой выпуклой линзы и плоскопараллельной пластины при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про-хождении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света сквозь линзу и пластину.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92869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Кольца Ньютона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71612"/>
            <a:ext cx="6400800" cy="40671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160" y="1142985"/>
            <a:ext cx="7878368" cy="551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Интерференция света в природе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43438" y="1357298"/>
            <a:ext cx="4038600" cy="49292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Интерференцию света также</a:t>
            </a:r>
          </a:p>
          <a:p>
            <a:pPr>
              <a:buNone/>
            </a:pPr>
            <a:r>
              <a:rPr lang="ru-RU" sz="1800" dirty="0" smtClean="0"/>
              <a:t>наблюдают в тончайшем листочке</a:t>
            </a:r>
          </a:p>
          <a:p>
            <a:pPr marL="0" indent="0">
              <a:buNone/>
            </a:pPr>
            <a:r>
              <a:rPr lang="ru-RU" sz="1800" dirty="0" smtClean="0"/>
              <a:t>слюды, пятнах нефти на поверхности</a:t>
            </a:r>
            <a:r>
              <a:rPr lang="en-US" sz="1800" dirty="0" smtClean="0"/>
              <a:t> </a:t>
            </a:r>
            <a:r>
              <a:rPr lang="ru-RU" sz="1800" dirty="0" smtClean="0"/>
              <a:t>воды. Яркую, переливающуюся всеми</a:t>
            </a:r>
            <a:r>
              <a:rPr lang="en-US" sz="1800" dirty="0" smtClean="0"/>
              <a:t> </a:t>
            </a:r>
            <a:r>
              <a:rPr lang="ru-RU" sz="1800" dirty="0" smtClean="0"/>
              <a:t>цветами радуги окраску некоторых</a:t>
            </a:r>
            <a:r>
              <a:rPr lang="en-US" sz="1800" dirty="0" smtClean="0"/>
              <a:t> </a:t>
            </a:r>
            <a:r>
              <a:rPr lang="ru-RU" sz="1800" dirty="0" smtClean="0"/>
              <a:t>раковин, перьев птиц, на поверхности</a:t>
            </a:r>
            <a:r>
              <a:rPr lang="en-US" sz="1800" dirty="0" smtClean="0"/>
              <a:t> </a:t>
            </a:r>
            <a:r>
              <a:rPr lang="ru-RU" sz="1800" dirty="0" smtClean="0"/>
              <a:t>которых расположены тончайшие,</a:t>
            </a:r>
          </a:p>
          <a:p>
            <a:pPr>
              <a:buNone/>
            </a:pPr>
            <a:r>
              <a:rPr lang="ru-RU" sz="1800" dirty="0" smtClean="0"/>
              <a:t>незаметные для глаза прозрачные</a:t>
            </a:r>
          </a:p>
          <a:p>
            <a:pPr>
              <a:buNone/>
            </a:pPr>
            <a:r>
              <a:rPr lang="ru-RU" sz="1800" dirty="0" smtClean="0"/>
              <a:t>чешуйки, также можно объяснить</a:t>
            </a:r>
          </a:p>
          <a:p>
            <a:pPr>
              <a:buNone/>
            </a:pPr>
            <a:r>
              <a:rPr lang="ru-RU" sz="1800" dirty="0" smtClean="0"/>
              <a:t>интерференцией. Если рассматривать</a:t>
            </a:r>
          </a:p>
          <a:p>
            <a:pPr>
              <a:buNone/>
            </a:pPr>
            <a:r>
              <a:rPr lang="ru-RU" sz="1800" dirty="0" smtClean="0"/>
              <a:t>под микроскопом крылья бабочек, то</a:t>
            </a:r>
          </a:p>
          <a:p>
            <a:pPr>
              <a:buNone/>
            </a:pPr>
            <a:r>
              <a:rPr lang="ru-RU" sz="1800" dirty="0" smtClean="0"/>
              <a:t>можно заметить, что они состоят из</a:t>
            </a:r>
          </a:p>
          <a:p>
            <a:pPr>
              <a:buNone/>
            </a:pPr>
            <a:r>
              <a:rPr lang="ru-RU" sz="1800" dirty="0" smtClean="0"/>
              <a:t>большого числа элементов, размер</a:t>
            </a:r>
          </a:p>
          <a:p>
            <a:pPr>
              <a:buNone/>
            </a:pPr>
            <a:r>
              <a:rPr lang="ru-RU" sz="1800" dirty="0" smtClean="0"/>
              <a:t>которых имеет порядок длины волны</a:t>
            </a:r>
          </a:p>
          <a:p>
            <a:pPr>
              <a:buNone/>
            </a:pPr>
            <a:r>
              <a:rPr lang="ru-RU" sz="1800" dirty="0" smtClean="0"/>
              <a:t>видимого света.</a:t>
            </a:r>
            <a:endParaRPr lang="ru-RU" sz="18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407196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Вопросы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1. Дайте определение интерференции света. </a:t>
            </a:r>
          </a:p>
          <a:p>
            <a:pPr>
              <a:buNone/>
            </a:pPr>
            <a:r>
              <a:rPr lang="ru-RU" dirty="0" smtClean="0"/>
              <a:t>2.Какие источники света называют когерентными? </a:t>
            </a:r>
          </a:p>
          <a:p>
            <a:pPr>
              <a:buNone/>
            </a:pPr>
            <a:r>
              <a:rPr lang="ru-RU" dirty="0" smtClean="0"/>
              <a:t>3.Каким способом получают когерентные световые волны? </a:t>
            </a:r>
          </a:p>
          <a:p>
            <a:pPr>
              <a:buNone/>
            </a:pPr>
            <a:r>
              <a:rPr lang="ru-RU" dirty="0" smtClean="0"/>
              <a:t>4.Почему не могут интерферировать волны, идущие от двух независимых источников света?</a:t>
            </a:r>
          </a:p>
          <a:p>
            <a:pPr>
              <a:buNone/>
            </a:pPr>
            <a:r>
              <a:rPr lang="ru-RU" dirty="0" smtClean="0"/>
              <a:t>5.Какое световое излучение называется монохроматическим? </a:t>
            </a:r>
          </a:p>
          <a:p>
            <a:pPr>
              <a:buNone/>
            </a:pPr>
            <a:r>
              <a:rPr lang="ru-RU" dirty="0" smtClean="0"/>
              <a:t>6.Сформулируйте условия усиления и ослабления интерферирующих световых волн.</a:t>
            </a:r>
          </a:p>
          <a:p>
            <a:pPr>
              <a:buNone/>
            </a:pPr>
            <a:r>
              <a:rPr lang="ru-RU" dirty="0" smtClean="0"/>
              <a:t>7.Чем объясняется видимая расцветка крыльев стрекоз, жуков и некоторых других насекомых?</a:t>
            </a:r>
          </a:p>
          <a:p>
            <a:pPr>
              <a:buNone/>
            </a:pPr>
            <a:r>
              <a:rPr lang="ru-RU" dirty="0" smtClean="0"/>
              <a:t>8. Почему цвет одного и того же места поверхности мыльного пузыря непрерывно изменяется?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доклады и презентации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Интерференция и размеры звёзд.</a:t>
            </a:r>
          </a:p>
          <a:p>
            <a:pPr lvl="0"/>
            <a:r>
              <a:rPr lang="ru-RU" dirty="0" smtClean="0"/>
              <a:t>Просветление оптики и её применение.</a:t>
            </a:r>
          </a:p>
          <a:p>
            <a:r>
              <a:rPr lang="ru-RU" dirty="0" err="1" smtClean="0"/>
              <a:t>Итерференционные</a:t>
            </a:r>
            <a:r>
              <a:rPr lang="ru-RU" dirty="0" smtClean="0"/>
              <a:t> явления в природе.</a:t>
            </a:r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Цель урока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Рассмотреть физическую сущность интерференции волн, изучив условия её    возникновения</a:t>
            </a:r>
          </a:p>
          <a:p>
            <a:r>
              <a:rPr lang="ru-RU" dirty="0" smtClean="0"/>
              <a:t>Ознакомить учащихся со способом получения когерентных волн, разъяснив </a:t>
            </a:r>
          </a:p>
          <a:p>
            <a:pPr>
              <a:buNone/>
            </a:pPr>
            <a:r>
              <a:rPr lang="ru-RU" dirty="0" smtClean="0"/>
              <a:t>    условия наблюдения интерференции в природе.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Задачи урока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11113">
              <a:buNone/>
            </a:pPr>
            <a:r>
              <a:rPr lang="ru-RU" dirty="0" smtClean="0"/>
              <a:t>1.</a:t>
            </a:r>
            <a:r>
              <a:rPr lang="ru-RU" b="1" dirty="0" smtClean="0"/>
              <a:t> </a:t>
            </a:r>
            <a:r>
              <a:rPr lang="ru-RU" i="1" dirty="0" smtClean="0"/>
              <a:t>образовательная</a:t>
            </a:r>
            <a:r>
              <a:rPr lang="ru-RU" dirty="0" smtClean="0"/>
              <a:t> - обеспечить формирование и использование учащимися знаний о когерентных (</a:t>
            </a:r>
            <a:r>
              <a:rPr lang="ru-RU" dirty="0" err="1" smtClean="0"/>
              <a:t>монохроматичных</a:t>
            </a:r>
            <a:r>
              <a:rPr lang="ru-RU" dirty="0" smtClean="0"/>
              <a:t>) источниках света, интерференции световых волн и их применении.</a:t>
            </a:r>
          </a:p>
          <a:p>
            <a:pPr marL="263525" indent="90488">
              <a:buNone/>
            </a:pPr>
            <a:r>
              <a:rPr lang="ru-RU" i="1" dirty="0" smtClean="0"/>
              <a:t>	2.воспитательная – </a:t>
            </a:r>
            <a:r>
              <a:rPr lang="ru-RU" dirty="0" smtClean="0"/>
              <a:t>воспитывать </a:t>
            </a:r>
            <a:r>
              <a:rPr lang="ru-RU" dirty="0" err="1" smtClean="0"/>
              <a:t>внима-тельность</a:t>
            </a:r>
            <a:r>
              <a:rPr lang="ru-RU" dirty="0" smtClean="0"/>
              <a:t>, способности четко формулировать свои мысли, самостоятельность;</a:t>
            </a:r>
            <a:r>
              <a:rPr lang="ru-RU" i="1" dirty="0" smtClean="0"/>
              <a:t> </a:t>
            </a:r>
            <a:endParaRPr lang="ru-RU" dirty="0" smtClean="0"/>
          </a:p>
          <a:p>
            <a:pPr indent="11113">
              <a:buNone/>
            </a:pPr>
            <a:r>
              <a:rPr lang="ru-RU" i="1" dirty="0" smtClean="0"/>
              <a:t>	3. развивающая – </a:t>
            </a:r>
            <a:r>
              <a:rPr lang="ru-RU" dirty="0" smtClean="0"/>
              <a:t>учить анализировать, научить получать кольца Ньютона, наблюдать и объяснять интерференцию света от двух когерентных источников.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310923" cy="621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Мыльный пузырь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721523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Раковина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700092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572132" y="285728"/>
            <a:ext cx="3008313" cy="11620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Мыльная плёнка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357818" y="1571612"/>
            <a:ext cx="3008313" cy="46910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Мыльная плёнка покрыта цветными полосами (результатом интерференции света, отражённого от её стенок).</a:t>
            </a:r>
            <a:endParaRPr lang="ru-RU" sz="2800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457203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821537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Плёнка бензина на поверхности воды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53900" cy="1173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261</Words>
  <Application>Microsoft Office PowerPoint</Application>
  <PresentationFormat>Экран (4:3)</PresentationFormat>
  <Paragraphs>43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Интерференция механических волн учитель физики МОУ СОШ№28 Амурской области г. Благовещенска Шангина Е. А. </vt:lpstr>
      <vt:lpstr>Цель урока</vt:lpstr>
      <vt:lpstr>Задачи урока.</vt:lpstr>
      <vt:lpstr>Слайд 4</vt:lpstr>
      <vt:lpstr>Мыльный пузырь</vt:lpstr>
      <vt:lpstr>Раковина </vt:lpstr>
      <vt:lpstr>Мыльная плёнка</vt:lpstr>
      <vt:lpstr>Плёнка бензина на поверхности воды </vt:lpstr>
      <vt:lpstr>Слайд 9</vt:lpstr>
      <vt:lpstr>Ко́льца Нью́тона</vt:lpstr>
      <vt:lpstr>Кольца Ньютона</vt:lpstr>
      <vt:lpstr>Интерференция света в природе</vt:lpstr>
      <vt:lpstr>Вопросы</vt:lpstr>
      <vt:lpstr>доклады и презентации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36</cp:revision>
  <dcterms:created xsi:type="dcterms:W3CDTF">2011-10-24T13:48:47Z</dcterms:created>
  <dcterms:modified xsi:type="dcterms:W3CDTF">2011-12-19T13:05:42Z</dcterms:modified>
</cp:coreProperties>
</file>