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sldIdLst>
    <p:sldId id="259" r:id="rId3"/>
    <p:sldId id="327" r:id="rId4"/>
    <p:sldId id="305" r:id="rId5"/>
    <p:sldId id="307" r:id="rId6"/>
    <p:sldId id="306" r:id="rId7"/>
    <p:sldId id="322" r:id="rId8"/>
    <p:sldId id="323" r:id="rId9"/>
    <p:sldId id="262" r:id="rId10"/>
    <p:sldId id="324" r:id="rId11"/>
    <p:sldId id="316" r:id="rId12"/>
    <p:sldId id="301" r:id="rId13"/>
    <p:sldId id="325" r:id="rId14"/>
    <p:sldId id="328" r:id="rId15"/>
    <p:sldId id="326" r:id="rId16"/>
    <p:sldId id="313" r:id="rId17"/>
    <p:sldId id="270" r:id="rId18"/>
    <p:sldId id="271" r:id="rId19"/>
    <p:sldId id="289" r:id="rId20"/>
    <p:sldId id="281" r:id="rId21"/>
    <p:sldId id="315" r:id="rId22"/>
    <p:sldId id="317" r:id="rId23"/>
    <p:sldId id="318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0" autoAdjust="0"/>
    <p:restoredTop sz="94660"/>
  </p:normalViewPr>
  <p:slideViewPr>
    <p:cSldViewPr>
      <p:cViewPr varScale="1">
        <p:scale>
          <a:sx n="70" d="100"/>
          <a:sy n="70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5" b="1" i="0" u="none" strike="noStrike" baseline="0">
                <a:solidFill>
                  <a:srgbClr val="000000"/>
                </a:solidFill>
                <a:latin typeface="Arial" pitchFamily="34" charset="0"/>
                <a:ea typeface="Garamond"/>
                <a:cs typeface="Arial" pitchFamily="34" charset="0"/>
              </a:defRPr>
            </a:pPr>
            <a:r>
              <a:rPr lang="ru-RU" sz="2405" dirty="0" smtClean="0">
                <a:latin typeface="Arial" pitchFamily="34" charset="0"/>
                <a:cs typeface="Arial" pitchFamily="34" charset="0"/>
              </a:rPr>
              <a:t>2009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1792408741924733"/>
          <c:y val="2.0117585301837267E-2"/>
        </c:manualLayout>
      </c:layout>
      <c:spPr>
        <a:noFill/>
        <a:ln w="22592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"/>
          <c:y val="0.20257234726688103"/>
          <c:w val="0.98795180722891562"/>
          <c:h val="0.5241157556270095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noFill/>
            <a:ln w="11296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1296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11296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129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3010371271805458"/>
                  <c:y val="2.8617631563542717E-2"/>
                </c:manualLayout>
              </c:layout>
              <c:tx>
                <c:rich>
                  <a:bodyPr/>
                  <a:lstStyle/>
                  <a:p>
                    <a:pPr>
                      <a:defRPr sz="2405" b="1" i="0" u="none" strike="noStrike" baseline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2405"/>
                      <a:t>30 %</a:t>
                    </a:r>
                  </a:p>
                </c:rich>
              </c:tx>
              <c:spPr>
                <a:noFill/>
                <a:ln w="22592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0.21785967217353172"/>
                  <c:y val="-0.16941836404867297"/>
                </c:manualLayout>
              </c:layout>
              <c:tx>
                <c:rich>
                  <a:bodyPr/>
                  <a:lstStyle/>
                  <a:p>
                    <a:pPr>
                      <a:defRPr sz="2405" b="1" i="0" u="none" strike="noStrike" baseline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2405"/>
                      <a:t>17 %</a:t>
                    </a:r>
                  </a:p>
                </c:rich>
              </c:tx>
              <c:spPr>
                <a:noFill/>
                <a:ln w="22592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0.21668619673042908"/>
                  <c:y val="-0.14190181441504271"/>
                </c:manualLayout>
              </c:layout>
              <c:tx>
                <c:rich>
                  <a:bodyPr/>
                  <a:lstStyle/>
                  <a:p>
                    <a:pPr>
                      <a:defRPr sz="2405" b="1" i="0" u="none" strike="noStrike" baseline="0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</a:defRPr>
                    </a:pPr>
                    <a:r>
                      <a:rPr lang="ru-RU" sz="2405"/>
                      <a:t>53 %</a:t>
                    </a:r>
                  </a:p>
                </c:rich>
              </c:tx>
              <c:spPr>
                <a:noFill/>
                <a:ln w="22592">
                  <a:noFill/>
                </a:ln>
              </c:spPr>
              <c:dLblPos val="bestFit"/>
            </c:dLbl>
            <c:dLbl>
              <c:idx val="3"/>
              <c:delete val="1"/>
            </c:dLbl>
            <c:spPr>
              <a:noFill/>
              <a:ln w="22592">
                <a:noFill/>
              </a:ln>
            </c:spPr>
            <c:txPr>
              <a:bodyPr/>
              <a:lstStyle/>
              <a:p>
                <a:pPr>
                  <a:defRPr sz="2401" b="1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3"/>
                <c:pt idx="0">
                  <c:v>семьи "заказчики"</c:v>
                </c:pt>
                <c:pt idx="1">
                  <c:v>семьи "участники"</c:v>
                </c:pt>
                <c:pt idx="2">
                  <c:v>семьи "наблюдатели"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17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29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129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129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129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семьи "заказчики"</c:v>
                </c:pt>
                <c:pt idx="1">
                  <c:v>семьи "участники"</c:v>
                </c:pt>
                <c:pt idx="2">
                  <c:v>семьи "наблюдатели"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129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129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129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1296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семьи "заказчики"</c:v>
                </c:pt>
                <c:pt idx="1">
                  <c:v>семьи "участники"</c:v>
                </c:pt>
                <c:pt idx="2">
                  <c:v>семьи "наблюдатели"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25416">
          <a:noFill/>
        </a:ln>
      </c:spPr>
    </c:plotArea>
    <c:legend>
      <c:legendPos val="b"/>
      <c:layout>
        <c:manualLayout>
          <c:xMode val="edge"/>
          <c:yMode val="edge"/>
          <c:wMode val="edge"/>
          <c:hMode val="edge"/>
          <c:x val="2.4097237221905876E-3"/>
          <c:y val="0.75241154855643044"/>
          <c:w val="0.99759053809046927"/>
          <c:h val="1"/>
        </c:manualLayout>
      </c:layout>
      <c:spPr>
        <a:noFill/>
        <a:ln w="22592">
          <a:noFill/>
        </a:ln>
      </c:spPr>
      <c:txPr>
        <a:bodyPr/>
        <a:lstStyle/>
        <a:p>
          <a:pPr>
            <a:defRPr sz="1472" b="1" i="0" u="none" strike="noStrike" baseline="0">
              <a:solidFill>
                <a:srgbClr val="000000"/>
              </a:solidFill>
              <a:latin typeface="Arial" pitchFamily="34" charset="0"/>
              <a:ea typeface="Garamond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>
      <a:noFill/>
    </a:ln>
  </c:spPr>
  <c:txPr>
    <a:bodyPr/>
    <a:lstStyle/>
    <a:p>
      <a:pPr>
        <a:defRPr sz="106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 pitchFamily="34" charset="0"/>
                <a:ea typeface="Garamond"/>
                <a:cs typeface="Arial" pitchFamily="34" charset="0"/>
              </a:defRPr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2011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7435930483114171"/>
          <c:y val="0"/>
        </c:manualLayout>
      </c:layout>
      <c:spPr>
        <a:noFill/>
        <a:ln w="23723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"/>
          <c:y val="0.17460317460317457"/>
          <c:w val="1"/>
          <c:h val="0.52698412698412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86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1862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00FFFF"/>
              </a:solidFill>
              <a:ln w="1186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186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186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4780614985522975"/>
                  <c:y val="4.9996999682405757E-2"/>
                </c:manualLayout>
              </c:layout>
              <c:tx>
                <c:rich>
                  <a:bodyPr/>
                  <a:lstStyle/>
                  <a:p>
                    <a:r>
                      <a:rPr lang="ru-RU" sz="2000">
                        <a:latin typeface="Arial" pitchFamily="34" charset="0"/>
                        <a:cs typeface="Arial" pitchFamily="34" charset="0"/>
                      </a:rPr>
                      <a:t>22 %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-0.32210096034169089"/>
                  <c:y val="-0.16542346189816293"/>
                </c:manualLayout>
              </c:layout>
              <c:tx>
                <c:rich>
                  <a:bodyPr/>
                  <a:lstStyle/>
                  <a:p>
                    <a:r>
                      <a:rPr lang="ru-RU" sz="2000">
                        <a:latin typeface="Arial" pitchFamily="34" charset="0"/>
                        <a:cs typeface="Arial" pitchFamily="34" charset="0"/>
                      </a:rPr>
                      <a:t>34 %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0.22104759783562841"/>
                  <c:y val="-7.83595141534499E-3"/>
                </c:manualLayout>
              </c:layout>
              <c:tx>
                <c:rich>
                  <a:bodyPr/>
                  <a:lstStyle/>
                  <a:p>
                    <a:r>
                      <a:rPr lang="ru-RU" sz="2000">
                        <a:latin typeface="Arial" pitchFamily="34" charset="0"/>
                        <a:cs typeface="Arial" pitchFamily="34" charset="0"/>
                      </a:rPr>
                      <a:t>44 %</a:t>
                    </a:r>
                  </a:p>
                </c:rich>
              </c:tx>
              <c:dLblPos val="bestFit"/>
            </c:dLbl>
            <c:dLbl>
              <c:idx val="3"/>
              <c:delete val="1"/>
            </c:dLbl>
            <c:spPr>
              <a:noFill/>
              <a:ln w="2372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 pitchFamily="34" charset="0"/>
                    <a:ea typeface="Garamond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семьи "заказчики"</c:v>
                </c:pt>
                <c:pt idx="1">
                  <c:v>семьи "участники"</c:v>
                </c:pt>
                <c:pt idx="2">
                  <c:v>семьи "наблюдатели"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22</c:v>
                </c:pt>
                <c:pt idx="1">
                  <c:v>34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86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1862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186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186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семьи "заказчики"</c:v>
                </c:pt>
                <c:pt idx="1">
                  <c:v>семьи "участники"</c:v>
                </c:pt>
                <c:pt idx="2">
                  <c:v>семьи "наблюдатели"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186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1862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186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186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семьи "заказчики"</c:v>
                </c:pt>
                <c:pt idx="1">
                  <c:v>семьи "участники"</c:v>
                </c:pt>
                <c:pt idx="2">
                  <c:v>семьи "наблюдатели"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wMode val="edge"/>
          <c:hMode val="edge"/>
          <c:x val="9.5465560411086749E-3"/>
          <c:y val="0.75555565582955442"/>
          <c:w val="0.99522672197944551"/>
          <c:h val="1"/>
        </c:manualLayout>
      </c:layout>
      <c:spPr>
        <a:noFill/>
        <a:ln w="23723">
          <a:noFill/>
        </a:ln>
      </c:spPr>
      <c:txPr>
        <a:bodyPr/>
        <a:lstStyle/>
        <a:p>
          <a:pPr>
            <a:defRPr sz="1546" b="1" i="0" u="none" strike="noStrike" baseline="0">
              <a:solidFill>
                <a:srgbClr val="000000"/>
              </a:solidFill>
              <a:latin typeface="Arial" pitchFamily="34" charset="0"/>
              <a:ea typeface="Garamond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>
      <a:noFill/>
    </a:ln>
  </c:spPr>
  <c:txPr>
    <a:bodyPr/>
    <a:lstStyle/>
    <a:p>
      <a:pPr>
        <a:defRPr sz="1144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адаптации детей,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посещавших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адаптационные группы</a:t>
            </a:r>
          </a:p>
        </c:rich>
      </c:tx>
      <c:layout>
        <c:manualLayout>
          <c:xMode val="edge"/>
          <c:yMode val="edge"/>
          <c:x val="0.11414941187907064"/>
          <c:y val="2.91871546649403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972085043264902E-2"/>
          <c:y val="0.26952585542290508"/>
          <c:w val="0.88364471738788486"/>
          <c:h val="0.73047414457709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8960">
              <a:solidFill>
                <a:srgbClr val="0F6FC6">
                  <a:lumMod val="50000"/>
                </a:srgbClr>
              </a:solidFill>
            </a:ln>
          </c:spPr>
          <c:dPt>
            <c:idx val="0"/>
            <c:spPr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2700000" scaled="1"/>
                <a:tileRect/>
              </a:gradFill>
              <a:ln w="18960">
                <a:solidFill>
                  <a:srgbClr val="0F6FC6">
                    <a:lumMod val="50000"/>
                  </a:srgbClr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8960">
                <a:solidFill>
                  <a:srgbClr val="0F6FC6">
                    <a:lumMod val="50000"/>
                  </a:srgbClr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18960">
                <a:solidFill>
                  <a:srgbClr val="0F6FC6">
                    <a:lumMod val="5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-0.11099346207055452"/>
                  <c:y val="-0.31865560910138968"/>
                </c:manualLayout>
              </c:layout>
              <c:tx>
                <c:rich>
                  <a:bodyPr/>
                  <a:lstStyle/>
                  <a:p>
                    <a:pPr>
                      <a:defRPr sz="2390" b="1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ru-RU" sz="239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100%</a:t>
                    </a:r>
                    <a:endParaRPr lang="en-US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>
                <a:ln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5.8583059488977705E-2"/>
                  <c:y val="0.5786959404940720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28123687673227132"/>
                  <c:y val="0.57857162854503263"/>
                </c:manualLayout>
              </c:layout>
              <c:dLblPos val="bestFit"/>
              <c:showVal val="1"/>
            </c:dLbl>
            <c:spPr>
              <a:ln w="15800">
                <a:noFill/>
              </a:ln>
            </c:spPr>
            <c:txPr>
              <a:bodyPr/>
              <a:lstStyle/>
              <a:p>
                <a:pPr>
                  <a:defRPr sz="2390" b="1">
                    <a:solidFill>
                      <a:schemeClr val="accent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легкая</c:v>
                </c:pt>
                <c:pt idx="1">
                  <c:v>средняя </c:v>
                </c:pt>
                <c:pt idx="2">
                  <c:v>тяжелая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</c:pie3DChart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6.2088558374647614E-2"/>
          <c:y val="0.79657879285165822"/>
          <c:w val="1"/>
          <c:h val="0.90596046431098598"/>
        </c:manualLayout>
      </c:layout>
      <c:txPr>
        <a:bodyPr/>
        <a:lstStyle/>
        <a:p>
          <a:pPr>
            <a:defRPr sz="1590" b="1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адаптации детей,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посещавших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адаптационные группы</a:t>
            </a:r>
          </a:p>
        </c:rich>
      </c:tx>
      <c:layout>
        <c:manualLayout>
          <c:xMode val="edge"/>
          <c:yMode val="edge"/>
          <c:x val="0.11414936769267474"/>
          <c:y val="2.918715466494031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97208504326486E-2"/>
          <c:y val="0.26952585542290508"/>
          <c:w val="0.88364471738788186"/>
          <c:h val="0.73047414457709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2700000" scaled="0"/>
              </a:gradFill>
              <a:ln w="12695"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45">
                <a:solidFill>
                  <a:srgbClr val="0F6FC6">
                    <a:lumMod val="50000"/>
                  </a:srgbClr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12695">
                <a:solidFill>
                  <a:schemeClr val="accent1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22951113786313743"/>
                  <c:y val="-0.2098669841252623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75%</a:t>
                    </a:r>
                    <a:endParaRPr lang="en-US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>
                <a:ln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0.25838069374843003"/>
                  <c:y val="6.489459809215643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33753277900650824"/>
                  <c:y val="0.58918515293293827"/>
                </c:manualLayout>
              </c:layout>
              <c:dLblPos val="bestFit"/>
              <c:showVal val="1"/>
            </c:dLbl>
            <c:spPr>
              <a:ln w="15870">
                <a:noFill/>
              </a:ln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легкая</c:v>
                </c:pt>
                <c:pt idx="1">
                  <c:v>средняя </c:v>
                </c:pt>
                <c:pt idx="2">
                  <c:v>тяжелая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0.75000000000000011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</c:ser>
        <c:dLbls>
          <c:showVal val="1"/>
        </c:dLbls>
      </c:pie3D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6.1671677403960866E-2"/>
          <c:y val="0.79337920236069925"/>
          <c:w val="0.99958315437842993"/>
          <c:h val="0.90732629740594073"/>
        </c:manualLayout>
      </c:layout>
      <c:txPr>
        <a:bodyPr/>
        <a:lstStyle/>
        <a:p>
          <a:pPr>
            <a:defRPr sz="1600" b="1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600" u="sng">
                <a:latin typeface="Arial" pitchFamily="34" charset="0"/>
                <a:cs typeface="Arial" pitchFamily="34" charset="0"/>
              </a:defRPr>
            </a:pPr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2010 </a:t>
            </a:r>
            <a:r>
              <a:rPr lang="ru-RU" sz="3600" u="sng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u="sng" dirty="0" smtClean="0">
                <a:latin typeface="Arial" pitchFamily="34" charset="0"/>
                <a:cs typeface="Arial" pitchFamily="34" charset="0"/>
              </a:rPr>
              <a:t>2011 </a:t>
            </a:r>
            <a:r>
              <a:rPr lang="ru-RU" sz="3600" u="sng" dirty="0">
                <a:latin typeface="Arial" pitchFamily="34" charset="0"/>
                <a:cs typeface="Arial" pitchFamily="34" charset="0"/>
              </a:rPr>
              <a:t>учебный год</a:t>
            </a:r>
          </a:p>
        </c:rich>
      </c:tx>
      <c:layout>
        <c:manualLayout>
          <c:xMode val="edge"/>
          <c:yMode val="edge"/>
          <c:x val="0.21444418981969518"/>
          <c:y val="1.5290142120325308E-2"/>
        </c:manualLayout>
      </c:layout>
      <c:spPr>
        <a:noFill/>
        <a:ln w="25518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9.4537031418216566E-2"/>
          <c:y val="0.13451048314469347"/>
          <c:w val="0.86322826263814456"/>
          <c:h val="0.6045298079173846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5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CCFFFF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FF66"/>
              </a:solidFill>
              <a:ln w="5713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  <a:ln w="5713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0468576344019538"/>
                  <c:y val="-0.27116849218350081"/>
                </c:manualLayout>
              </c:layout>
              <c:tx>
                <c:rich>
                  <a:bodyPr/>
                  <a:lstStyle/>
                  <a:p>
                    <a:r>
                      <a:rPr lang="ru-RU" sz="4000" b="1">
                        <a:latin typeface="Arial" pitchFamily="34" charset="0"/>
                        <a:cs typeface="Arial" pitchFamily="34" charset="0"/>
                      </a:rPr>
                      <a:t>73%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0.21546584317945658"/>
                  <c:y val="5.9025878363676607E-2"/>
                </c:manualLayout>
              </c:layout>
              <c:tx>
                <c:rich>
                  <a:bodyPr/>
                  <a:lstStyle/>
                  <a:p>
                    <a:pPr>
                      <a:defRPr sz="4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4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27%</a:t>
                    </a:r>
                  </a:p>
                </c:rich>
              </c:tx>
              <c:spPr>
                <a:noFill/>
                <a:ln w="25518">
                  <a:noFill/>
                </a:ln>
              </c:spPr>
              <c:dLblPos val="bestFit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5518">
                <a:noFill/>
              </a:ln>
            </c:spPr>
            <c:txPr>
              <a:bodyPr/>
              <a:lstStyle/>
              <a:p>
                <a:pPr>
                  <a:defRPr sz="4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73</c:v>
                </c:pt>
                <c:pt idx="2">
                  <c:v>27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5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518">
                <a:noFill/>
              </a:ln>
            </c:sp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5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5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518">
                <a:noFill/>
              </a:ln>
            </c:sp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48424738525844935"/>
          <c:y val="0.68936172506157467"/>
          <c:w val="0.92182034288787262"/>
          <c:h val="1"/>
        </c:manualLayout>
      </c:layout>
      <c:spPr>
        <a:noFill/>
        <a:ln w="25518">
          <a:noFill/>
        </a:ln>
      </c:spPr>
      <c:txPr>
        <a:bodyPr/>
        <a:lstStyle/>
        <a:p>
          <a:pPr>
            <a:defRPr sz="2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0" cap="flat" cmpd="sng" algn="ctr">
      <a:solidFill>
        <a:schemeClr val="accent3">
          <a:shade val="95000"/>
          <a:satMod val="105000"/>
        </a:schemeClr>
      </a:solidFill>
      <a:prstDash val="solid"/>
    </a:ln>
    <a:effectLst>
      <a:glow rad="228600">
        <a:schemeClr val="accent3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Коммуникативные </a:t>
            </a:r>
            <a:r>
              <a:rPr lang="ru-RU" u="sng" dirty="0"/>
              <a:t>способности</a:t>
            </a:r>
          </a:p>
        </c:rich>
      </c:tx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789107611548594"/>
          <c:y val="0.23916133979405629"/>
          <c:w val="0.78155336832895117"/>
          <c:h val="0.51878352057528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5-6 лет 2010</c:v>
                </c:pt>
                <c:pt idx="1">
                  <c:v>6-7 лет 2011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CC99FF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dLbls>
            <c:dLbl>
              <c:idx val="0"/>
              <c:layout>
                <c:manualLayout>
                  <c:x val="4.3773403324584417E-2"/>
                  <c:y val="-4.3866936837065676E-2"/>
                </c:manualLayout>
              </c:layout>
              <c:showVal val="1"/>
            </c:dLbl>
            <c:dLbl>
              <c:idx val="1"/>
              <c:layout>
                <c:manualLayout>
                  <c:x val="2.7586013818589852E-2"/>
                  <c:y val="-4.617572298638395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5-6 лет 2010</c:v>
                </c:pt>
                <c:pt idx="1">
                  <c:v>6-7 лет 2011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2.7202537182852461E-2"/>
                  <c:y val="-1.3852716895915223E-2"/>
                </c:manualLayout>
              </c:layout>
              <c:showVal val="1"/>
            </c:dLbl>
            <c:dLbl>
              <c:idx val="1"/>
              <c:layout>
                <c:manualLayout>
                  <c:x val="4.2911577051139994E-2"/>
                  <c:y val="2.3087861493191991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5-6 лет 2010</c:v>
                </c:pt>
                <c:pt idx="1">
                  <c:v>6-7 лет 2011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hape val="cylinder"/>
        <c:axId val="86285312"/>
        <c:axId val="86315776"/>
        <c:axId val="0"/>
      </c:bar3DChart>
      <c:catAx>
        <c:axId val="86285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99">
                <a:solidFill>
                  <a:schemeClr val="accent1">
                    <a:lumMod val="50000"/>
                  </a:schemeClr>
                </a:solidFill>
                <a:effectLst/>
              </a:defRPr>
            </a:pPr>
            <a:endParaRPr lang="ru-RU"/>
          </a:p>
        </c:txPr>
        <c:crossAx val="86315776"/>
        <c:crosses val="autoZero"/>
        <c:auto val="1"/>
        <c:lblAlgn val="ctr"/>
        <c:lblOffset val="100"/>
      </c:catAx>
      <c:valAx>
        <c:axId val="863157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86285312"/>
        <c:crosses val="autoZero"/>
        <c:crossBetween val="between"/>
      </c:valAx>
      <c:spPr>
        <a:noFill/>
        <a:ln w="2539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</c:legend>
    <c:plotVisOnly val="1"/>
    <c:dispBlanksAs val="gap"/>
  </c:chart>
  <c:txPr>
    <a:bodyPr/>
    <a:lstStyle/>
    <a:p>
      <a:pPr>
        <a:defRPr sz="1799" b="1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u="sng" dirty="0"/>
              <a:t>Познавательные способности</a:t>
            </a:r>
          </a:p>
        </c:rich>
      </c:tx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571545889276254"/>
          <c:y val="0.24660968626640908"/>
          <c:w val="0.80324419398861568"/>
          <c:h val="0.517462149012545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5-6 лет 2010</c:v>
                </c:pt>
                <c:pt idx="1">
                  <c:v>6-7 лет 2011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0.60000000000000009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dLbls>
            <c:dLbl>
              <c:idx val="0"/>
              <c:layout>
                <c:manualLayout>
                  <c:x val="4.2911577051139994E-2"/>
                  <c:y val="-9.001381747536748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5.5172027637179481E-2"/>
                  <c:y val="-2.250345436884186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5-6 лет 2010</c:v>
                </c:pt>
                <c:pt idx="1">
                  <c:v>6-7 лет 2011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5.5172027637179481E-2"/>
                  <c:y val="-6.751036310652592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7432478223219433E-2"/>
                  <c:y val="-2.02531089319577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5-6 лет 2010</c:v>
                </c:pt>
                <c:pt idx="1">
                  <c:v>6-7 лет 2011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hape val="cylinder"/>
        <c:axId val="86415616"/>
        <c:axId val="86429696"/>
        <c:axId val="0"/>
      </c:bar3DChart>
      <c:catAx>
        <c:axId val="86415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86429696"/>
        <c:crosses val="autoZero"/>
        <c:auto val="1"/>
        <c:lblAlgn val="ctr"/>
        <c:lblOffset val="100"/>
      </c:catAx>
      <c:valAx>
        <c:axId val="864296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395"/>
            </a:pPr>
            <a:endParaRPr lang="ru-RU"/>
          </a:p>
        </c:txPr>
        <c:crossAx val="8641561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</c:legend>
    <c:plotVisOnly val="1"/>
    <c:dispBlanksAs val="gap"/>
  </c:chart>
  <c:txPr>
    <a:bodyPr/>
    <a:lstStyle/>
    <a:p>
      <a:pPr>
        <a:defRPr sz="1795" b="1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B06AD9-A6AB-49A4-92C1-FF3AEC6C2EF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C4DBF-23FB-4127-B27A-DF07561D8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60B62-E681-4B34-BAD3-3C09411210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986B7-C9FD-4FD5-ACB9-4465E54AF8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/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9FE5-F461-4AFF-8CE9-14BD634B8ADD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7427-6D56-44C4-8403-CAEA5639C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202D-65F1-4FE9-9B3F-CED3A7A976BA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1E92-41EA-4730-AA85-E3AFC2029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FF17-B235-4CD2-A4AE-4F2F22829B12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CDDB-43CC-4CD2-AF62-9A2C52D66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BF3D-6220-43A6-A5D4-1F4272F28EB3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134B-F073-4EAD-8C84-7BCAD66F77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A6EC-BFA7-473D-A22A-542E436A8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D29F-2E0E-4A25-9ADA-1E3B43DB7EBE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2339-792E-405C-A93E-D895E9F4E3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CD7B-7E1A-4902-BD27-D0943F6062A3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8072-854E-4547-957F-25EF00A4E1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8C0B-0227-49F0-9304-0A7F5E1E9F9B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9BAC-A0CB-407D-9AC4-36B737C512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EC3A-0723-41A2-AF2B-FD75AEF9CE4B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ADFA-7CBF-4618-AF01-E4E68483F4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3640-DFAB-4DD4-91F1-66859EB0E702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E9C6-93A4-4221-B0E9-D2D4378D3E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509A-7FBE-41F8-BF66-CF9CAA23E047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A42F-DAA8-48B0-B8AD-31B90D462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B99E-03C5-4A3E-8F80-DFFCCD51CE53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95D3-3674-4813-88DF-8DDA33DA00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F168-CE2F-4429-9F53-C594B729A852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0B6C-4CCD-4575-A2B0-2CA0D80C5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8543-3F35-4C71-A723-2F4264C53720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7685-5EBF-47C2-90BE-29E6934F03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6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31983E-900F-4FAB-8C4A-B61333929B66}" type="datetimeFigureOut">
              <a:rPr lang="ru-RU"/>
              <a:pPr>
                <a:defRPr/>
              </a:pPr>
              <a:t>28.03.2012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A2FA68-E967-4DE0-9E03-BB81C631D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9" r:id="rId13"/>
    <p:sldLayoutId id="2147483747" r:id="rId14"/>
  </p:sldLayoutIdLst>
  <p:transition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 cap="all" spc="20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image" Target="../media/image18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101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642918"/>
            <a:ext cx="8715436" cy="599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4305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>Муниципальное АВТОНОМНОЕ дошкольное </a:t>
            </a:r>
            <a:br>
              <a:rPr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</a:br>
            <a:r>
              <a:rPr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>образовательное учреждение</a:t>
            </a:r>
            <a:r>
              <a:rPr lang="en-US"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en-US"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</a:br>
            <a:r>
              <a:rPr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>новоуральского городского округа </a:t>
            </a:r>
            <a:r>
              <a:rPr lang="en-US"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en-US"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</a:br>
            <a:r>
              <a:rPr sz="2000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>детский сад комбинированного вида «Росинка», </a:t>
            </a:r>
            <a:r>
              <a:rPr sz="2000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sz="2000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</a:br>
            <a:r>
              <a:rPr sz="2000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>обособленное структурное подразделение - </a:t>
            </a:r>
            <a:r>
              <a:rPr sz="2400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sz="2400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</a:br>
            <a:r>
              <a:rPr sz="2400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> детский сад № 10 «Теремок»</a:t>
            </a:r>
            <a:endParaRPr sz="2400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928813"/>
            <a:ext cx="9144000" cy="33575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Управление внедрением новых технологий организации образовательного процесса</a:t>
            </a:r>
          </a:p>
          <a:p>
            <a:pPr>
              <a:lnSpc>
                <a:spcPct val="90000"/>
              </a:lnSpc>
              <a:defRPr/>
            </a:pPr>
            <a:r>
              <a:rPr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в детском саду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38" y="5643563"/>
            <a:ext cx="6572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Людмила Алексеевна Панина</a:t>
            </a:r>
          </a:p>
          <a:p>
            <a:pPr algn="r">
              <a:defRPr/>
            </a:pPr>
            <a:r>
              <a:rPr lang="ru-RU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заведующий д/с № 10 «Теремок»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214422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dirty="0" smtClean="0">
                <a:solidFill>
                  <a:schemeClr val="tx1"/>
                </a:solidFill>
              </a:rPr>
              <a:t>Модель управления образовательным процессом в детском саду</a:t>
            </a:r>
            <a:r>
              <a:rPr sz="2800" dirty="0" smtClean="0"/>
              <a:t> 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984250" cy="423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1 этап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935037" cy="4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2 этап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39750" y="4941888"/>
            <a:ext cx="935038" cy="4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этап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2268538" y="1916113"/>
            <a:ext cx="1943100" cy="784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нововведения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2268538" y="3357563"/>
            <a:ext cx="2016125" cy="758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Внедрение нововведения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286000" y="4652963"/>
            <a:ext cx="1998663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 результатов внедрения нововведения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572000" y="3500438"/>
            <a:ext cx="1223963" cy="4238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 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227763" y="1557338"/>
            <a:ext cx="2376487" cy="698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92075" indent="-9207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Информационно-аналитическая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011863" y="2349500"/>
            <a:ext cx="2447925" cy="3968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6227763" y="2420938"/>
            <a:ext cx="2376487" cy="698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Мотивационно-целевая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6227763" y="3284538"/>
            <a:ext cx="244792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Планово-прогностическая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6227763" y="4149725"/>
            <a:ext cx="2447925" cy="698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Организационно-исполнительная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6227763" y="5013325"/>
            <a:ext cx="2447925" cy="698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Контрольно-диагностическая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6227763" y="5876925"/>
            <a:ext cx="2447925" cy="698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Регулятивно-коррекционная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51" name="AutoShape 19"/>
          <p:cNvSpPr>
            <a:spLocks noChangeArrowheads="1"/>
          </p:cNvSpPr>
          <p:nvPr/>
        </p:nvSpPr>
        <p:spPr bwMode="auto">
          <a:xfrm>
            <a:off x="755650" y="2708275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2" name="AutoShape 20"/>
          <p:cNvSpPr>
            <a:spLocks noChangeArrowheads="1"/>
          </p:cNvSpPr>
          <p:nvPr/>
        </p:nvSpPr>
        <p:spPr bwMode="auto">
          <a:xfrm>
            <a:off x="755650" y="4076700"/>
            <a:ext cx="358775" cy="647700"/>
          </a:xfrm>
          <a:prstGeom prst="downArrow">
            <a:avLst>
              <a:gd name="adj1" fmla="val 50000"/>
              <a:gd name="adj2" fmla="val 4513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3" name="AutoShape 21"/>
          <p:cNvSpPr>
            <a:spLocks noChangeArrowheads="1"/>
          </p:cNvSpPr>
          <p:nvPr/>
        </p:nvSpPr>
        <p:spPr bwMode="auto">
          <a:xfrm>
            <a:off x="1619250" y="22764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4" name="AutoShape 22"/>
          <p:cNvSpPr>
            <a:spLocks noChangeArrowheads="1"/>
          </p:cNvSpPr>
          <p:nvPr/>
        </p:nvSpPr>
        <p:spPr bwMode="auto">
          <a:xfrm>
            <a:off x="1547813" y="3644900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5" name="AutoShape 23"/>
          <p:cNvSpPr>
            <a:spLocks noChangeArrowheads="1"/>
          </p:cNvSpPr>
          <p:nvPr/>
        </p:nvSpPr>
        <p:spPr bwMode="auto">
          <a:xfrm>
            <a:off x="1619250" y="5084763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6" name="Line 24"/>
          <p:cNvSpPr>
            <a:spLocks noChangeShapeType="1"/>
          </p:cNvSpPr>
          <p:nvPr/>
        </p:nvSpPr>
        <p:spPr bwMode="auto">
          <a:xfrm>
            <a:off x="5076825" y="1844675"/>
            <a:ext cx="0" cy="17287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>
            <a:off x="5076825" y="3933825"/>
            <a:ext cx="0" cy="2303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8" name="Line 26"/>
          <p:cNvSpPr>
            <a:spLocks noChangeShapeType="1"/>
          </p:cNvSpPr>
          <p:nvPr/>
        </p:nvSpPr>
        <p:spPr bwMode="auto">
          <a:xfrm>
            <a:off x="5076825" y="1844675"/>
            <a:ext cx="11509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59" name="Line 27"/>
          <p:cNvSpPr>
            <a:spLocks noChangeShapeType="1"/>
          </p:cNvSpPr>
          <p:nvPr/>
        </p:nvSpPr>
        <p:spPr bwMode="auto">
          <a:xfrm>
            <a:off x="5076825" y="2708275"/>
            <a:ext cx="12239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>
            <a:off x="4211638" y="2349500"/>
            <a:ext cx="8651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1" name="Line 29"/>
          <p:cNvSpPr>
            <a:spLocks noChangeShapeType="1"/>
          </p:cNvSpPr>
          <p:nvPr/>
        </p:nvSpPr>
        <p:spPr bwMode="auto">
          <a:xfrm>
            <a:off x="4284663" y="3716338"/>
            <a:ext cx="287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2" name="Line 30"/>
          <p:cNvSpPr>
            <a:spLocks noChangeShapeType="1"/>
          </p:cNvSpPr>
          <p:nvPr/>
        </p:nvSpPr>
        <p:spPr bwMode="auto">
          <a:xfrm>
            <a:off x="5795963" y="3716338"/>
            <a:ext cx="431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3" name="Line 31"/>
          <p:cNvSpPr>
            <a:spLocks noChangeShapeType="1"/>
          </p:cNvSpPr>
          <p:nvPr/>
        </p:nvSpPr>
        <p:spPr bwMode="auto">
          <a:xfrm>
            <a:off x="4284663" y="5229225"/>
            <a:ext cx="7921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>
            <a:off x="5076825" y="6237288"/>
            <a:ext cx="11509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6" name="Line 34"/>
          <p:cNvSpPr>
            <a:spLocks noChangeShapeType="1"/>
          </p:cNvSpPr>
          <p:nvPr/>
        </p:nvSpPr>
        <p:spPr bwMode="auto">
          <a:xfrm>
            <a:off x="5076825" y="4508500"/>
            <a:ext cx="11509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7" name="Line 35"/>
          <p:cNvSpPr>
            <a:spLocks noChangeShapeType="1"/>
          </p:cNvSpPr>
          <p:nvPr/>
        </p:nvSpPr>
        <p:spPr bwMode="auto">
          <a:xfrm>
            <a:off x="5076825" y="5229225"/>
            <a:ext cx="11509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69" name="Line 37"/>
          <p:cNvSpPr>
            <a:spLocks noChangeShapeType="1"/>
          </p:cNvSpPr>
          <p:nvPr/>
        </p:nvSpPr>
        <p:spPr bwMode="auto">
          <a:xfrm>
            <a:off x="8893175" y="1773238"/>
            <a:ext cx="0" cy="47513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70" name="Line 38"/>
          <p:cNvSpPr>
            <a:spLocks noChangeShapeType="1"/>
          </p:cNvSpPr>
          <p:nvPr/>
        </p:nvSpPr>
        <p:spPr bwMode="auto">
          <a:xfrm>
            <a:off x="8604250" y="1773238"/>
            <a:ext cx="288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71" name="Line 39"/>
          <p:cNvSpPr>
            <a:spLocks noChangeShapeType="1"/>
          </p:cNvSpPr>
          <p:nvPr/>
        </p:nvSpPr>
        <p:spPr bwMode="auto">
          <a:xfrm>
            <a:off x="8604250" y="2708275"/>
            <a:ext cx="288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8675688" y="3644900"/>
            <a:ext cx="2174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73" name="Line 41"/>
          <p:cNvSpPr>
            <a:spLocks noChangeShapeType="1"/>
          </p:cNvSpPr>
          <p:nvPr/>
        </p:nvSpPr>
        <p:spPr bwMode="auto">
          <a:xfrm>
            <a:off x="8675688" y="4437063"/>
            <a:ext cx="2174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74" name="Line 42"/>
          <p:cNvSpPr>
            <a:spLocks noChangeShapeType="1"/>
          </p:cNvSpPr>
          <p:nvPr/>
        </p:nvSpPr>
        <p:spPr bwMode="auto">
          <a:xfrm>
            <a:off x="8675688" y="5300663"/>
            <a:ext cx="2174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75" name="Line 43"/>
          <p:cNvSpPr>
            <a:spLocks noChangeShapeType="1"/>
          </p:cNvSpPr>
          <p:nvPr/>
        </p:nvSpPr>
        <p:spPr bwMode="auto">
          <a:xfrm>
            <a:off x="8675688" y="6237288"/>
            <a:ext cx="2174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2867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инновационными процессами в детском саду</a:t>
            </a:r>
          </a:p>
        </p:txBody>
      </p:sp>
      <p:graphicFrame>
        <p:nvGraphicFramePr>
          <p:cNvPr id="190618" name="Group 154"/>
          <p:cNvGraphicFramePr>
            <a:graphicFrameLocks noGrp="1"/>
          </p:cNvGraphicFramePr>
          <p:nvPr>
            <p:ph type="tbl" idx="1"/>
          </p:nvPr>
        </p:nvGraphicFramePr>
        <p:xfrm>
          <a:off x="0" y="1000125"/>
          <a:ext cx="9144000" cy="5918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14546"/>
                <a:gridCol w="6929454"/>
              </a:tblGrid>
              <a:tr h="1500199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Информационно-аналитическая</a:t>
                      </a: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Мотивационно – целевая функция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динамического банка данных о внутренних и внешних ресурсах;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анализ хода осуществления ИД, достижений детей, эффективности </a:t>
                      </a:r>
                      <a:r>
                        <a:rPr kumimoji="0" lang="ru-RU" sz="15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ИД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__________________________________________________________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определение стратегических целей ИД и мотивации педагогов к ИД;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создание эффективной системы морального и материального стимулирования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77779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Планово – прогностическая функция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5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Планирование деятельности и прогнозирование результатов.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83805">
                <a:tc>
                  <a:txBody>
                    <a:bodyPr/>
                    <a:lstStyle/>
                    <a:p>
                      <a:pPr marL="873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Организационно- исполнительская</a:t>
                      </a:r>
                    </a:p>
                    <a:p>
                      <a:pPr marL="873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функция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условий для осуществления ИД;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индивидуальное сопровождение детей группы риска;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Анализ результатов работы коллектива в инновационном режиме.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49531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Контрольно - диагностическая функция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Контроль: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создания нормативно-правовой процедуры;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этапа внедрения и хода ИД;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выполнения графика обследования достижений детей, динамики.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77779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Регулятивно – коррекционная функция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5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Внесение корректив, выбор эффективных методов и средств.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0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0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7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dirty="0" smtClean="0"/>
              <a:t>2. В</a:t>
            </a:r>
            <a:r>
              <a:rPr smtClean="0"/>
              <a:t>несение корректив в циклограммы деятельности специалистов</a:t>
            </a:r>
            <a:endParaRPr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3116"/>
            <a:ext cx="8472518" cy="450059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Совет специалистов по обсуждению циклограмм  деятельности педагогов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Утверждение циклограмм деятельности специалистов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Участие специалистов в планировании и подготовке к совместной деятельности с детьми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Работа специалистов ассистентами в Центрах активности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-10000"/>
          </a:blip>
          <a:stretch>
            <a:fillRect/>
          </a:stretch>
        </p:blipFill>
        <p:spPr>
          <a:xfrm>
            <a:off x="2143108" y="214290"/>
            <a:ext cx="5472095" cy="6468103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38" cy="100012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320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3. Система морального и материального стимулирования</a:t>
            </a:r>
            <a:endParaRPr sz="3200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85750" y="1143000"/>
            <a:ext cx="3857625" cy="107156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Моральное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857750" y="1143000"/>
            <a:ext cx="3857625" cy="10715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2286000"/>
            <a:ext cx="4143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Поощрение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Благодарностью, грамотой и т.д.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714750"/>
            <a:ext cx="4143375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Возможность самореализации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0" y="5214938"/>
            <a:ext cx="4143375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/>
              <a:t>Самомотивация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3" y="2357438"/>
            <a:ext cx="4143375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Стимулирующие выплаты и надбавки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3" y="3643313"/>
            <a:ext cx="4143375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 повышении квалификационной категории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3" y="5143500"/>
            <a:ext cx="4143375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Ценные подарки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428625" y="1773238"/>
            <a:ext cx="3135313" cy="461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Здоровьесбережение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5857875" y="1773238"/>
            <a:ext cx="2786063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Профессиональное развитие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 rot="16200000">
            <a:off x="-963612" y="4500563"/>
            <a:ext cx="3240087" cy="3762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Условия труда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3643313" y="2428875"/>
            <a:ext cx="2089150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Мотивация</a:t>
            </a:r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 rot="16200000">
            <a:off x="-311150" y="4495801"/>
            <a:ext cx="3240087" cy="385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питания</a:t>
            </a:r>
          </a:p>
        </p:txBody>
      </p:sp>
      <p:sp>
        <p:nvSpPr>
          <p:cNvPr id="113690" name="Text Box 26"/>
          <p:cNvSpPr txBox="1">
            <a:spLocks noChangeArrowheads="1"/>
          </p:cNvSpPr>
          <p:nvPr/>
        </p:nvSpPr>
        <p:spPr bwMode="auto">
          <a:xfrm rot="16200000">
            <a:off x="402431" y="4358482"/>
            <a:ext cx="3240087" cy="660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Оздоровительные мероприятия</a:t>
            </a:r>
          </a:p>
        </p:txBody>
      </p:sp>
      <p:sp>
        <p:nvSpPr>
          <p:cNvPr id="113691" name="Text Box 27"/>
          <p:cNvSpPr txBox="1">
            <a:spLocks noChangeArrowheads="1"/>
          </p:cNvSpPr>
          <p:nvPr/>
        </p:nvSpPr>
        <p:spPr bwMode="auto">
          <a:xfrm rot="16200000">
            <a:off x="1123950" y="4500563"/>
            <a:ext cx="3240087" cy="376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Медицинские осмотры</a:t>
            </a:r>
          </a:p>
        </p:txBody>
      </p:sp>
      <p:sp>
        <p:nvSpPr>
          <p:cNvPr id="113692" name="Text Box 28"/>
          <p:cNvSpPr txBox="1">
            <a:spLocks noChangeArrowheads="1"/>
          </p:cNvSpPr>
          <p:nvPr/>
        </p:nvSpPr>
        <p:spPr bwMode="auto">
          <a:xfrm rot="16200000">
            <a:off x="1704181" y="4496595"/>
            <a:ext cx="3241675" cy="3857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Вакцинопрофилактика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 rot="16200000">
            <a:off x="4525963" y="4403725"/>
            <a:ext cx="3314700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Самореализация и саморазвитие педагогов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 rot="16200000">
            <a:off x="5543551" y="4257675"/>
            <a:ext cx="3313112" cy="935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работы по повышению психолого-педагогической культуры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 rot="16200000">
            <a:off x="6630194" y="4394994"/>
            <a:ext cx="3313112" cy="66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Обеспечение условий для профессионального роста</a:t>
            </a:r>
          </a:p>
        </p:txBody>
      </p:sp>
      <p:sp>
        <p:nvSpPr>
          <p:cNvPr id="113696" name="AutoShape 32"/>
          <p:cNvSpPr>
            <a:spLocks noChangeArrowheads="1"/>
          </p:cNvSpPr>
          <p:nvPr/>
        </p:nvSpPr>
        <p:spPr bwMode="auto">
          <a:xfrm>
            <a:off x="428625" y="2428875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1908175" y="2420938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99" name="AutoShape 35"/>
          <p:cNvSpPr>
            <a:spLocks noChangeArrowheads="1"/>
          </p:cNvSpPr>
          <p:nvPr/>
        </p:nvSpPr>
        <p:spPr bwMode="auto">
          <a:xfrm>
            <a:off x="2555875" y="2420938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700" name="AutoShape 36"/>
          <p:cNvSpPr>
            <a:spLocks noChangeArrowheads="1"/>
          </p:cNvSpPr>
          <p:nvPr/>
        </p:nvSpPr>
        <p:spPr bwMode="auto">
          <a:xfrm>
            <a:off x="3132138" y="24209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701" name="AutoShape 37"/>
          <p:cNvSpPr>
            <a:spLocks noChangeArrowheads="1"/>
          </p:cNvSpPr>
          <p:nvPr/>
        </p:nvSpPr>
        <p:spPr bwMode="auto">
          <a:xfrm>
            <a:off x="6011863" y="2565400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704" name="AutoShape 40"/>
          <p:cNvSpPr>
            <a:spLocks noChangeArrowheads="1"/>
          </p:cNvSpPr>
          <p:nvPr/>
        </p:nvSpPr>
        <p:spPr bwMode="auto">
          <a:xfrm rot="10800000">
            <a:off x="3995738" y="1773238"/>
            <a:ext cx="1441450" cy="576262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7072313" y="2571750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8001000" y="2571750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63" name="Прямоугольник 23"/>
          <p:cNvSpPr>
            <a:spLocks noChangeArrowheads="1"/>
          </p:cNvSpPr>
          <p:nvPr/>
        </p:nvSpPr>
        <p:spPr bwMode="auto">
          <a:xfrm>
            <a:off x="142875" y="0"/>
            <a:ext cx="8858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057900" algn="l"/>
              </a:tabLst>
            </a:pPr>
            <a:r>
              <a:rPr lang="ru-RU" sz="3600" b="1">
                <a:solidFill>
                  <a:schemeClr val="tx2"/>
                </a:solidFill>
                <a:latin typeface="Times New Roman CYR"/>
                <a:cs typeface="Times New Roman" pitchFamily="18" charset="0"/>
              </a:rPr>
              <a:t>4. Методическое сопровождение </a:t>
            </a:r>
            <a:r>
              <a:rPr lang="ru-RU" sz="3600" b="1" u="sng">
                <a:solidFill>
                  <a:schemeClr val="tx2"/>
                </a:solidFill>
                <a:latin typeface="Times New Roman CYR"/>
                <a:cs typeface="Times New Roman" pitchFamily="18" charset="0"/>
              </a:rPr>
              <a:t>профессионального развития педагогов</a:t>
            </a:r>
            <a:endParaRPr lang="ru-RU" sz="3600" b="1" u="sng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" name="AutoShape 34"/>
          <p:cNvSpPr>
            <a:spLocks noChangeArrowheads="1"/>
          </p:cNvSpPr>
          <p:nvPr/>
        </p:nvSpPr>
        <p:spPr bwMode="auto">
          <a:xfrm>
            <a:off x="1143000" y="2428875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4" grpId="0" animBg="1"/>
      <p:bldP spid="113687" grpId="0" animBg="1"/>
      <p:bldP spid="113693" grpId="0" animBg="1"/>
      <p:bldP spid="113694" grpId="0" animBg="1"/>
      <p:bldP spid="113695" grpId="0" animBg="1"/>
      <p:bldP spid="1137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8" name="Rectangle 8"/>
          <p:cNvSpPr>
            <a:spLocks noGrp="1"/>
          </p:cNvSpPr>
          <p:nvPr>
            <p:ph type="title" sz="quarter"/>
          </p:nvPr>
        </p:nvSpPr>
        <p:spPr bwMode="auto">
          <a:ln w="57150"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Журналы наблюдения и</a:t>
            </a:r>
            <a:br>
              <a:rPr sz="40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sz="40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чек-листы</a:t>
            </a:r>
            <a:endParaRPr sz="4000" dirty="0" smtClean="0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7" name="Picture 17" descr="DSCF87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3" y="2428868"/>
            <a:ext cx="4704703" cy="350046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38" name="Picture 18" descr="DSCF87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 rot="1015451">
            <a:off x="5650032" y="1940464"/>
            <a:ext cx="2647914" cy="361497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5" name="Picture 9" descr="DSCF478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66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8186" name="Picture 10" descr="DSCF5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7435" y="333374"/>
            <a:ext cx="3555416" cy="26669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8191" name="Picture 15" descr="DSCF477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072066" y="3571876"/>
            <a:ext cx="3714744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8190" name="Picture 14" descr="DSCF50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71876"/>
            <a:ext cx="3786214" cy="2839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8187" name="Picture 11" descr="DSCF50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3071802" y="1285860"/>
            <a:ext cx="2749539" cy="3664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Включённость семей в образовательный процесс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357188" y="1571625"/>
          <a:ext cx="391636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278606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50" y="214313"/>
            <a:ext cx="74295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Результаты адаптации детей </a:t>
            </a:r>
            <a:r>
              <a:rPr lang="ru-RU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 условиям детского сада,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2010,2011 г.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14313" y="1571625"/>
          <a:ext cx="4214812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572000" y="1571625"/>
          <a:ext cx="4286250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ФГТ  к  организации Образовательного процесса </a:t>
            </a:r>
            <a:endParaRPr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4000500" cy="2378075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Исключение специально-организованных форм обучения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3" y="1500188"/>
            <a:ext cx="4043362" cy="2357437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Спонтанность организации ОП в группах раннего возраста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28625" y="4286250"/>
            <a:ext cx="4038600" cy="2278063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Комплексно-тематический принцип организации ОП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3" y="4286250"/>
            <a:ext cx="4038600" cy="2278063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Интеграция совместной деятельности со взрослым и самостоятельной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</a:t>
            </a:r>
            <a:r>
              <a:rPr sz="2800" u="sng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Система информационного обеспечения</a:t>
            </a:r>
            <a:endParaRPr sz="2800" u="sng" dirty="0" smtClean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714356"/>
          <a:ext cx="9144000" cy="586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62"/>
                <a:gridCol w="1643074"/>
                <a:gridCol w="1357322"/>
                <a:gridCol w="1643074"/>
                <a:gridCol w="1143008"/>
                <a:gridCol w="1143008"/>
                <a:gridCol w="1285852"/>
              </a:tblGrid>
              <a:tr h="192882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Объекты управления</a:t>
                      </a:r>
                      <a:endParaRPr lang="ru-RU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Структура детского сада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Финансово-экономические </a:t>
                      </a:r>
                      <a:r>
                        <a:rPr lang="ru-RU" baseline="0" dirty="0" smtClean="0"/>
                        <a:t> условия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Кадровые условия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Образовательный процесс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Материально-техническое обеспечение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Учет </a:t>
                      </a:r>
                    </a:p>
                    <a:p>
                      <a:pPr algn="ctr"/>
                      <a:r>
                        <a:rPr lang="ru-RU" dirty="0" smtClean="0"/>
                        <a:t>и</a:t>
                      </a:r>
                    </a:p>
                    <a:p>
                      <a:pPr algn="ctr"/>
                      <a:r>
                        <a:rPr lang="ru-RU" dirty="0" smtClean="0"/>
                        <a:t> контроль</a:t>
                      </a:r>
                      <a:endParaRPr lang="ru-RU" dirty="0"/>
                    </a:p>
                  </a:txBody>
                  <a:tcPr vert="vert270"/>
                </a:tc>
              </a:tr>
              <a:tr h="39405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Критерии</a:t>
                      </a:r>
                      <a:r>
                        <a:rPr lang="ru-RU" sz="2800" b="1" baseline="0" dirty="0" smtClean="0"/>
                        <a:t> оценки</a:t>
                      </a:r>
                      <a:endParaRPr lang="ru-RU" sz="2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Укомплектованность  детьми и кадрами.</a:t>
                      </a:r>
                    </a:p>
                    <a:p>
                      <a:r>
                        <a:rPr lang="ru-RU" b="1" dirty="0" smtClean="0"/>
                        <a:t>* Отсутствие жалоб:</a:t>
                      </a:r>
                    </a:p>
                    <a:p>
                      <a:pPr marL="0" indent="0"/>
                      <a:r>
                        <a:rPr lang="ru-RU" b="1" dirty="0" smtClean="0"/>
                        <a:t>- потребителей услуг,</a:t>
                      </a:r>
                    </a:p>
                    <a:p>
                      <a:pPr marL="0" indent="0"/>
                      <a:r>
                        <a:rPr lang="ru-RU" b="1" dirty="0" smtClean="0"/>
                        <a:t>-</a:t>
                      </a:r>
                      <a:r>
                        <a:rPr lang="ru-RU" b="1" baseline="0" dirty="0" smtClean="0"/>
                        <a:t> сотрудников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</a:t>
                      </a:r>
                      <a:r>
                        <a:rPr lang="ru-RU" sz="1600" b="1" dirty="0" smtClean="0"/>
                        <a:t>Система морального, материального стимулирования.</a:t>
                      </a:r>
                    </a:p>
                    <a:p>
                      <a:r>
                        <a:rPr lang="ru-RU" sz="1600" b="1" dirty="0" smtClean="0"/>
                        <a:t>*Рост видов платных образовательных услуг.</a:t>
                      </a:r>
                    </a:p>
                    <a:p>
                      <a:r>
                        <a:rPr lang="ru-RU" sz="1600" b="1" dirty="0" smtClean="0"/>
                        <a:t>*Охват детей </a:t>
                      </a:r>
                      <a:r>
                        <a:rPr lang="ru-RU" sz="1600" b="1" dirty="0" err="1" smtClean="0"/>
                        <a:t>д</a:t>
                      </a:r>
                      <a:r>
                        <a:rPr lang="ru-RU" sz="1600" b="1" dirty="0" smtClean="0"/>
                        <a:t>/с</a:t>
                      </a:r>
                      <a:r>
                        <a:rPr lang="ru-RU" sz="1600" b="1" baseline="0" dirty="0" smtClean="0"/>
                        <a:t> и микрорайона.</a:t>
                      </a:r>
                      <a:endParaRPr lang="ru-RU" sz="16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*Рост квалификации.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*Рост</a:t>
                      </a:r>
                      <a:r>
                        <a:rPr lang="ru-RU" sz="1600" b="1" baseline="0" dirty="0" smtClean="0"/>
                        <a:t> количества педагогов, участвующих в  ИД.</a:t>
                      </a:r>
                    </a:p>
                    <a:p>
                      <a:r>
                        <a:rPr lang="ru-RU" sz="1600" b="1" baseline="0" dirty="0" smtClean="0"/>
                        <a:t>*Открытость опыта.</a:t>
                      </a:r>
                    </a:p>
                    <a:p>
                      <a:r>
                        <a:rPr lang="ru-RU" sz="1600" b="1" baseline="0" dirty="0" smtClean="0"/>
                        <a:t>*Общественное признание инноваций</a:t>
                      </a:r>
                      <a:endParaRPr lang="ru-RU" sz="16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Динамика </a:t>
                      </a:r>
                      <a:r>
                        <a:rPr lang="ru-RU" b="1" baseline="0" dirty="0" smtClean="0"/>
                        <a:t> образовательных достижений детей.</a:t>
                      </a:r>
                    </a:p>
                    <a:p>
                      <a:r>
                        <a:rPr lang="ru-RU" b="1" baseline="0" dirty="0" smtClean="0"/>
                        <a:t>* Участие в конкурсах и выставках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* Пополнение материально-технической</a:t>
                      </a:r>
                      <a:r>
                        <a:rPr lang="ru-RU" b="1" baseline="0" dirty="0" smtClean="0"/>
                        <a:t> базы.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ru-RU" b="1" baseline="0" dirty="0" smtClean="0"/>
                        <a:t>Количество проверок</a:t>
                      </a:r>
                      <a:endParaRPr lang="ru-RU" b="1" dirty="0" smtClean="0"/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b="1" dirty="0" smtClean="0"/>
                        <a:t>Отсутствие невыполненных предписаний надзорных органов.</a:t>
                      </a:r>
                    </a:p>
                    <a:p>
                      <a:pPr>
                        <a:buFont typeface="Arial" charset="0"/>
                        <a:buNone/>
                      </a:pPr>
                      <a:endParaRPr lang="ru-RU" b="1" dirty="0" smtClean="0"/>
                    </a:p>
                  </a:txBody>
                  <a:tcPr vert="vert270"/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8625" y="1857375"/>
          <a:ext cx="8272463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0"/>
            <a:ext cx="84296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Психологическая готовность 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обучению в школе (П.Я. </a:t>
            </a:r>
            <a:r>
              <a:rPr lang="ru-RU" sz="40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Кеэс</a:t>
            </a:r>
            <a:r>
              <a:rPr lang="ru-RU" sz="4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64399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 развития общих способностей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/по методике Н.Е. </a:t>
            </a:r>
            <a:r>
              <a:rPr lang="ru-RU" sz="24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Веракса</a:t>
            </a:r>
            <a:r>
              <a:rPr lang="ru-RU" sz="24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1143000"/>
          <a:ext cx="4572000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429125" y="1214438"/>
          <a:ext cx="4500563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канирование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86578" y="1285860"/>
            <a:ext cx="2123842" cy="3214686"/>
          </a:xfrm>
          <a:prstGeom prst="round2DiagRect">
            <a:avLst>
              <a:gd name="adj1" fmla="val 28974"/>
              <a:gd name="adj2" fmla="val 0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сканирование0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071678"/>
            <a:ext cx="2143140" cy="3429000"/>
          </a:xfrm>
          <a:prstGeom prst="round2DiagRect">
            <a:avLst>
              <a:gd name="adj1" fmla="val 38563"/>
              <a:gd name="adj2" fmla="val 0"/>
            </a:avLst>
          </a:prstGeom>
          <a:ln w="76200">
            <a:solidFill>
              <a:srgbClr val="CC99FF"/>
            </a:solidFill>
          </a:ln>
        </p:spPr>
      </p:pic>
      <p:pic>
        <p:nvPicPr>
          <p:cNvPr id="7" name="Рисунок 6" descr="сканирование0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2786058"/>
            <a:ext cx="2269514" cy="3324359"/>
          </a:xfrm>
          <a:prstGeom prst="round2DiagRect">
            <a:avLst>
              <a:gd name="adj1" fmla="val 24179"/>
              <a:gd name="adj2" fmla="val 0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сканирование00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429000"/>
            <a:ext cx="2234564" cy="3214686"/>
          </a:xfrm>
          <a:prstGeom prst="round2DiagRect">
            <a:avLst>
              <a:gd name="adj1" fmla="val 23602"/>
              <a:gd name="adj2" fmla="val 0"/>
            </a:avLst>
          </a:prstGeom>
          <a:ln w="76200">
            <a:solidFill>
              <a:srgbClr val="CC99FF"/>
            </a:solidFill>
          </a:ln>
        </p:spPr>
      </p:pic>
      <p:sp>
        <p:nvSpPr>
          <p:cNvPr id="6" name="Круглая лента лицом вниз 5"/>
          <p:cNvSpPr/>
          <p:nvPr/>
        </p:nvSpPr>
        <p:spPr>
          <a:xfrm>
            <a:off x="0" y="214313"/>
            <a:ext cx="9144000" cy="1000125"/>
          </a:xfrm>
          <a:prstGeom prst="ellipse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Отзывы родителей</a:t>
            </a:r>
          </a:p>
        </p:txBody>
      </p:sp>
      <p:pic>
        <p:nvPicPr>
          <p:cNvPr id="26631" name="Рисунок 7" descr="det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4929188"/>
            <a:ext cx="2460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9" descr="J007906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1357313"/>
            <a:ext cx="22542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88" y="3429000"/>
            <a:ext cx="4905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50" y="2643188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86125" y="1500188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88" y="2286000"/>
            <a:ext cx="4905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15313" y="1285875"/>
            <a:ext cx="4905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86000" y="571500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50" y="500063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1" name="Picture 9" descr="DSCF48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620713"/>
            <a:ext cx="4264025" cy="5688012"/>
          </a:xfrm>
          <a:prstGeom prst="round2DiagRect">
            <a:avLst>
              <a:gd name="adj1" fmla="val 41823"/>
              <a:gd name="adj2" fmla="val 0"/>
            </a:avLst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7162" name="Picture 10" descr="DSCF48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642918"/>
            <a:ext cx="3868279" cy="5572164"/>
          </a:xfrm>
          <a:prstGeom prst="round2DiagRect">
            <a:avLst>
              <a:gd name="adj1" fmla="val 32504"/>
              <a:gd name="adj2" fmla="val 0"/>
            </a:avLst>
          </a:prstGeom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Наши достижения</a:t>
            </a:r>
          </a:p>
        </p:txBody>
      </p:sp>
      <p:pic>
        <p:nvPicPr>
          <p:cNvPr id="193539" name="Picture 3" descr="img1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341438"/>
            <a:ext cx="1760537" cy="2303462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3540" name="Picture 4" descr="img1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5688" y="4076700"/>
            <a:ext cx="1614487" cy="227647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3541" name="Picture 5" descr="img1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285875"/>
            <a:ext cx="1677988" cy="2224088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3542" name="Picture 6" descr="img1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1357313"/>
            <a:ext cx="1557337" cy="22320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3543" name="Picture 7" descr="img1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17575" y="4005263"/>
            <a:ext cx="1782763" cy="23749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3544" name="Picture 8" descr="img1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938" y="4005263"/>
            <a:ext cx="1662112" cy="2303462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93545" name="Picture 9" descr="img1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1341438"/>
            <a:ext cx="1654175" cy="2303462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  <a:effectLst>
            <a:outerShdw dist="107763" dir="189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Pictures\Мои сканированные изображения\2011-04 (апр)\сканирование0022.jpg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2071670" y="500018"/>
            <a:ext cx="5143536" cy="5929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571612"/>
            <a:ext cx="7215238" cy="378565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ndalus" pitchFamily="18" charset="-78"/>
              </a:rPr>
              <a:t>Желаем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ndalus" pitchFamily="18" charset="-78"/>
              </a:rPr>
              <a:t>успехов!</a:t>
            </a:r>
          </a:p>
        </p:txBody>
      </p:sp>
      <p:pic>
        <p:nvPicPr>
          <p:cNvPr id="30723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2071688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688" y="2071688"/>
            <a:ext cx="4365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2500313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1785938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38" y="2571750"/>
            <a:ext cx="4905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000250"/>
            <a:ext cx="4905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2214563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75" y="2571750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1643063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2357438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4071938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4357688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4714875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4071938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4071938"/>
            <a:ext cx="490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4286250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8" y="4714875"/>
            <a:ext cx="4905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0" y="4143375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4071938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0" y="4714875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0" y="4286250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4572000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4071938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6625" y="4572000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643313"/>
            <a:ext cx="4905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8" descr="C:\Documents and Settings\Учитель\Мои документы\Мои рисунки\анимация\Звёзды снежинки\38b44618cfc1579e0781d8d57f8edde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25" y="4714875"/>
            <a:ext cx="490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4800" u="sng" dirty="0" smtClean="0"/>
              <a:t>Цель управленческой деятельности: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indent="22225" algn="ctr" eaLnBrk="1" hangingPunct="1">
              <a:buFont typeface="Wingdings" pitchFamily="2" charset="2"/>
              <a:buNone/>
            </a:pPr>
            <a:r>
              <a:rPr lang="ru-RU" sz="4600" b="1" smtClean="0"/>
              <a:t>повышение качества образования </a:t>
            </a:r>
          </a:p>
          <a:p>
            <a:pPr indent="22225" algn="ctr" eaLnBrk="1" hangingPunct="1">
              <a:buFont typeface="Wingdings" pitchFamily="2" charset="2"/>
              <a:buNone/>
            </a:pPr>
            <a:r>
              <a:rPr lang="ru-RU" sz="4600" b="1" smtClean="0"/>
              <a:t>посредством  управления внедрением новых технологий организации образовательного процесса в детском саду</a:t>
            </a:r>
            <a:endParaRPr lang="ru-RU" sz="4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u="sng" smtClean="0"/>
              <a:t>Задачи</a:t>
            </a:r>
            <a:endParaRPr u="sng" dirty="0" smtClean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313" y="928688"/>
            <a:ext cx="8715375" cy="642937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1. Разработать Образовательную программу , Модель организации и управления  организацией  образовательного процесса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313" y="1928813"/>
            <a:ext cx="8715375" cy="500062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2. Внести коррективы в циклограммы деятельности специалистов.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2786063"/>
            <a:ext cx="8715375" cy="500062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3. Создать систему морального и материального стимулирования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313" y="3571875"/>
            <a:ext cx="8715375" cy="500063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4. Обеспечить эффективное методическое сопровождение педагогов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313" y="4357688"/>
            <a:ext cx="8715375" cy="642937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5. Способствовать вовлечению родителей в процесс планирования, организации  и управления  образовательным процессом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4313" y="5286375"/>
            <a:ext cx="8715375" cy="500063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6.Создать предметно-пространственную и предметно-развивающую среду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313" y="6000750"/>
            <a:ext cx="8715375" cy="500063"/>
          </a:xfrm>
          <a:prstGeom prst="round2DiagRect">
            <a:avLst>
              <a:gd name="adj1" fmla="val 50000"/>
              <a:gd name="adj2" fmla="val 0"/>
            </a:avLst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7. Совершенствовать систему информационного обеспечения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631825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u="sng" dirty="0" smtClean="0"/>
              <a:t>Предполагаемый результат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idx="1"/>
          </p:nvPr>
        </p:nvSpPr>
        <p:spPr>
          <a:xfrm>
            <a:off x="250825" y="857232"/>
            <a:ext cx="8678893" cy="571504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smtClean="0"/>
              <a:t>соответствие целей, содержания,  результатов образовательной деятельности требованиям ФГТ ;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smtClean="0"/>
              <a:t>наличие  Образовательной программы, циклограмм деятельности специалистов;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smtClean="0"/>
              <a:t>снижение заболеваемости детей и  повышение уровня физической подготовленности детей; 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err="1" smtClean="0"/>
              <a:t>сформированность</a:t>
            </a:r>
            <a:r>
              <a:rPr lang="ru-RU" sz="2600" b="1" i="1" dirty="0" smtClean="0"/>
              <a:t>  интегративных качеств детей; 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smtClean="0"/>
              <a:t>легкая адаптация воспитанников к новым жизненным условиям в детском саду и в школе, их эмоциональное благополучие;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smtClean="0"/>
              <a:t>профессиональное развитие  педагогов: повышение уровня квалификации, образовательного уровня, мотивации к инновационной деятельности;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smtClean="0"/>
              <a:t>включенность родителей в планирование, организацию и управление образовательным процессом  ДОУ;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i="1" dirty="0" smtClean="0"/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600" b="1" i="1" dirty="0" smtClean="0"/>
              <a:t>удовлетворенность потребителей услуг деятельностью детского сада</a:t>
            </a:r>
          </a:p>
          <a:p>
            <a:pPr marL="274638" indent="-27463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i="1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Кадровый потенциал</a:t>
            </a:r>
            <a:endParaRPr dirty="0"/>
          </a:p>
        </p:txBody>
      </p:sp>
      <p:sp>
        <p:nvSpPr>
          <p:cNvPr id="4" name="Капля 3"/>
          <p:cNvSpPr/>
          <p:nvPr/>
        </p:nvSpPr>
        <p:spPr>
          <a:xfrm>
            <a:off x="357188" y="4000500"/>
            <a:ext cx="3714750" cy="2571750"/>
          </a:xfrm>
          <a:prstGeom prst="teardrop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Штатная численность педагогов и ее фактическое наличие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>
            <a:off x="4643438" y="4000500"/>
            <a:ext cx="3929062" cy="2571750"/>
          </a:xfrm>
          <a:prstGeom prst="teardrop">
            <a:avLst>
              <a:gd name="adj" fmla="val 102588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Образовательный уровень и профессиональная квалификация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6" name="Капля 5"/>
          <p:cNvSpPr/>
          <p:nvPr/>
        </p:nvSpPr>
        <p:spPr>
          <a:xfrm>
            <a:off x="4429125" y="1000125"/>
            <a:ext cx="4286250" cy="2714625"/>
          </a:xfrm>
          <a:prstGeom prst="teardrop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Психологическая готовность к инновациям, способность к достижению позитивного результата</a:t>
            </a:r>
          </a:p>
        </p:txBody>
      </p:sp>
      <p:sp>
        <p:nvSpPr>
          <p:cNvPr id="7" name="Капля 6"/>
          <p:cNvSpPr/>
          <p:nvPr/>
        </p:nvSpPr>
        <p:spPr>
          <a:xfrm>
            <a:off x="214313" y="928688"/>
            <a:ext cx="3929062" cy="2786062"/>
          </a:xfrm>
          <a:prstGeom prst="teardrop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Способность к творческим преобразованиям и положительная мотивация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Типы реагирования  педагогов на инновации</a:t>
            </a:r>
            <a:endParaRPr dirty="0"/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5143500"/>
        </p:xfrm>
        <a:graphic>
          <a:graphicData uri="http://schemas.openxmlformats.org/presentationml/2006/ole">
            <p:oleObj spid="_x0000_s1026" r:id="rId3" imgW="8230313" imgH="5145470" progId="Excel.Chart.8">
              <p:embed/>
            </p:oleObj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7158" y="0"/>
            <a:ext cx="8501122" cy="857256"/>
          </a:xfrm>
          <a:prstGeom prst="round2DiagRect">
            <a:avLst>
              <a:gd name="adj1" fmla="val 50000"/>
              <a:gd name="adj2" fmla="val 50000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Инновационные направления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1071546"/>
            <a:ext cx="9144000" cy="1143008"/>
          </a:xfrm>
          <a:prstGeom prst="round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 </a:t>
            </a:r>
            <a:r>
              <a:rPr lang="ru-RU" sz="2800" b="1" dirty="0">
                <a:latin typeface="+mj-lt"/>
              </a:rPr>
              <a:t>Обеспечение государственно-общественного характера управления дошкольным образовательным учреждением</a:t>
            </a:r>
            <a:r>
              <a:rPr lang="ru-RU" sz="2400" b="1" dirty="0">
                <a:latin typeface="+mj-lt"/>
              </a:rPr>
              <a:t>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2357430"/>
            <a:ext cx="9144000" cy="785818"/>
          </a:xfrm>
          <a:prstGeom prst="round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800" b="1" dirty="0">
                <a:latin typeface="+mj-lt"/>
              </a:rPr>
              <a:t>Внедрение новых форм дошкольного образования</a:t>
            </a:r>
            <a:r>
              <a:rPr lang="ru-RU" sz="2400" dirty="0"/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0" y="3286124"/>
            <a:ext cx="9144000" cy="1071570"/>
          </a:xfrm>
          <a:prstGeom prst="round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>
                <a:latin typeface="+mj-lt"/>
              </a:rPr>
              <a:t>Внедрение системы работы  </a:t>
            </a:r>
            <a:r>
              <a:rPr lang="ru-RU" sz="2800" b="1" dirty="0" err="1">
                <a:latin typeface="+mj-lt"/>
              </a:rPr>
              <a:t>В.Г.Алямовской</a:t>
            </a:r>
            <a:r>
              <a:rPr lang="ru-RU" sz="2800" b="1" dirty="0">
                <a:latin typeface="+mj-lt"/>
              </a:rPr>
              <a:t> по оздоровлению и физическому развитию детей.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4500570"/>
            <a:ext cx="9144000" cy="928694"/>
          </a:xfrm>
          <a:prstGeom prst="round2DiagRect">
            <a:avLst>
              <a:gd name="adj1" fmla="val 50000"/>
              <a:gd name="adj2" fmla="val 50000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latin typeface="+mj-lt"/>
              </a:rPr>
              <a:t> Индивидуализация образовательного процесса средствами программы «Сообщество».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0" y="5572140"/>
            <a:ext cx="9144000" cy="1285860"/>
          </a:xfrm>
          <a:prstGeom prst="round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+mj-lt"/>
              </a:rPr>
              <a:t> Внедрение программы </a:t>
            </a:r>
            <a:r>
              <a:rPr lang="ru-RU" sz="2800" b="1" dirty="0" err="1">
                <a:solidFill>
                  <a:sysClr val="windowText" lastClr="000000"/>
                </a:solidFill>
                <a:latin typeface="+mj-lt"/>
              </a:rPr>
              <a:t>Т.Н.Дороновой</a:t>
            </a:r>
            <a:r>
              <a:rPr lang="ru-RU" sz="2800" b="1" dirty="0">
                <a:solidFill>
                  <a:sysClr val="windowText" lastClr="000000"/>
                </a:solidFill>
                <a:latin typeface="+mj-lt"/>
              </a:rPr>
              <a:t> «Из детства в отрочество». Раннее выявление и организация ПМПС детей раннего возраста.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mtClean="0"/>
              <a:t>1. мероприятия по решению первой задачи</a:t>
            </a:r>
            <a:endParaRPr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4714875" y="1571625"/>
            <a:ext cx="3500438" cy="235743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Разработка  Образовательной  программы детского сада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1214438" y="4143375"/>
            <a:ext cx="3143250" cy="242887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Создание модели организации ОП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857250" y="1500188"/>
            <a:ext cx="3357563" cy="242887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Распоряжение о создании рабочей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4786313" y="4143375"/>
            <a:ext cx="3143250" cy="235743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Создание модели управления ОП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S030008558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721501-2662-4957-9C85-741F7553E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801</Words>
  <Application>Microsoft Office PowerPoint</Application>
  <PresentationFormat>Экран (4:3)</PresentationFormat>
  <Paragraphs>187</Paragraphs>
  <Slides>27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Tahoma</vt:lpstr>
      <vt:lpstr>Wingdings</vt:lpstr>
      <vt:lpstr>Wingdings 2</vt:lpstr>
      <vt:lpstr>Times New Roman CYR</vt:lpstr>
      <vt:lpstr>Times New Roman</vt:lpstr>
      <vt:lpstr>TS030008558</vt:lpstr>
      <vt:lpstr>Диаграмма Microsoft Office Excel</vt:lpstr>
      <vt:lpstr>Муниципальное АВТОНОМНОЕ дошкольное  образовательное учреждение новоуральского городского округа  детский сад комбинированного вида «Росинка»,  обособленное структурное подразделение -   детский сад № 10 «Теремок»</vt:lpstr>
      <vt:lpstr>ФГТ  к  организации Образовательного процесса </vt:lpstr>
      <vt:lpstr>Цель управленческой деятельности:</vt:lpstr>
      <vt:lpstr>Задачи</vt:lpstr>
      <vt:lpstr>Предполагаемый результат</vt:lpstr>
      <vt:lpstr>Кадровый потенциал</vt:lpstr>
      <vt:lpstr>Типы реагирования  педагогов на инновации</vt:lpstr>
      <vt:lpstr>Слайд 8</vt:lpstr>
      <vt:lpstr>1. мероприятия по решению первой задачи</vt:lpstr>
      <vt:lpstr>Модель управления образовательным процессом в детском саду </vt:lpstr>
      <vt:lpstr>Управление инновационными процессами в детском саду</vt:lpstr>
      <vt:lpstr>2. Внесение корректив в циклограммы деятельности специалистов</vt:lpstr>
      <vt:lpstr>Слайд 13</vt:lpstr>
      <vt:lpstr>3. Система морального и материального стимулирования</vt:lpstr>
      <vt:lpstr>Слайд 15</vt:lpstr>
      <vt:lpstr>Журналы наблюдения и чек-листы</vt:lpstr>
      <vt:lpstr>Слайд 17</vt:lpstr>
      <vt:lpstr>Включённость семей в образовательный процесс</vt:lpstr>
      <vt:lpstr>Слайд 19</vt:lpstr>
      <vt:lpstr>7. Система информационного обеспечения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 Windows</dc:creator>
  <cp:lastModifiedBy>Дарёна</cp:lastModifiedBy>
  <cp:revision>223</cp:revision>
  <dcterms:created xsi:type="dcterms:W3CDTF">2011-04-18T12:14:23Z</dcterms:created>
  <dcterms:modified xsi:type="dcterms:W3CDTF">2012-03-28T19:12:39Z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TC030008558</vt:lpwstr>
  </property>
</Properties>
</file>