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0" r:id="rId13"/>
    <p:sldId id="274" r:id="rId14"/>
    <p:sldId id="272" r:id="rId15"/>
    <p:sldId id="273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E790-774E-4B13-8CC5-C3A1916773DF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E1DC-F55F-4FC7-96A7-65052531E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E790-774E-4B13-8CC5-C3A1916773DF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E1DC-F55F-4FC7-96A7-65052531E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E790-774E-4B13-8CC5-C3A1916773DF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E1DC-F55F-4FC7-96A7-65052531E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E790-774E-4B13-8CC5-C3A1916773DF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E1DC-F55F-4FC7-96A7-65052531E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E790-774E-4B13-8CC5-C3A1916773DF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E1DC-F55F-4FC7-96A7-65052531E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E790-774E-4B13-8CC5-C3A1916773DF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E1DC-F55F-4FC7-96A7-65052531E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E790-774E-4B13-8CC5-C3A1916773DF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E1DC-F55F-4FC7-96A7-65052531E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E790-774E-4B13-8CC5-C3A1916773DF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E1DC-F55F-4FC7-96A7-65052531E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E790-774E-4B13-8CC5-C3A1916773DF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E1DC-F55F-4FC7-96A7-65052531E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E790-774E-4B13-8CC5-C3A1916773DF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E1DC-F55F-4FC7-96A7-65052531E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E790-774E-4B13-8CC5-C3A1916773DF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E1DC-F55F-4FC7-96A7-65052531E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DE790-774E-4B13-8CC5-C3A1916773DF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5E1DC-F55F-4FC7-96A7-65052531E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2924944"/>
            <a:ext cx="440283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Реформы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Петра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их значение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620688"/>
            <a:ext cx="3405200" cy="4473909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238" cy="3868742"/>
          </a:xfrm>
        </p:spPr>
        <p:txBody>
          <a:bodyPr>
            <a:normAutofit/>
          </a:bodyPr>
          <a:lstStyle/>
          <a:p>
            <a:pPr algn="l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1721 г. Святейший Синод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Содержимое 11" descr="i5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372" y="1357298"/>
            <a:ext cx="4115449" cy="378621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757852"/>
              </p:ext>
            </p:extLst>
          </p:nvPr>
        </p:nvGraphicFramePr>
        <p:xfrm>
          <a:off x="714348" y="428603"/>
          <a:ext cx="7786741" cy="5971344"/>
        </p:xfrm>
        <a:graphic>
          <a:graphicData uri="http://schemas.openxmlformats.org/drawingml/2006/table">
            <a:tbl>
              <a:tblPr/>
              <a:tblGrid>
                <a:gridCol w="3086709"/>
                <a:gridCol w="4700032"/>
              </a:tblGrid>
              <a:tr h="3527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Реформы Петра </a:t>
                      </a:r>
                      <a:r>
                        <a:rPr lang="en-US" sz="20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  <a:endParaRPr lang="ru-RU" sz="20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Их  значение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Реформа центрального управления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(1711, 1718-20 гг.)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Управление улучшилось: усилился контроль, четкое определение функций органов власти, коллективное принятие решений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Указ о единонаследии </a:t>
                      </a:r>
                      <a:endParaRPr lang="ru-RU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1714 г.)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Появилось единое дворянское сословие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Табель о рангах (1722 г.)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Единая система чинов, продвижение по службе не зависит от происхождения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Областная (губернская) реформа (1708 г.)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Усиление местной власти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Реформа городского управления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Способствовала экономическому подъему городов, поддержка государством состоятельных горожан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Церковная реформа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Церковь полностью подчинена светской власти и стала опорой российского абсолютизма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i="1" dirty="0" smtClean="0"/>
              <a:t>    </a:t>
            </a:r>
            <a:r>
              <a:rPr lang="ru-RU" sz="3100" b="1" i="1" dirty="0" smtClean="0">
                <a:solidFill>
                  <a:schemeClr val="accent1">
                    <a:lumMod val="75000"/>
                  </a:schemeClr>
                </a:solidFill>
              </a:rPr>
              <a:t>Царевна Софья </a:t>
            </a:r>
            <a:br>
              <a:rPr lang="ru-RU" sz="31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1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100" b="1" i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ru-RU" sz="3100" b="1" i="1" dirty="0">
                <a:solidFill>
                  <a:schemeClr val="accent1">
                    <a:lumMod val="75000"/>
                  </a:schemeClr>
                </a:solidFill>
              </a:rPr>
              <a:t>(1657-1704 гг</a:t>
            </a:r>
            <a:r>
              <a:rPr lang="ru-RU" sz="3100" b="1" i="1" dirty="0" smtClean="0">
                <a:solidFill>
                  <a:schemeClr val="accent1">
                    <a:lumMod val="75000"/>
                  </a:schemeClr>
                </a:solidFill>
              </a:rPr>
              <a:t>.)</a:t>
            </a:r>
            <a:r>
              <a:rPr lang="ru-RU" sz="31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100" b="1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</a:t>
            </a:r>
            <a:r>
              <a:rPr lang="ru-RU" sz="3100" b="1" i="1" dirty="0" smtClean="0">
                <a:solidFill>
                  <a:schemeClr val="accent1">
                    <a:lumMod val="75000"/>
                  </a:schemeClr>
                </a:solidFill>
              </a:rPr>
              <a:t>Царевич </a:t>
            </a:r>
            <a:r>
              <a:rPr lang="ru-RU" sz="3100" b="1" i="1" dirty="0">
                <a:solidFill>
                  <a:schemeClr val="accent1">
                    <a:lumMod val="75000"/>
                  </a:schemeClr>
                </a:solidFill>
              </a:rPr>
              <a:t>Алексей </a:t>
            </a:r>
            <a:r>
              <a:rPr lang="en-US" sz="31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1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1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100" b="1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</a:t>
            </a:r>
            <a:r>
              <a:rPr lang="ru-RU" sz="3100" b="1" i="1" dirty="0" smtClean="0">
                <a:solidFill>
                  <a:schemeClr val="accent1">
                    <a:lumMod val="75000"/>
                  </a:schemeClr>
                </a:solidFill>
              </a:rPr>
              <a:t>(1690-1718 гг.)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080318bd9fb658f04f2717e60838f0d6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1560" y="1268760"/>
            <a:ext cx="3139676" cy="4525963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00808"/>
            <a:ext cx="3293610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3814762" cy="5715039"/>
          </a:xfrm>
        </p:spPr>
        <p:txBody>
          <a:bodyPr>
            <a:normAutofit fontScale="90000"/>
          </a:bodyPr>
          <a:lstStyle/>
          <a:p>
            <a:pPr algn="l"/>
            <a:r>
              <a:rPr lang="ru-RU" i="1" dirty="0" smtClean="0"/>
              <a:t>«</a:t>
            </a:r>
            <a:r>
              <a:rPr lang="ru-RU" sz="3600" i="1" dirty="0" smtClean="0"/>
              <a:t>Петр – великий государственный деятель, создатель могущественной империи, человек, благодаря которому Россия пошла по пути мировой цивилизации»         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    В. Татищев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2066" y="500042"/>
            <a:ext cx="3486152" cy="5681690"/>
          </a:xfrm>
        </p:spPr>
        <p:txBody>
          <a:bodyPr/>
          <a:lstStyle/>
          <a:p>
            <a:pPr algn="l"/>
            <a:r>
              <a:rPr lang="ru-RU" i="1" dirty="0" smtClean="0">
                <a:solidFill>
                  <a:schemeClr val="tx1"/>
                </a:solidFill>
              </a:rPr>
              <a:t>«Петр – разрушитель русских национальных устоев, а его реформы были «блестящей ошибкой»                                                                                  </a:t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                                                   </a:t>
            </a:r>
            <a:r>
              <a:rPr lang="ru-RU" dirty="0" smtClean="0">
                <a:solidFill>
                  <a:schemeClr val="tx1"/>
                </a:solidFill>
              </a:rPr>
              <a:t>М. Щербатов</a:t>
            </a:r>
          </a:p>
          <a:p>
            <a:pPr algn="l"/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rmAutofit/>
          </a:bodyPr>
          <a:lstStyle/>
          <a:p>
            <a:r>
              <a:rPr lang="ru-RU" dirty="0" smtClean="0"/>
              <a:t>Объясните слова: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Сенат</a:t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коллегии</a:t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Святейший Синод</a:t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губерния</a:t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табель о рангах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/>
          <a:lstStyle/>
          <a:p>
            <a:r>
              <a:rPr lang="ru-RU" dirty="0" smtClean="0"/>
              <a:t>С какими событиями </a:t>
            </a:r>
            <a:br>
              <a:rPr lang="ru-RU" dirty="0" smtClean="0"/>
            </a:br>
            <a:r>
              <a:rPr lang="ru-RU" dirty="0" smtClean="0"/>
              <a:t>связаны даты</a:t>
            </a:r>
            <a:br>
              <a:rPr lang="ru-RU" dirty="0" smtClean="0"/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1708 г.</a:t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1711 г.</a:t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1714 г.</a:t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1718-1720 гг.</a:t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1721 г.</a:t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1722 г.?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/>
          </a:bodyPr>
          <a:lstStyle/>
          <a:p>
            <a:pPr algn="l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Домашнее задание: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dirty="0" smtClean="0"/>
              <a:t>пересказывать п.15, учить даты,</a:t>
            </a:r>
            <a:br>
              <a:rPr lang="ru-RU" sz="3200" dirty="0" smtClean="0"/>
            </a:br>
            <a:r>
              <a:rPr lang="ru-RU" sz="3200" dirty="0" smtClean="0"/>
              <a:t>письменно ответить на вопрос: 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>какую реформу Петра </a:t>
            </a:r>
            <a:r>
              <a:rPr lang="en-US" sz="3200" i="1" dirty="0" smtClean="0"/>
              <a:t>I</a:t>
            </a:r>
            <a:r>
              <a:rPr lang="ru-RU" sz="3200" i="1" dirty="0" smtClean="0"/>
              <a:t> вы считаете </a:t>
            </a:r>
            <a:br>
              <a:rPr lang="ru-RU" sz="3200" i="1" dirty="0" smtClean="0"/>
            </a:br>
            <a:r>
              <a:rPr lang="ru-RU" sz="3200" i="1" dirty="0" smtClean="0"/>
              <a:t>наиболее важной для России? </a:t>
            </a:r>
            <a:br>
              <a:rPr lang="ru-RU" sz="3200" i="1" dirty="0" smtClean="0"/>
            </a:br>
            <a:r>
              <a:rPr lang="ru-RU" sz="3200" i="1" dirty="0" smtClean="0"/>
              <a:t>Почему?</a:t>
            </a:r>
            <a:endParaRPr lang="ru-RU" sz="32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0552" cy="608332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i="1" dirty="0"/>
              <a:t>«Петр – великий государственный деятель, создатель могущественной империи, человек, благодаря которому Россия пошла по пути мировой цивилизации»          </a:t>
            </a:r>
            <a:r>
              <a:rPr lang="en-US" sz="3600" i="1" dirty="0" smtClean="0"/>
              <a:t>      </a:t>
            </a:r>
            <a:br>
              <a:rPr lang="en-US" sz="3600" i="1" dirty="0" smtClean="0"/>
            </a:br>
            <a:r>
              <a:rPr lang="en-US" sz="3600" i="1" dirty="0" smtClean="0"/>
              <a:t/>
            </a:r>
            <a:br>
              <a:rPr lang="en-US" sz="3600" i="1" dirty="0" smtClean="0"/>
            </a:br>
            <a:r>
              <a:rPr lang="ru-RU" sz="3600" i="1" dirty="0" smtClean="0"/>
              <a:t>В.Татищев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4" name="Содержимое 3" descr="12607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3570" y="1428736"/>
            <a:ext cx="2927787" cy="35719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4866" cy="6083320"/>
          </a:xfrm>
        </p:spPr>
        <p:txBody>
          <a:bodyPr>
            <a:normAutofit/>
          </a:bodyPr>
          <a:lstStyle/>
          <a:p>
            <a:pPr algn="l"/>
            <a:r>
              <a:rPr lang="ru-RU" sz="3600" i="1" dirty="0"/>
              <a:t>«Петр – разрушитель русских национальных устоев, а его реформы были «блестящей ошибкой»                                                                                  </a:t>
            </a:r>
            <a:br>
              <a:rPr lang="ru-RU" sz="3600" i="1" dirty="0"/>
            </a:br>
            <a:r>
              <a:rPr lang="ru-RU" sz="3600" i="1" dirty="0"/>
              <a:t> </a:t>
            </a:r>
            <a:r>
              <a:rPr lang="ru-RU" sz="3600" i="1" dirty="0" smtClean="0"/>
              <a:t>                                                  М</a:t>
            </a:r>
            <a:r>
              <a:rPr lang="ru-RU" sz="3600" i="1" dirty="0"/>
              <a:t>. Щербатов</a:t>
            </a:r>
          </a:p>
        </p:txBody>
      </p:sp>
      <p:pic>
        <p:nvPicPr>
          <p:cNvPr id="4" name="Содержимое 3" descr="sherbatov_32-0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7818" y="1214422"/>
            <a:ext cx="3226382" cy="405448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768401"/>
              </p:ext>
            </p:extLst>
          </p:nvPr>
        </p:nvGraphicFramePr>
        <p:xfrm>
          <a:off x="1071539" y="1142984"/>
          <a:ext cx="6929486" cy="5032864"/>
        </p:xfrm>
        <a:graphic>
          <a:graphicData uri="http://schemas.openxmlformats.org/drawingml/2006/table">
            <a:tbl>
              <a:tblPr/>
              <a:tblGrid>
                <a:gridCol w="3465105"/>
                <a:gridCol w="3464381"/>
              </a:tblGrid>
              <a:tr h="598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Реформы Петра </a:t>
                      </a:r>
                      <a:r>
                        <a:rPr lang="en-US" sz="24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</a:t>
                      </a:r>
                      <a:endParaRPr lang="ru-RU" sz="24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Их  значение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Реформа центрального управления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i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Указ о единонаследии </a:t>
                      </a:r>
                      <a:endParaRPr lang="en-US" sz="2000" i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(</a:t>
                      </a:r>
                      <a:r>
                        <a:rPr lang="ru-RU" sz="2000" i="0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1714 г.)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i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Табель о рангах (1722 г.)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i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65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Областная</a:t>
                      </a:r>
                      <a:r>
                        <a:rPr lang="ru-RU" sz="200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 </a:t>
                      </a:r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(губернская</a:t>
                      </a:r>
                      <a:r>
                        <a:rPr lang="ru-RU" sz="2000" i="0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) реформа (1708 г</a:t>
                      </a:r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.)</a:t>
                      </a:r>
                      <a:endParaRPr lang="en-US" sz="2000" i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Реформа городского управления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i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Церковная реформа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1711 г.  Сенат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Bronze_Horseman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1718-1720 гг. коллегии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293890"/>
              </p:ext>
            </p:extLst>
          </p:nvPr>
        </p:nvGraphicFramePr>
        <p:xfrm>
          <a:off x="857224" y="1285860"/>
          <a:ext cx="7143800" cy="5214972"/>
        </p:xfrm>
        <a:graphic>
          <a:graphicData uri="http://schemas.openxmlformats.org/drawingml/2006/table">
            <a:tbl>
              <a:tblPr/>
              <a:tblGrid>
                <a:gridCol w="3158045"/>
                <a:gridCol w="3985755"/>
              </a:tblGrid>
              <a:tr h="434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Коллегии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Их функции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latin typeface="Calibri"/>
                          <a:ea typeface="Calibri"/>
                          <a:cs typeface="Times New Roman"/>
                        </a:rPr>
                        <a:t>Военная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Управление армией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latin typeface="Calibri"/>
                          <a:ea typeface="Calibri"/>
                          <a:cs typeface="Times New Roman"/>
                        </a:rPr>
                        <a:t>Адмиралтейская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Управление флотом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latin typeface="Calibri"/>
                          <a:ea typeface="Calibri"/>
                          <a:cs typeface="Times New Roman"/>
                        </a:rPr>
                        <a:t>Иностранная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Внешняя политика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latin typeface="Calibri"/>
                          <a:ea typeface="Calibri"/>
                          <a:cs typeface="Times New Roman"/>
                        </a:rPr>
                        <a:t>Камер-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Сбор доходов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latin typeface="Calibri"/>
                          <a:ea typeface="Calibri"/>
                          <a:cs typeface="Times New Roman"/>
                        </a:rPr>
                        <a:t>Штатс 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Расходы государства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latin typeface="Calibri"/>
                          <a:ea typeface="Calibri"/>
                          <a:cs typeface="Times New Roman"/>
                        </a:rPr>
                        <a:t>Ревизион-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Контроль за исполнением бюджета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latin typeface="Calibri"/>
                          <a:ea typeface="Calibri"/>
                          <a:cs typeface="Times New Roman"/>
                        </a:rPr>
                        <a:t>Коммерц-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Руководство   торговлей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latin typeface="Calibri"/>
                          <a:ea typeface="Calibri"/>
                          <a:cs typeface="Times New Roman"/>
                        </a:rPr>
                        <a:t>Берг-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Руководство  металлургией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latin typeface="Calibri"/>
                          <a:ea typeface="Calibri"/>
                          <a:cs typeface="Times New Roman"/>
                        </a:rPr>
                        <a:t>Мануфактур-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Руководство промышленностью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latin typeface="Calibri"/>
                          <a:ea typeface="Calibri"/>
                          <a:cs typeface="Times New Roman"/>
                        </a:rPr>
                        <a:t>Юстиц-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Судопроизводство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Calibri"/>
                          <a:ea typeface="Calibri"/>
                          <a:cs typeface="Times New Roman"/>
                        </a:rPr>
                        <a:t>Вотчинная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Ведение дворянским землевладением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3428" cy="4154494"/>
          </a:xfrm>
        </p:spPr>
        <p:txBody>
          <a:bodyPr>
            <a:normAutofit/>
          </a:bodyPr>
          <a:lstStyle/>
          <a:p>
            <a:pPr algn="l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1714 г.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Указ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о единонаследии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Содержимое 9" descr="42-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4942" y="1142984"/>
            <a:ext cx="3214700" cy="433984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7676" cy="3368676"/>
          </a:xfrm>
        </p:spPr>
        <p:txBody>
          <a:bodyPr>
            <a:normAutofit/>
          </a:bodyPr>
          <a:lstStyle/>
          <a:p>
            <a:pPr algn="l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1722 г.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Табель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о рангах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image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7686" y="428604"/>
            <a:ext cx="3939889" cy="590067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1708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г. Губернская реформа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28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3034" y="1571612"/>
            <a:ext cx="7243812" cy="4643469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160</TotalTime>
  <Words>285</Words>
  <Application>Microsoft Office PowerPoint</Application>
  <PresentationFormat>Экран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Реформы Петра I,  их значение</vt:lpstr>
      <vt:lpstr>«Петр – великий государственный деятель, создатель могущественной империи, человек, благодаря которому Россия пошла по пути мировой цивилизации»                  В.Татищев </vt:lpstr>
      <vt:lpstr>«Петр – разрушитель русских национальных устоев, а его реформы были «блестящей ошибкой»                                                                                                                                      М. Щербатов</vt:lpstr>
      <vt:lpstr>Презентация PowerPoint</vt:lpstr>
      <vt:lpstr>1711 г.  Сенат</vt:lpstr>
      <vt:lpstr>1718-1720 гг. коллегии</vt:lpstr>
      <vt:lpstr>1714 г.  Указ  о единонаследии</vt:lpstr>
      <vt:lpstr>1722 г.  Табель  о рангах</vt:lpstr>
      <vt:lpstr>1708 г. Губернская реформа</vt:lpstr>
      <vt:lpstr>1721 г. Святейший Синод</vt:lpstr>
      <vt:lpstr>Презентация PowerPoint</vt:lpstr>
      <vt:lpstr>    Царевна Софья       (1657-1704 гг.)                           Царевич Алексей                                                              (1690-1718 гг.) </vt:lpstr>
      <vt:lpstr>«Петр – великий государственный деятель, создатель могущественной империи, человек, благодаря которому Россия пошла по пути мировой цивилизации»                В. Татищев </vt:lpstr>
      <vt:lpstr>Объясните слова:  Сенат коллегии Святейший Синод губерния табель о рангах</vt:lpstr>
      <vt:lpstr>С какими событиями  связаны даты 1708 г. 1711 г. 1714 г. 1718-1720 гг. 1721 г. 1722 г.?</vt:lpstr>
      <vt:lpstr>Домашнее задание:  пересказывать п.15, учить даты, письменно ответить на вопрос:  какую реформу Петра I вы считаете  наиболее важной для России?  Почему?</vt:lpstr>
    </vt:vector>
  </TitlesOfParts>
  <Company>VVP 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Реформы Петра I,  их значение</dc:title>
  <dc:creator>FSG</dc:creator>
  <cp:lastModifiedBy>Admin</cp:lastModifiedBy>
  <cp:revision>31</cp:revision>
  <dcterms:created xsi:type="dcterms:W3CDTF">2011-11-20T10:54:15Z</dcterms:created>
  <dcterms:modified xsi:type="dcterms:W3CDTF">2011-12-27T17:12:36Z</dcterms:modified>
</cp:coreProperties>
</file>